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58" r:id="rId2"/>
  </p:sldMasterIdLst>
  <p:notesMasterIdLst>
    <p:notesMasterId r:id="rId47"/>
  </p:notesMasterIdLst>
  <p:handoutMasterIdLst>
    <p:handoutMasterId r:id="rId48"/>
  </p:handoutMasterIdLst>
  <p:sldIdLst>
    <p:sldId id="387" r:id="rId3"/>
    <p:sldId id="406" r:id="rId4"/>
    <p:sldId id="407" r:id="rId5"/>
    <p:sldId id="413" r:id="rId6"/>
    <p:sldId id="408" r:id="rId7"/>
    <p:sldId id="409" r:id="rId8"/>
    <p:sldId id="410" r:id="rId9"/>
    <p:sldId id="412" r:id="rId10"/>
    <p:sldId id="401" r:id="rId11"/>
    <p:sldId id="368" r:id="rId12"/>
    <p:sldId id="414" r:id="rId13"/>
    <p:sldId id="402" r:id="rId14"/>
    <p:sldId id="361" r:id="rId15"/>
    <p:sldId id="349" r:id="rId16"/>
    <p:sldId id="369" r:id="rId17"/>
    <p:sldId id="370" r:id="rId18"/>
    <p:sldId id="362" r:id="rId19"/>
    <p:sldId id="371" r:id="rId20"/>
    <p:sldId id="403" r:id="rId21"/>
    <p:sldId id="373" r:id="rId22"/>
    <p:sldId id="374" r:id="rId23"/>
    <p:sldId id="376" r:id="rId24"/>
    <p:sldId id="381" r:id="rId25"/>
    <p:sldId id="382" r:id="rId26"/>
    <p:sldId id="404" r:id="rId27"/>
    <p:sldId id="389" r:id="rId28"/>
    <p:sldId id="392" r:id="rId29"/>
    <p:sldId id="390" r:id="rId30"/>
    <p:sldId id="391" r:id="rId31"/>
    <p:sldId id="393" r:id="rId32"/>
    <p:sldId id="394" r:id="rId33"/>
    <p:sldId id="399" r:id="rId34"/>
    <p:sldId id="395" r:id="rId35"/>
    <p:sldId id="396" r:id="rId36"/>
    <p:sldId id="398" r:id="rId37"/>
    <p:sldId id="315" r:id="rId38"/>
    <p:sldId id="320" r:id="rId39"/>
    <p:sldId id="330" r:id="rId40"/>
    <p:sldId id="322" r:id="rId41"/>
    <p:sldId id="323" r:id="rId42"/>
    <p:sldId id="346" r:id="rId43"/>
    <p:sldId id="328" r:id="rId44"/>
    <p:sldId id="329" r:id="rId45"/>
    <p:sldId id="405" r:id="rId46"/>
  </p:sldIdLst>
  <p:sldSz cx="9144000" cy="6858000" type="screen4x3"/>
  <p:notesSz cx="7099300" cy="10234613"/>
  <p:defaultTextStyle>
    <a:defPPr>
      <a:defRPr lang="ja-JP"/>
    </a:defPPr>
    <a:lvl1pPr marL="0" algn="l" defTabSz="913630" rtl="0" eaLnBrk="1" latinLnBrk="0" hangingPunct="1">
      <a:defRPr kumimoji="1" sz="1800" kern="1200">
        <a:solidFill>
          <a:schemeClr val="tx1"/>
        </a:solidFill>
        <a:latin typeface="+mn-lt"/>
        <a:ea typeface="+mn-ea"/>
        <a:cs typeface="+mn-cs"/>
      </a:defRPr>
    </a:lvl1pPr>
    <a:lvl2pPr marL="456815" algn="l" defTabSz="913630" rtl="0" eaLnBrk="1" latinLnBrk="0" hangingPunct="1">
      <a:defRPr kumimoji="1" sz="1800" kern="1200">
        <a:solidFill>
          <a:schemeClr val="tx1"/>
        </a:solidFill>
        <a:latin typeface="+mn-lt"/>
        <a:ea typeface="+mn-ea"/>
        <a:cs typeface="+mn-cs"/>
      </a:defRPr>
    </a:lvl2pPr>
    <a:lvl3pPr marL="913630" algn="l" defTabSz="913630" rtl="0" eaLnBrk="1" latinLnBrk="0" hangingPunct="1">
      <a:defRPr kumimoji="1" sz="1800" kern="1200">
        <a:solidFill>
          <a:schemeClr val="tx1"/>
        </a:solidFill>
        <a:latin typeface="+mn-lt"/>
        <a:ea typeface="+mn-ea"/>
        <a:cs typeface="+mn-cs"/>
      </a:defRPr>
    </a:lvl3pPr>
    <a:lvl4pPr marL="1370446" algn="l" defTabSz="913630" rtl="0" eaLnBrk="1" latinLnBrk="0" hangingPunct="1">
      <a:defRPr kumimoji="1" sz="1800" kern="1200">
        <a:solidFill>
          <a:schemeClr val="tx1"/>
        </a:solidFill>
        <a:latin typeface="+mn-lt"/>
        <a:ea typeface="+mn-ea"/>
        <a:cs typeface="+mn-cs"/>
      </a:defRPr>
    </a:lvl4pPr>
    <a:lvl5pPr marL="1827261" algn="l" defTabSz="913630" rtl="0" eaLnBrk="1" latinLnBrk="0" hangingPunct="1">
      <a:defRPr kumimoji="1" sz="1800" kern="1200">
        <a:solidFill>
          <a:schemeClr val="tx1"/>
        </a:solidFill>
        <a:latin typeface="+mn-lt"/>
        <a:ea typeface="+mn-ea"/>
        <a:cs typeface="+mn-cs"/>
      </a:defRPr>
    </a:lvl5pPr>
    <a:lvl6pPr marL="2284079" algn="l" defTabSz="913630" rtl="0" eaLnBrk="1" latinLnBrk="0" hangingPunct="1">
      <a:defRPr kumimoji="1" sz="1800" kern="1200">
        <a:solidFill>
          <a:schemeClr val="tx1"/>
        </a:solidFill>
        <a:latin typeface="+mn-lt"/>
        <a:ea typeface="+mn-ea"/>
        <a:cs typeface="+mn-cs"/>
      </a:defRPr>
    </a:lvl6pPr>
    <a:lvl7pPr marL="2740897" algn="l" defTabSz="913630" rtl="0" eaLnBrk="1" latinLnBrk="0" hangingPunct="1">
      <a:defRPr kumimoji="1" sz="1800" kern="1200">
        <a:solidFill>
          <a:schemeClr val="tx1"/>
        </a:solidFill>
        <a:latin typeface="+mn-lt"/>
        <a:ea typeface="+mn-ea"/>
        <a:cs typeface="+mn-cs"/>
      </a:defRPr>
    </a:lvl7pPr>
    <a:lvl8pPr marL="3197712" algn="l" defTabSz="913630" rtl="0" eaLnBrk="1" latinLnBrk="0" hangingPunct="1">
      <a:defRPr kumimoji="1" sz="1800" kern="1200">
        <a:solidFill>
          <a:schemeClr val="tx1"/>
        </a:solidFill>
        <a:latin typeface="+mn-lt"/>
        <a:ea typeface="+mn-ea"/>
        <a:cs typeface="+mn-cs"/>
      </a:defRPr>
    </a:lvl8pPr>
    <a:lvl9pPr marL="3654529" algn="l" defTabSz="91363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18" autoAdjust="0"/>
    <p:restoredTop sz="94585" autoAdjust="0"/>
  </p:normalViewPr>
  <p:slideViewPr>
    <p:cSldViewPr>
      <p:cViewPr>
        <p:scale>
          <a:sx n="75" d="100"/>
          <a:sy n="75" d="100"/>
        </p:scale>
        <p:origin x="-1032" y="-36"/>
      </p:cViewPr>
      <p:guideLst>
        <p:guide orient="horz" pos="2160"/>
        <p:guide pos="2880"/>
      </p:guideLst>
    </p:cSldViewPr>
  </p:slideViewPr>
  <p:outlineViewPr>
    <p:cViewPr>
      <p:scale>
        <a:sx n="33" d="100"/>
        <a:sy n="33" d="100"/>
      </p:scale>
      <p:origin x="0" y="294"/>
    </p:cViewPr>
  </p:outlineViewPr>
  <p:notesTextViewPr>
    <p:cViewPr>
      <p:scale>
        <a:sx n="1" d="1"/>
        <a:sy n="1" d="1"/>
      </p:scale>
      <p:origin x="0" y="0"/>
    </p:cViewPr>
  </p:notesTextViewPr>
  <p:sorterViewPr>
    <p:cViewPr>
      <p:scale>
        <a:sx n="100" d="100"/>
        <a:sy n="100" d="100"/>
      </p:scale>
      <p:origin x="0" y="1161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4" cy="511731"/>
          </a:xfrm>
          <a:prstGeom prst="rect">
            <a:avLst/>
          </a:prstGeom>
        </p:spPr>
        <p:txBody>
          <a:bodyPr vert="horz" lIns="94640" tIns="47320" rIns="94640" bIns="473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4021294" y="0"/>
            <a:ext cx="3076364" cy="511731"/>
          </a:xfrm>
          <a:prstGeom prst="rect">
            <a:avLst/>
          </a:prstGeom>
        </p:spPr>
        <p:txBody>
          <a:bodyPr vert="horz" lIns="94640" tIns="47320" rIns="94640" bIns="47320" rtlCol="0"/>
          <a:lstStyle>
            <a:lvl1pPr algn="r">
              <a:defRPr sz="1200"/>
            </a:lvl1pPr>
          </a:lstStyle>
          <a:p>
            <a:fld id="{326A42FF-4090-4E29-808C-907DC66747E6}" type="datetimeFigureOut">
              <a:rPr kumimoji="1" lang="ja-JP" altLang="en-US" smtClean="0"/>
              <a:pPr/>
              <a:t>2012/11/30</a:t>
            </a:fld>
            <a:endParaRPr kumimoji="1" lang="ja-JP" altLang="en-US"/>
          </a:p>
        </p:txBody>
      </p:sp>
      <p:sp>
        <p:nvSpPr>
          <p:cNvPr id="4" name="フッター プレースホルダー 3"/>
          <p:cNvSpPr>
            <a:spLocks noGrp="1"/>
          </p:cNvSpPr>
          <p:nvPr>
            <p:ph type="ftr" sz="quarter" idx="2"/>
          </p:nvPr>
        </p:nvSpPr>
        <p:spPr>
          <a:xfrm>
            <a:off x="0" y="9721106"/>
            <a:ext cx="3076364" cy="511731"/>
          </a:xfrm>
          <a:prstGeom prst="rect">
            <a:avLst/>
          </a:prstGeom>
        </p:spPr>
        <p:txBody>
          <a:bodyPr vert="horz" lIns="94640" tIns="47320" rIns="94640" bIns="473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4021294" y="9721106"/>
            <a:ext cx="3076364" cy="511731"/>
          </a:xfrm>
          <a:prstGeom prst="rect">
            <a:avLst/>
          </a:prstGeom>
        </p:spPr>
        <p:txBody>
          <a:bodyPr vert="horz" lIns="94640" tIns="47320" rIns="94640" bIns="47320" rtlCol="0" anchor="b"/>
          <a:lstStyle>
            <a:lvl1pPr algn="r">
              <a:defRPr sz="1200"/>
            </a:lvl1pPr>
          </a:lstStyle>
          <a:p>
            <a:fld id="{76146FC7-F2DA-4782-9D1E-B40BE825D855}" type="slidenum">
              <a:rPr kumimoji="1" lang="ja-JP" altLang="en-US" smtClean="0"/>
              <a:pPr/>
              <a:t>&lt;#&gt;</a:t>
            </a:fld>
            <a:endParaRPr kumimoji="1" lang="ja-JP" altLang="en-US"/>
          </a:p>
        </p:txBody>
      </p:sp>
    </p:spTree>
    <p:extLst>
      <p:ext uri="{BB962C8B-B14F-4D97-AF65-F5344CB8AC3E}">
        <p14:creationId xmlns="" xmlns:p14="http://schemas.microsoft.com/office/powerpoint/2010/main" val="41692155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4" cy="511731"/>
          </a:xfrm>
          <a:prstGeom prst="rect">
            <a:avLst/>
          </a:prstGeom>
        </p:spPr>
        <p:txBody>
          <a:bodyPr vert="horz" lIns="94640" tIns="47320" rIns="94640" bIns="47320"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1294" y="0"/>
            <a:ext cx="3076364" cy="511731"/>
          </a:xfrm>
          <a:prstGeom prst="rect">
            <a:avLst/>
          </a:prstGeom>
        </p:spPr>
        <p:txBody>
          <a:bodyPr vert="horz" lIns="94640" tIns="47320" rIns="94640" bIns="47320" rtlCol="0"/>
          <a:lstStyle>
            <a:lvl1pPr algn="r">
              <a:defRPr sz="1200"/>
            </a:lvl1pPr>
          </a:lstStyle>
          <a:p>
            <a:fld id="{F1C72188-F4BE-42E6-A2C5-508F88FE4B00}" type="datetimeFigureOut">
              <a:rPr kumimoji="1" lang="ja-JP" altLang="en-US" smtClean="0"/>
              <a:pPr/>
              <a:t>2012/11/30</a:t>
            </a:fld>
            <a:endParaRPr kumimoji="1" lang="ja-JP" altLang="en-US"/>
          </a:p>
        </p:txBody>
      </p:sp>
      <p:sp>
        <p:nvSpPr>
          <p:cNvPr id="4" name="スライド イメージ プレースホルダー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4640" tIns="47320" rIns="94640" bIns="47320" rtlCol="0" anchor="ctr"/>
          <a:lstStyle/>
          <a:p>
            <a:endParaRPr lang="ja-JP" altLang="en-US"/>
          </a:p>
        </p:txBody>
      </p:sp>
      <p:sp>
        <p:nvSpPr>
          <p:cNvPr id="5" name="ノート プレースホルダー 4"/>
          <p:cNvSpPr>
            <a:spLocks noGrp="1"/>
          </p:cNvSpPr>
          <p:nvPr>
            <p:ph type="body" sz="quarter" idx="3"/>
          </p:nvPr>
        </p:nvSpPr>
        <p:spPr>
          <a:xfrm>
            <a:off x="709930" y="4861442"/>
            <a:ext cx="5679440" cy="4605576"/>
          </a:xfrm>
          <a:prstGeom prst="rect">
            <a:avLst/>
          </a:prstGeom>
        </p:spPr>
        <p:txBody>
          <a:bodyPr vert="horz" lIns="94640" tIns="47320" rIns="94640" bIns="473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721106"/>
            <a:ext cx="3076364" cy="511731"/>
          </a:xfrm>
          <a:prstGeom prst="rect">
            <a:avLst/>
          </a:prstGeom>
        </p:spPr>
        <p:txBody>
          <a:bodyPr vert="horz" lIns="94640" tIns="47320" rIns="94640" bIns="473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1294" y="9721106"/>
            <a:ext cx="3076364" cy="511731"/>
          </a:xfrm>
          <a:prstGeom prst="rect">
            <a:avLst/>
          </a:prstGeom>
        </p:spPr>
        <p:txBody>
          <a:bodyPr vert="horz" lIns="94640" tIns="47320" rIns="94640" bIns="47320" rtlCol="0" anchor="b"/>
          <a:lstStyle>
            <a:lvl1pPr algn="r">
              <a:defRPr sz="1200"/>
            </a:lvl1pPr>
          </a:lstStyle>
          <a:p>
            <a:fld id="{FE5AB50B-281A-44D8-8463-114071A1A165}" type="slidenum">
              <a:rPr kumimoji="1" lang="ja-JP" altLang="en-US" smtClean="0"/>
              <a:pPr/>
              <a:t>&lt;#&gt;</a:t>
            </a:fld>
            <a:endParaRPr kumimoji="1" lang="ja-JP" altLang="en-US"/>
          </a:p>
        </p:txBody>
      </p:sp>
    </p:spTree>
    <p:extLst>
      <p:ext uri="{BB962C8B-B14F-4D97-AF65-F5344CB8AC3E}">
        <p14:creationId xmlns="" xmlns:p14="http://schemas.microsoft.com/office/powerpoint/2010/main" val="3368721102"/>
      </p:ext>
    </p:extLst>
  </p:cSld>
  <p:clrMap bg1="lt1" tx1="dk1" bg2="lt2" tx2="dk2" accent1="accent1" accent2="accent2" accent3="accent3" accent4="accent4" accent5="accent5" accent6="accent6" hlink="hlink" folHlink="folHlink"/>
  <p:notesStyle>
    <a:lvl1pPr marL="0" algn="l" defTabSz="913630" rtl="0" eaLnBrk="1" latinLnBrk="0" hangingPunct="1">
      <a:defRPr kumimoji="1" sz="1200" kern="1200">
        <a:solidFill>
          <a:schemeClr val="tx1"/>
        </a:solidFill>
        <a:latin typeface="+mn-lt"/>
        <a:ea typeface="+mn-ea"/>
        <a:cs typeface="+mn-cs"/>
      </a:defRPr>
    </a:lvl1pPr>
    <a:lvl2pPr marL="456815" algn="l" defTabSz="913630" rtl="0" eaLnBrk="1" latinLnBrk="0" hangingPunct="1">
      <a:defRPr kumimoji="1" sz="1200" kern="1200">
        <a:solidFill>
          <a:schemeClr val="tx1"/>
        </a:solidFill>
        <a:latin typeface="+mn-lt"/>
        <a:ea typeface="+mn-ea"/>
        <a:cs typeface="+mn-cs"/>
      </a:defRPr>
    </a:lvl2pPr>
    <a:lvl3pPr marL="913630" algn="l" defTabSz="913630" rtl="0" eaLnBrk="1" latinLnBrk="0" hangingPunct="1">
      <a:defRPr kumimoji="1" sz="1200" kern="1200">
        <a:solidFill>
          <a:schemeClr val="tx1"/>
        </a:solidFill>
        <a:latin typeface="+mn-lt"/>
        <a:ea typeface="+mn-ea"/>
        <a:cs typeface="+mn-cs"/>
      </a:defRPr>
    </a:lvl3pPr>
    <a:lvl4pPr marL="1370446" algn="l" defTabSz="913630" rtl="0" eaLnBrk="1" latinLnBrk="0" hangingPunct="1">
      <a:defRPr kumimoji="1" sz="1200" kern="1200">
        <a:solidFill>
          <a:schemeClr val="tx1"/>
        </a:solidFill>
        <a:latin typeface="+mn-lt"/>
        <a:ea typeface="+mn-ea"/>
        <a:cs typeface="+mn-cs"/>
      </a:defRPr>
    </a:lvl4pPr>
    <a:lvl5pPr marL="1827261" algn="l" defTabSz="913630" rtl="0" eaLnBrk="1" latinLnBrk="0" hangingPunct="1">
      <a:defRPr kumimoji="1" sz="1200" kern="1200">
        <a:solidFill>
          <a:schemeClr val="tx1"/>
        </a:solidFill>
        <a:latin typeface="+mn-lt"/>
        <a:ea typeface="+mn-ea"/>
        <a:cs typeface="+mn-cs"/>
      </a:defRPr>
    </a:lvl5pPr>
    <a:lvl6pPr marL="2284079" algn="l" defTabSz="913630" rtl="0" eaLnBrk="1" latinLnBrk="0" hangingPunct="1">
      <a:defRPr kumimoji="1" sz="1200" kern="1200">
        <a:solidFill>
          <a:schemeClr val="tx1"/>
        </a:solidFill>
        <a:latin typeface="+mn-lt"/>
        <a:ea typeface="+mn-ea"/>
        <a:cs typeface="+mn-cs"/>
      </a:defRPr>
    </a:lvl6pPr>
    <a:lvl7pPr marL="2740897" algn="l" defTabSz="913630" rtl="0" eaLnBrk="1" latinLnBrk="0" hangingPunct="1">
      <a:defRPr kumimoji="1" sz="1200" kern="1200">
        <a:solidFill>
          <a:schemeClr val="tx1"/>
        </a:solidFill>
        <a:latin typeface="+mn-lt"/>
        <a:ea typeface="+mn-ea"/>
        <a:cs typeface="+mn-cs"/>
      </a:defRPr>
    </a:lvl7pPr>
    <a:lvl8pPr marL="3197712" algn="l" defTabSz="913630" rtl="0" eaLnBrk="1" latinLnBrk="0" hangingPunct="1">
      <a:defRPr kumimoji="1" sz="1200" kern="1200">
        <a:solidFill>
          <a:schemeClr val="tx1"/>
        </a:solidFill>
        <a:latin typeface="+mn-lt"/>
        <a:ea typeface="+mn-ea"/>
        <a:cs typeface="+mn-cs"/>
      </a:defRPr>
    </a:lvl8pPr>
    <a:lvl9pPr marL="3654529" algn="l" defTabSz="91363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0483" name="ノート プレースホルダ 2"/>
          <p:cNvSpPr>
            <a:spLocks noGrp="1"/>
          </p:cNvSpPr>
          <p:nvPr>
            <p:ph type="body" idx="1"/>
          </p:nvPr>
        </p:nvSpPr>
        <p:spPr bwMode="auto">
          <a:noFill/>
        </p:spPr>
        <p:txBody>
          <a:bodyPr wrap="square" lIns="97860" tIns="48929" rIns="97860" bIns="48929" numCol="1" anchor="t" anchorCtr="0" compatLnSpc="1">
            <a:prstTxWarp prst="textNoShape">
              <a:avLst/>
            </a:prstTxWarp>
          </a:bodyPr>
          <a:lstStyle/>
          <a:p>
            <a:pPr eaLnBrk="1" hangingPunct="1"/>
            <a:endParaRPr lang="ja-JP" altLang="en-US" smtClean="0"/>
          </a:p>
        </p:txBody>
      </p:sp>
      <p:sp>
        <p:nvSpPr>
          <p:cNvPr id="20484" name="スライド番号プレースホルダ 3"/>
          <p:cNvSpPr txBox="1">
            <a:spLocks noGrp="1"/>
          </p:cNvSpPr>
          <p:nvPr/>
        </p:nvSpPr>
        <p:spPr bwMode="auto">
          <a:xfrm>
            <a:off x="4020784" y="9722964"/>
            <a:ext cx="3076860" cy="510014"/>
          </a:xfrm>
          <a:prstGeom prst="rect">
            <a:avLst/>
          </a:prstGeom>
          <a:noFill/>
          <a:ln w="9525">
            <a:noFill/>
            <a:miter lim="800000"/>
            <a:headEnd/>
            <a:tailEnd/>
          </a:ln>
        </p:spPr>
        <p:txBody>
          <a:bodyPr lIns="97860" tIns="48929" rIns="97860" bIns="48929" anchor="b"/>
          <a:lstStyle/>
          <a:p>
            <a:pPr algn="r" defTabSz="978442"/>
            <a:fld id="{FF5585FD-AE9C-42F2-BF80-7CDE62A9E8AB}" type="slidenum">
              <a:rPr lang="en-US" altLang="ja-JP" sz="1300"/>
              <a:pPr algn="r" defTabSz="978442"/>
              <a:t>1</a:t>
            </a:fld>
            <a:endParaRPr lang="en-US" altLang="ja-JP" sz="13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TextEdit="1"/>
          </p:cNvSpPr>
          <p:nvPr>
            <p:ph type="sldImg"/>
          </p:nvPr>
        </p:nvSpPr>
        <p:spPr>
          <a:ln/>
        </p:spPr>
      </p:sp>
      <p:sp>
        <p:nvSpPr>
          <p:cNvPr id="82947" name="Rectangle 3"/>
          <p:cNvSpPr>
            <a:spLocks noGrp="1"/>
          </p:cNvSpPr>
          <p:nvPr>
            <p:ph type="body" idx="1"/>
          </p:nvPr>
        </p:nvSpPr>
        <p:spPr>
          <a:noFill/>
          <a:ln/>
        </p:spPr>
        <p:txBody>
          <a:bodyPr/>
          <a:lstStyle/>
          <a:p>
            <a:pPr eaLnBrk="1" hangingPunct="1"/>
            <a:endParaRPr lang="ja-JP"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4020650" y="9720825"/>
            <a:ext cx="3076976" cy="512141"/>
          </a:xfrm>
          <a:prstGeom prst="rect">
            <a:avLst/>
          </a:prstGeom>
          <a:noFill/>
          <a:ln>
            <a:miter lim="800000"/>
            <a:headEnd/>
            <a:tailEnd/>
          </a:ln>
        </p:spPr>
        <p:txBody>
          <a:bodyPr lIns="99048" tIns="49524" rIns="99048" bIns="49524" anchor="b"/>
          <a:lstStyle/>
          <a:p>
            <a:pPr algn="r">
              <a:defRPr/>
            </a:pPr>
            <a:fld id="{182FEB11-712D-462B-8F19-0AA88698621E}" type="slidenum">
              <a:rPr lang="en-US" altLang="ja-JP" sz="1300">
                <a:solidFill>
                  <a:prstClr val="black"/>
                </a:solidFill>
                <a:latin typeface="Calibri"/>
                <a:ea typeface="ＭＳ Ｐゴシック"/>
              </a:rPr>
              <a:pPr algn="r">
                <a:defRPr/>
              </a:pPr>
              <a:t>4</a:t>
            </a:fld>
            <a:endParaRPr lang="en-US" altLang="ja-JP" sz="1300" dirty="0">
              <a:solidFill>
                <a:prstClr val="black"/>
              </a:solidFill>
              <a:latin typeface="Calibri"/>
              <a:ea typeface="ＭＳ Ｐゴシック"/>
            </a:endParaRPr>
          </a:p>
        </p:txBody>
      </p:sp>
      <p:sp>
        <p:nvSpPr>
          <p:cNvPr id="34819" name="Rectangle 2"/>
          <p:cNvSpPr>
            <a:spLocks noGrp="1" noRot="1" noChangeAspect="1" noChangeArrowheads="1" noTextEdit="1"/>
          </p:cNvSpPr>
          <p:nvPr>
            <p:ph type="sldImg"/>
          </p:nvPr>
        </p:nvSpPr>
        <p:spPr bwMode="auto">
          <a:xfrm>
            <a:off x="993775" y="768350"/>
            <a:ext cx="5114925" cy="3836988"/>
          </a:xfrm>
          <a:noFill/>
          <a:ln>
            <a:solidFill>
              <a:srgbClr val="000000"/>
            </a:solidFill>
            <a:miter lim="800000"/>
            <a:headEnd/>
            <a:tailEnd/>
          </a:ln>
        </p:spPr>
      </p:sp>
      <p:sp>
        <p:nvSpPr>
          <p:cNvPr id="348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latin typeface="Arial" pitchFamily="34" charset="0"/>
              </a:rPr>
              <a:t>この絵で示しますように、太陽光発電した電力は、蓄電地で安定化し、高出力家電には交流で、低出力家電には直流で配電します。それを達成するため、ＤＣ４８Ｖ、最大出力１ｋｗｈ、ＡＣ２００Ｖ，最大出力２ｋｗｈのＡＣ－ＤＣハイブリッドシステムを開発します。そして、不足する電力は、系統からの買い電により補います。</a:t>
            </a:r>
            <a:endParaRPr lang="ja-JP" altLang="ja-JP"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D57C6836-A8CE-40C4-9B8E-E68335640DAB}" type="slidenum">
              <a:rPr lang="en-US" altLang="ja-JP" smtClean="0"/>
              <a:pPr/>
              <a:t>5</a:t>
            </a:fld>
            <a:endParaRPr lang="en-US" altLang="ja-JP" smtClean="0"/>
          </a:p>
        </p:txBody>
      </p:sp>
      <p:sp>
        <p:nvSpPr>
          <p:cNvPr id="75779" name="Rectangle 2"/>
          <p:cNvSpPr>
            <a:spLocks noGrp="1" noRot="1" noChangeAspect="1" noChangeArrowheads="1" noTextEdit="1"/>
          </p:cNvSpPr>
          <p:nvPr>
            <p:ph type="sldImg"/>
          </p:nvPr>
        </p:nvSpPr>
        <p:spPr>
          <a:xfrm>
            <a:off x="2338086" y="768731"/>
            <a:ext cx="2429932" cy="3836488"/>
          </a:xfrm>
          <a:ln/>
        </p:spPr>
      </p:sp>
      <p:sp>
        <p:nvSpPr>
          <p:cNvPr id="75780" name="Rectangle 3"/>
          <p:cNvSpPr>
            <a:spLocks noGrp="1" noChangeArrowheads="1"/>
          </p:cNvSpPr>
          <p:nvPr>
            <p:ph type="body" idx="1"/>
          </p:nvPr>
        </p:nvSpPr>
        <p:spPr>
          <a:xfrm>
            <a:off x="944533" y="4860665"/>
            <a:ext cx="5210235" cy="4605218"/>
          </a:xfrm>
          <a:noFill/>
          <a:ln/>
        </p:spPr>
        <p:txBody>
          <a:bodyPr lIns="90164" tIns="45084" rIns="90164" bIns="45084"/>
          <a:lstStyle/>
          <a:p>
            <a:pPr eaLnBrk="1" hangingPunct="1"/>
            <a:endParaRPr lang="ja-JP" altLang="ja-JP"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TextEdit="1"/>
          </p:cNvSpPr>
          <p:nvPr>
            <p:ph type="sldImg"/>
          </p:nvPr>
        </p:nvSpPr>
        <p:spPr>
          <a:ln/>
        </p:spPr>
      </p:sp>
      <p:sp>
        <p:nvSpPr>
          <p:cNvPr id="75779" name="Rectangle 3"/>
          <p:cNvSpPr>
            <a:spLocks noGrp="1"/>
          </p:cNvSpPr>
          <p:nvPr>
            <p:ph type="body" idx="1"/>
          </p:nvPr>
        </p:nvSpPr>
        <p:spPr>
          <a:noFill/>
          <a:ln/>
        </p:spPr>
        <p:txBody>
          <a:bodyPr/>
          <a:lstStyle/>
          <a:p>
            <a:pPr eaLnBrk="1" hangingPunct="1"/>
            <a:endParaRPr lang="ja-JP"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4710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024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CCEE7B-7710-47BD-BD57-6B0F30379A87}" type="slidenum">
              <a:rPr lang="en-US" altLang="ja-JP" smtClean="0"/>
              <a:pPr fontAlgn="base">
                <a:spcBef>
                  <a:spcPct val="0"/>
                </a:spcBef>
                <a:spcAft>
                  <a:spcPct val="0"/>
                </a:spcAft>
                <a:defRPr/>
              </a:pPr>
              <a:t>18</a:t>
            </a:fld>
            <a:endParaRPr lang="en-US" altLang="ja-JP"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p:txBody>
          <a:bodyPr/>
          <a:lstStyle/>
          <a:p>
            <a:pPr>
              <a:defRPr/>
            </a:pPr>
            <a:fld id="{566BD4D7-8B61-40CB-8590-6AAAFB6891AE}" type="slidenum">
              <a:rPr lang="en-US" altLang="ja-JP" smtClean="0"/>
              <a:pPr>
                <a:defRPr/>
              </a:pPr>
              <a:t>22</a:t>
            </a:fld>
            <a:endParaRPr lang="en-US" altLang="ja-JP" smtClean="0"/>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ja-JP" altLang="ja-JP"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0E50F7A-5525-4961-8B47-5D1A690C2670}" type="slidenum">
              <a:rPr lang="en-US" altLang="ja-JP"/>
              <a:pPr>
                <a:defRPr/>
              </a:pPr>
              <a:t>23</a:t>
            </a:fld>
            <a:endParaRPr lang="en-US" altLang="ja-JP"/>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427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ja-JP" altLang="ja-JP"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p:spPr>
        <p:txBody>
          <a:bodyPr/>
          <a:lstStyle/>
          <a:p>
            <a:fld id="{E93333DB-73A5-4C1F-AE9A-0D2F6490567C}" type="slidenum">
              <a:rPr lang="en-US" altLang="ja-JP" smtClean="0">
                <a:ea typeface="ＭＳ Ｐゴシック" charset="-128"/>
              </a:rPr>
              <a:pPr/>
              <a:t>27</a:t>
            </a:fld>
            <a:endParaRPr lang="en-US" altLang="ja-JP" smtClean="0">
              <a:ea typeface="ＭＳ Ｐゴシック" charset="-128"/>
            </a:endParaRPr>
          </a:p>
        </p:txBody>
      </p:sp>
      <p:sp>
        <p:nvSpPr>
          <p:cNvPr id="32770" name="Rectangle 2"/>
          <p:cNvSpPr>
            <a:spLocks noGrp="1" noRot="1" noChangeAspect="1" noChangeArrowheads="1" noTextEdit="1"/>
          </p:cNvSpPr>
          <p:nvPr>
            <p:ph type="sldImg"/>
          </p:nvPr>
        </p:nvSpPr>
        <p:spPr>
          <a:xfrm>
            <a:off x="990600" y="766763"/>
            <a:ext cx="5119688" cy="3840162"/>
          </a:xfrm>
          <a:ln/>
        </p:spPr>
      </p:sp>
      <p:sp>
        <p:nvSpPr>
          <p:cNvPr id="32771" name="Rectangle 3"/>
          <p:cNvSpPr>
            <a:spLocks noGrp="1" noChangeArrowheads="1"/>
          </p:cNvSpPr>
          <p:nvPr>
            <p:ph type="body" idx="1"/>
          </p:nvPr>
        </p:nvSpPr>
        <p:spPr>
          <a:noFill/>
          <a:ln/>
        </p:spPr>
        <p:txBody>
          <a:bodyPr/>
          <a:lstStyle/>
          <a:p>
            <a:endParaRPr lang="ja-JP" altLang="ja-JP"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B90C575A-8B05-47BB-A3FF-0713AE2C4B1F}" type="slidenum">
              <a:rPr lang="en-US" altLang="ja-JP" smtClean="0">
                <a:ea typeface="ＭＳ Ｐゴシック" pitchFamily="50" charset="-128"/>
              </a:rPr>
              <a:pPr/>
              <a:t>33</a:t>
            </a:fld>
            <a:endParaRPr lang="en-US" altLang="ja-JP" dirty="0" smtClean="0">
              <a:ea typeface="ＭＳ Ｐゴシック" pitchFamily="50" charset="-128"/>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ja-JP" altLang="en-US" dirty="0" smtClean="0">
              <a:ea typeface="ＭＳ Ｐ明朝"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6"/>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6815" indent="0" algn="ctr">
              <a:buNone/>
              <a:defRPr/>
            </a:lvl2pPr>
            <a:lvl3pPr marL="913630" indent="0" algn="ctr">
              <a:buNone/>
              <a:defRPr/>
            </a:lvl3pPr>
            <a:lvl4pPr marL="1370446" indent="0" algn="ctr">
              <a:buNone/>
              <a:defRPr/>
            </a:lvl4pPr>
            <a:lvl5pPr marL="1827261" indent="0" algn="ctr">
              <a:buNone/>
              <a:defRPr/>
            </a:lvl5pPr>
            <a:lvl6pPr marL="2284079" indent="0" algn="ctr">
              <a:buNone/>
              <a:defRPr/>
            </a:lvl6pPr>
            <a:lvl7pPr marL="2740897" indent="0" algn="ctr">
              <a:buNone/>
              <a:defRPr/>
            </a:lvl7pPr>
            <a:lvl8pPr marL="3197712" indent="0" algn="ctr">
              <a:buNone/>
              <a:defRPr/>
            </a:lvl8pPr>
            <a:lvl9pPr marL="3654529"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9B9DDFE-3A28-4F14-B9B1-2B75A0CD0B86}" type="slidenum">
              <a:rPr lang="en-US" altLang="ja-JP">
                <a:solidFill>
                  <a:srgbClr val="000000"/>
                </a:solidFill>
              </a:rPr>
              <a:pPr/>
              <a:t>&lt;#&gt;</a:t>
            </a:fld>
            <a:endParaRPr lang="en-US" altLang="ja-JP">
              <a:solidFill>
                <a:srgbClr val="000000"/>
              </a:solidFill>
            </a:endParaRPr>
          </a:p>
        </p:txBody>
      </p:sp>
    </p:spTree>
    <p:extLst>
      <p:ext uri="{BB962C8B-B14F-4D97-AF65-F5344CB8AC3E}">
        <p14:creationId xmlns="" xmlns:p14="http://schemas.microsoft.com/office/powerpoint/2010/main" val="1410873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23133B8-48C3-48D2-BF08-7DE18589EB0D}" type="slidenum">
              <a:rPr lang="en-US" altLang="ja-JP">
                <a:solidFill>
                  <a:srgbClr val="000000"/>
                </a:solidFill>
              </a:rPr>
              <a:pPr/>
              <a:t>&lt;#&gt;</a:t>
            </a:fld>
            <a:endParaRPr lang="en-US" altLang="ja-JP">
              <a:solidFill>
                <a:srgbClr val="000000"/>
              </a:solidFill>
            </a:endParaRPr>
          </a:p>
        </p:txBody>
      </p:sp>
    </p:spTree>
    <p:extLst>
      <p:ext uri="{BB962C8B-B14F-4D97-AF65-F5344CB8AC3E}">
        <p14:creationId xmlns="" xmlns:p14="http://schemas.microsoft.com/office/powerpoint/2010/main" val="2785118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5"/>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45"/>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0FDC6B-8218-413A-9FDF-2E9269C47EFA}" type="slidenum">
              <a:rPr lang="en-US" altLang="ja-JP">
                <a:solidFill>
                  <a:srgbClr val="000000"/>
                </a:solidFill>
              </a:rPr>
              <a:pPr/>
              <a:t>&lt;#&gt;</a:t>
            </a:fld>
            <a:endParaRPr lang="en-US" altLang="ja-JP">
              <a:solidFill>
                <a:srgbClr val="000000"/>
              </a:solidFill>
            </a:endParaRPr>
          </a:p>
        </p:txBody>
      </p:sp>
    </p:spTree>
    <p:extLst>
      <p:ext uri="{BB962C8B-B14F-4D97-AF65-F5344CB8AC3E}">
        <p14:creationId xmlns="" xmlns:p14="http://schemas.microsoft.com/office/powerpoint/2010/main" val="31774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4"/>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25" indent="0" algn="ctr">
              <a:buNone/>
              <a:defRPr>
                <a:solidFill>
                  <a:schemeClr val="tx1">
                    <a:tint val="75000"/>
                  </a:schemeClr>
                </a:solidFill>
              </a:defRPr>
            </a:lvl2pPr>
            <a:lvl3pPr marL="913850" indent="0" algn="ctr">
              <a:buNone/>
              <a:defRPr>
                <a:solidFill>
                  <a:schemeClr val="tx1">
                    <a:tint val="75000"/>
                  </a:schemeClr>
                </a:solidFill>
              </a:defRPr>
            </a:lvl3pPr>
            <a:lvl4pPr marL="1370775" indent="0" algn="ctr">
              <a:buNone/>
              <a:defRPr>
                <a:solidFill>
                  <a:schemeClr val="tx1">
                    <a:tint val="75000"/>
                  </a:schemeClr>
                </a:solidFill>
              </a:defRPr>
            </a:lvl4pPr>
            <a:lvl5pPr marL="1827701" indent="0" algn="ctr">
              <a:buNone/>
              <a:defRPr>
                <a:solidFill>
                  <a:schemeClr val="tx1">
                    <a:tint val="75000"/>
                  </a:schemeClr>
                </a:solidFill>
              </a:defRPr>
            </a:lvl5pPr>
            <a:lvl6pPr marL="2284627" indent="0" algn="ctr">
              <a:buNone/>
              <a:defRPr>
                <a:solidFill>
                  <a:schemeClr val="tx1">
                    <a:tint val="75000"/>
                  </a:schemeClr>
                </a:solidFill>
              </a:defRPr>
            </a:lvl6pPr>
            <a:lvl7pPr marL="2741555" indent="0" algn="ctr">
              <a:buNone/>
              <a:defRPr>
                <a:solidFill>
                  <a:schemeClr val="tx1">
                    <a:tint val="75000"/>
                  </a:schemeClr>
                </a:solidFill>
              </a:defRPr>
            </a:lvl7pPr>
            <a:lvl8pPr marL="3198480" indent="0" algn="ctr">
              <a:buNone/>
              <a:defRPr>
                <a:solidFill>
                  <a:schemeClr val="tx1">
                    <a:tint val="75000"/>
                  </a:schemeClr>
                </a:solidFill>
              </a:defRPr>
            </a:lvl8pPr>
            <a:lvl9pPr marL="3655406"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DBA1BF4C-96F3-403F-AA6D-C470B367F675}" type="datetimeFigureOut">
              <a:rPr lang="ja-JP" altLang="en-US" smtClean="0">
                <a:solidFill>
                  <a:prstClr val="black">
                    <a:tint val="75000"/>
                  </a:prstClr>
                </a:solidFill>
              </a:rPr>
              <a:pPr/>
              <a:t>2012/11/30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193F02D-5553-408C-9549-D259A2CEBC71}"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 xmlns:p14="http://schemas.microsoft.com/office/powerpoint/2010/main" val="3592027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BA1BF4C-96F3-403F-AA6D-C470B367F675}" type="datetimeFigureOut">
              <a:rPr lang="ja-JP" altLang="en-US" smtClean="0">
                <a:solidFill>
                  <a:prstClr val="black">
                    <a:tint val="75000"/>
                  </a:prstClr>
                </a:solidFill>
              </a:rPr>
              <a:pPr/>
              <a:t>2012/11/30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193F02D-5553-408C-9549-D259A2CEBC71}"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 xmlns:p14="http://schemas.microsoft.com/office/powerpoint/2010/main" val="17713309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9"/>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925" indent="0">
              <a:buNone/>
              <a:defRPr sz="1800">
                <a:solidFill>
                  <a:schemeClr val="tx1">
                    <a:tint val="75000"/>
                  </a:schemeClr>
                </a:solidFill>
              </a:defRPr>
            </a:lvl2pPr>
            <a:lvl3pPr marL="913850" indent="0">
              <a:buNone/>
              <a:defRPr sz="1600">
                <a:solidFill>
                  <a:schemeClr val="tx1">
                    <a:tint val="75000"/>
                  </a:schemeClr>
                </a:solidFill>
              </a:defRPr>
            </a:lvl3pPr>
            <a:lvl4pPr marL="1370775" indent="0">
              <a:buNone/>
              <a:defRPr sz="1400">
                <a:solidFill>
                  <a:schemeClr val="tx1">
                    <a:tint val="75000"/>
                  </a:schemeClr>
                </a:solidFill>
              </a:defRPr>
            </a:lvl4pPr>
            <a:lvl5pPr marL="1827701" indent="0">
              <a:buNone/>
              <a:defRPr sz="1400">
                <a:solidFill>
                  <a:schemeClr val="tx1">
                    <a:tint val="75000"/>
                  </a:schemeClr>
                </a:solidFill>
              </a:defRPr>
            </a:lvl5pPr>
            <a:lvl6pPr marL="2284627" indent="0">
              <a:buNone/>
              <a:defRPr sz="1400">
                <a:solidFill>
                  <a:schemeClr val="tx1">
                    <a:tint val="75000"/>
                  </a:schemeClr>
                </a:solidFill>
              </a:defRPr>
            </a:lvl6pPr>
            <a:lvl7pPr marL="2741555" indent="0">
              <a:buNone/>
              <a:defRPr sz="1400">
                <a:solidFill>
                  <a:schemeClr val="tx1">
                    <a:tint val="75000"/>
                  </a:schemeClr>
                </a:solidFill>
              </a:defRPr>
            </a:lvl7pPr>
            <a:lvl8pPr marL="3198480" indent="0">
              <a:buNone/>
              <a:defRPr sz="1400">
                <a:solidFill>
                  <a:schemeClr val="tx1">
                    <a:tint val="75000"/>
                  </a:schemeClr>
                </a:solidFill>
              </a:defRPr>
            </a:lvl8pPr>
            <a:lvl9pPr marL="3655406"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DBA1BF4C-96F3-403F-AA6D-C470B367F675}" type="datetimeFigureOut">
              <a:rPr lang="ja-JP" altLang="en-US" smtClean="0">
                <a:solidFill>
                  <a:prstClr val="black">
                    <a:tint val="75000"/>
                  </a:prstClr>
                </a:solidFill>
              </a:rPr>
              <a:pPr/>
              <a:t>2012/11/30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193F02D-5553-408C-9549-D259A2CEBC71}"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 xmlns:p14="http://schemas.microsoft.com/office/powerpoint/2010/main" val="2642589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DBA1BF4C-96F3-403F-AA6D-C470B367F675}" type="datetimeFigureOut">
              <a:rPr lang="ja-JP" altLang="en-US" smtClean="0">
                <a:solidFill>
                  <a:prstClr val="black">
                    <a:tint val="75000"/>
                  </a:prstClr>
                </a:solidFill>
              </a:rPr>
              <a:pPr/>
              <a:t>2012/11/30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193F02D-5553-408C-9549-D259A2CEBC71}"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 xmlns:p14="http://schemas.microsoft.com/office/powerpoint/2010/main" val="4167414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6925" indent="0">
              <a:buNone/>
              <a:defRPr sz="2000" b="1"/>
            </a:lvl2pPr>
            <a:lvl3pPr marL="913850" indent="0">
              <a:buNone/>
              <a:defRPr sz="1800" b="1"/>
            </a:lvl3pPr>
            <a:lvl4pPr marL="1370775" indent="0">
              <a:buNone/>
              <a:defRPr sz="1600" b="1"/>
            </a:lvl4pPr>
            <a:lvl5pPr marL="1827701" indent="0">
              <a:buNone/>
              <a:defRPr sz="1600" b="1"/>
            </a:lvl5pPr>
            <a:lvl6pPr marL="2284627" indent="0">
              <a:buNone/>
              <a:defRPr sz="1600" b="1"/>
            </a:lvl6pPr>
            <a:lvl7pPr marL="2741555" indent="0">
              <a:buNone/>
              <a:defRPr sz="1600" b="1"/>
            </a:lvl7pPr>
            <a:lvl8pPr marL="3198480" indent="0">
              <a:buNone/>
              <a:defRPr sz="1600" b="1"/>
            </a:lvl8pPr>
            <a:lvl9pPr marL="3655406"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30" y="1535113"/>
            <a:ext cx="4041775" cy="639762"/>
          </a:xfrm>
        </p:spPr>
        <p:txBody>
          <a:bodyPr anchor="b"/>
          <a:lstStyle>
            <a:lvl1pPr marL="0" indent="0">
              <a:buNone/>
              <a:defRPr sz="2400" b="1"/>
            </a:lvl1pPr>
            <a:lvl2pPr marL="456925" indent="0">
              <a:buNone/>
              <a:defRPr sz="2000" b="1"/>
            </a:lvl2pPr>
            <a:lvl3pPr marL="913850" indent="0">
              <a:buNone/>
              <a:defRPr sz="1800" b="1"/>
            </a:lvl3pPr>
            <a:lvl4pPr marL="1370775" indent="0">
              <a:buNone/>
              <a:defRPr sz="1600" b="1"/>
            </a:lvl4pPr>
            <a:lvl5pPr marL="1827701" indent="0">
              <a:buNone/>
              <a:defRPr sz="1600" b="1"/>
            </a:lvl5pPr>
            <a:lvl6pPr marL="2284627" indent="0">
              <a:buNone/>
              <a:defRPr sz="1600" b="1"/>
            </a:lvl6pPr>
            <a:lvl7pPr marL="2741555" indent="0">
              <a:buNone/>
              <a:defRPr sz="1600" b="1"/>
            </a:lvl7pPr>
            <a:lvl8pPr marL="3198480" indent="0">
              <a:buNone/>
              <a:defRPr sz="1600" b="1"/>
            </a:lvl8pPr>
            <a:lvl9pPr marL="3655406"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DBA1BF4C-96F3-403F-AA6D-C470B367F675}" type="datetimeFigureOut">
              <a:rPr lang="ja-JP" altLang="en-US" smtClean="0">
                <a:solidFill>
                  <a:prstClr val="black">
                    <a:tint val="75000"/>
                  </a:prstClr>
                </a:solidFill>
              </a:rPr>
              <a:pPr/>
              <a:t>2012/11/30</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2193F02D-5553-408C-9549-D259A2CEBC71}"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 xmlns:p14="http://schemas.microsoft.com/office/powerpoint/2010/main" val="2405909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DBA1BF4C-96F3-403F-AA6D-C470B367F675}" type="datetimeFigureOut">
              <a:rPr lang="ja-JP" altLang="en-US" smtClean="0">
                <a:solidFill>
                  <a:prstClr val="black">
                    <a:tint val="75000"/>
                  </a:prstClr>
                </a:solidFill>
              </a:rPr>
              <a:pPr/>
              <a:t>2012/11/30</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2193F02D-5553-408C-9549-D259A2CEBC71}"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 xmlns:p14="http://schemas.microsoft.com/office/powerpoint/2010/main" val="1857413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BA1BF4C-96F3-403F-AA6D-C470B367F675}" type="datetimeFigureOut">
              <a:rPr lang="ja-JP" altLang="en-US" smtClean="0">
                <a:solidFill>
                  <a:prstClr val="black">
                    <a:tint val="75000"/>
                  </a:prstClr>
                </a:solidFill>
              </a:rPr>
              <a:pPr/>
              <a:t>2012/11/30</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2193F02D-5553-408C-9549-D259A2CEBC71}"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 xmlns:p14="http://schemas.microsoft.com/office/powerpoint/2010/main" val="19782570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3"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3" y="1435102"/>
            <a:ext cx="3008313" cy="4691063"/>
          </a:xfrm>
        </p:spPr>
        <p:txBody>
          <a:bodyPr/>
          <a:lstStyle>
            <a:lvl1pPr marL="0" indent="0">
              <a:buNone/>
              <a:defRPr sz="1400"/>
            </a:lvl1pPr>
            <a:lvl2pPr marL="456925" indent="0">
              <a:buNone/>
              <a:defRPr sz="1200"/>
            </a:lvl2pPr>
            <a:lvl3pPr marL="913850" indent="0">
              <a:buNone/>
              <a:defRPr sz="1000"/>
            </a:lvl3pPr>
            <a:lvl4pPr marL="1370775" indent="0">
              <a:buNone/>
              <a:defRPr sz="900"/>
            </a:lvl4pPr>
            <a:lvl5pPr marL="1827701" indent="0">
              <a:buNone/>
              <a:defRPr sz="900"/>
            </a:lvl5pPr>
            <a:lvl6pPr marL="2284627" indent="0">
              <a:buNone/>
              <a:defRPr sz="900"/>
            </a:lvl6pPr>
            <a:lvl7pPr marL="2741555" indent="0">
              <a:buNone/>
              <a:defRPr sz="900"/>
            </a:lvl7pPr>
            <a:lvl8pPr marL="3198480" indent="0">
              <a:buNone/>
              <a:defRPr sz="900"/>
            </a:lvl8pPr>
            <a:lvl9pPr marL="3655406"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BA1BF4C-96F3-403F-AA6D-C470B367F675}" type="datetimeFigureOut">
              <a:rPr lang="ja-JP" altLang="en-US" smtClean="0">
                <a:solidFill>
                  <a:prstClr val="black">
                    <a:tint val="75000"/>
                  </a:prstClr>
                </a:solidFill>
              </a:rPr>
              <a:pPr/>
              <a:t>2012/11/30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193F02D-5553-408C-9549-D259A2CEBC71}"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 xmlns:p14="http://schemas.microsoft.com/office/powerpoint/2010/main" val="3987790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F84947-89DA-4474-8B7B-2D2AC1420FE3}" type="slidenum">
              <a:rPr lang="en-US" altLang="ja-JP">
                <a:solidFill>
                  <a:srgbClr val="000000"/>
                </a:solidFill>
              </a:rPr>
              <a:pPr/>
              <a:t>&lt;#&gt;</a:t>
            </a:fld>
            <a:endParaRPr lang="en-US" altLang="ja-JP">
              <a:solidFill>
                <a:srgbClr val="000000"/>
              </a:solidFill>
            </a:endParaRPr>
          </a:p>
        </p:txBody>
      </p:sp>
    </p:spTree>
    <p:extLst>
      <p:ext uri="{BB962C8B-B14F-4D97-AF65-F5344CB8AC3E}">
        <p14:creationId xmlns="" xmlns:p14="http://schemas.microsoft.com/office/powerpoint/2010/main" val="3100153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6925" indent="0">
              <a:buNone/>
              <a:defRPr sz="2800"/>
            </a:lvl2pPr>
            <a:lvl3pPr marL="913850" indent="0">
              <a:buNone/>
              <a:defRPr sz="2400"/>
            </a:lvl3pPr>
            <a:lvl4pPr marL="1370775" indent="0">
              <a:buNone/>
              <a:defRPr sz="2000"/>
            </a:lvl4pPr>
            <a:lvl5pPr marL="1827701" indent="0">
              <a:buNone/>
              <a:defRPr sz="2000"/>
            </a:lvl5pPr>
            <a:lvl6pPr marL="2284627" indent="0">
              <a:buNone/>
              <a:defRPr sz="2000"/>
            </a:lvl6pPr>
            <a:lvl7pPr marL="2741555" indent="0">
              <a:buNone/>
              <a:defRPr sz="2000"/>
            </a:lvl7pPr>
            <a:lvl8pPr marL="3198480" indent="0">
              <a:buNone/>
              <a:defRPr sz="2000"/>
            </a:lvl8pPr>
            <a:lvl9pPr marL="3655406"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6925" indent="0">
              <a:buNone/>
              <a:defRPr sz="1200"/>
            </a:lvl2pPr>
            <a:lvl3pPr marL="913850" indent="0">
              <a:buNone/>
              <a:defRPr sz="1000"/>
            </a:lvl3pPr>
            <a:lvl4pPr marL="1370775" indent="0">
              <a:buNone/>
              <a:defRPr sz="900"/>
            </a:lvl4pPr>
            <a:lvl5pPr marL="1827701" indent="0">
              <a:buNone/>
              <a:defRPr sz="900"/>
            </a:lvl5pPr>
            <a:lvl6pPr marL="2284627" indent="0">
              <a:buNone/>
              <a:defRPr sz="900"/>
            </a:lvl6pPr>
            <a:lvl7pPr marL="2741555" indent="0">
              <a:buNone/>
              <a:defRPr sz="900"/>
            </a:lvl7pPr>
            <a:lvl8pPr marL="3198480" indent="0">
              <a:buNone/>
              <a:defRPr sz="900"/>
            </a:lvl8pPr>
            <a:lvl9pPr marL="3655406"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BA1BF4C-96F3-403F-AA6D-C470B367F675}" type="datetimeFigureOut">
              <a:rPr lang="ja-JP" altLang="en-US" smtClean="0">
                <a:solidFill>
                  <a:prstClr val="black">
                    <a:tint val="75000"/>
                  </a:prstClr>
                </a:solidFill>
              </a:rPr>
              <a:pPr/>
              <a:t>2012/11/30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193F02D-5553-408C-9549-D259A2CEBC71}"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 xmlns:p14="http://schemas.microsoft.com/office/powerpoint/2010/main" val="2735045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BA1BF4C-96F3-403F-AA6D-C470B367F675}" type="datetimeFigureOut">
              <a:rPr lang="ja-JP" altLang="en-US" smtClean="0">
                <a:solidFill>
                  <a:prstClr val="black">
                    <a:tint val="75000"/>
                  </a:prstClr>
                </a:solidFill>
              </a:rPr>
              <a:pPr/>
              <a:t>2012/11/30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193F02D-5553-408C-9549-D259A2CEBC71}"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 xmlns:p14="http://schemas.microsoft.com/office/powerpoint/2010/main" val="40326438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3"/>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43"/>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BA1BF4C-96F3-403F-AA6D-C470B367F675}" type="datetimeFigureOut">
              <a:rPr lang="ja-JP" altLang="en-US" smtClean="0">
                <a:solidFill>
                  <a:prstClr val="black">
                    <a:tint val="75000"/>
                  </a:prstClr>
                </a:solidFill>
              </a:rPr>
              <a:pPr/>
              <a:t>2012/11/30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193F02D-5553-408C-9549-D259A2CEBC71}"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 xmlns:p14="http://schemas.microsoft.com/office/powerpoint/2010/main" val="1051146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11"/>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8"/>
            <a:ext cx="7772400" cy="1500187"/>
          </a:xfrm>
        </p:spPr>
        <p:txBody>
          <a:bodyPr anchor="b"/>
          <a:lstStyle>
            <a:lvl1pPr marL="0" indent="0">
              <a:buNone/>
              <a:defRPr sz="2000"/>
            </a:lvl1pPr>
            <a:lvl2pPr marL="456815" indent="0">
              <a:buNone/>
              <a:defRPr sz="1800"/>
            </a:lvl2pPr>
            <a:lvl3pPr marL="913630" indent="0">
              <a:buNone/>
              <a:defRPr sz="1600"/>
            </a:lvl3pPr>
            <a:lvl4pPr marL="1370446" indent="0">
              <a:buNone/>
              <a:defRPr sz="1400"/>
            </a:lvl4pPr>
            <a:lvl5pPr marL="1827261" indent="0">
              <a:buNone/>
              <a:defRPr sz="1400"/>
            </a:lvl5pPr>
            <a:lvl6pPr marL="2284079" indent="0">
              <a:buNone/>
              <a:defRPr sz="1400"/>
            </a:lvl6pPr>
            <a:lvl7pPr marL="2740897" indent="0">
              <a:buNone/>
              <a:defRPr sz="1400"/>
            </a:lvl7pPr>
            <a:lvl8pPr marL="3197712" indent="0">
              <a:buNone/>
              <a:defRPr sz="1400"/>
            </a:lvl8pPr>
            <a:lvl9pPr marL="3654529"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B55AC0E-04BB-46A8-9377-05C0BAF74C76}" type="slidenum">
              <a:rPr lang="en-US" altLang="ja-JP">
                <a:solidFill>
                  <a:srgbClr val="000000"/>
                </a:solidFill>
              </a:rPr>
              <a:pPr/>
              <a:t>&lt;#&gt;</a:t>
            </a:fld>
            <a:endParaRPr lang="en-US" altLang="ja-JP">
              <a:solidFill>
                <a:srgbClr val="000000"/>
              </a:solidFill>
            </a:endParaRPr>
          </a:p>
        </p:txBody>
      </p:sp>
    </p:spTree>
    <p:extLst>
      <p:ext uri="{BB962C8B-B14F-4D97-AF65-F5344CB8AC3E}">
        <p14:creationId xmlns="" xmlns:p14="http://schemas.microsoft.com/office/powerpoint/2010/main" val="1196311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1A13A1-8CC3-4A34-BBFD-2B1DB14FB360}" type="slidenum">
              <a:rPr lang="en-US" altLang="ja-JP">
                <a:solidFill>
                  <a:srgbClr val="000000"/>
                </a:solidFill>
              </a:rPr>
              <a:pPr/>
              <a:t>&lt;#&gt;</a:t>
            </a:fld>
            <a:endParaRPr lang="en-US" altLang="ja-JP">
              <a:solidFill>
                <a:srgbClr val="000000"/>
              </a:solidFill>
            </a:endParaRPr>
          </a:p>
        </p:txBody>
      </p:sp>
    </p:spTree>
    <p:extLst>
      <p:ext uri="{BB962C8B-B14F-4D97-AF65-F5344CB8AC3E}">
        <p14:creationId xmlns="" xmlns:p14="http://schemas.microsoft.com/office/powerpoint/2010/main" val="3964513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6815" indent="0">
              <a:buNone/>
              <a:defRPr sz="2000" b="1"/>
            </a:lvl2pPr>
            <a:lvl3pPr marL="913630" indent="0">
              <a:buNone/>
              <a:defRPr sz="1800" b="1"/>
            </a:lvl3pPr>
            <a:lvl4pPr marL="1370446" indent="0">
              <a:buNone/>
              <a:defRPr sz="1600" b="1"/>
            </a:lvl4pPr>
            <a:lvl5pPr marL="1827261" indent="0">
              <a:buNone/>
              <a:defRPr sz="1600" b="1"/>
            </a:lvl5pPr>
            <a:lvl6pPr marL="2284079" indent="0">
              <a:buNone/>
              <a:defRPr sz="1600" b="1"/>
            </a:lvl6pPr>
            <a:lvl7pPr marL="2740897" indent="0">
              <a:buNone/>
              <a:defRPr sz="1600" b="1"/>
            </a:lvl7pPr>
            <a:lvl8pPr marL="3197712" indent="0">
              <a:buNone/>
              <a:defRPr sz="1600" b="1"/>
            </a:lvl8pPr>
            <a:lvl9pPr marL="3654529"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32" y="1535113"/>
            <a:ext cx="4041775" cy="639762"/>
          </a:xfrm>
        </p:spPr>
        <p:txBody>
          <a:bodyPr anchor="b"/>
          <a:lstStyle>
            <a:lvl1pPr marL="0" indent="0">
              <a:buNone/>
              <a:defRPr sz="2400" b="1"/>
            </a:lvl1pPr>
            <a:lvl2pPr marL="456815" indent="0">
              <a:buNone/>
              <a:defRPr sz="2000" b="1"/>
            </a:lvl2pPr>
            <a:lvl3pPr marL="913630" indent="0">
              <a:buNone/>
              <a:defRPr sz="1800" b="1"/>
            </a:lvl3pPr>
            <a:lvl4pPr marL="1370446" indent="0">
              <a:buNone/>
              <a:defRPr sz="1600" b="1"/>
            </a:lvl4pPr>
            <a:lvl5pPr marL="1827261" indent="0">
              <a:buNone/>
              <a:defRPr sz="1600" b="1"/>
            </a:lvl5pPr>
            <a:lvl6pPr marL="2284079" indent="0">
              <a:buNone/>
              <a:defRPr sz="1600" b="1"/>
            </a:lvl6pPr>
            <a:lvl7pPr marL="2740897" indent="0">
              <a:buNone/>
              <a:defRPr sz="1600" b="1"/>
            </a:lvl7pPr>
            <a:lvl8pPr marL="3197712" indent="0">
              <a:buNone/>
              <a:defRPr sz="1600" b="1"/>
            </a:lvl8pPr>
            <a:lvl9pPr marL="3654529"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704F5083-C17E-4617-949E-4F8C58A5AC92}" type="slidenum">
              <a:rPr lang="en-US" altLang="ja-JP">
                <a:solidFill>
                  <a:srgbClr val="000000"/>
                </a:solidFill>
              </a:rPr>
              <a:pPr/>
              <a:t>&lt;#&gt;</a:t>
            </a:fld>
            <a:endParaRPr lang="en-US" altLang="ja-JP">
              <a:solidFill>
                <a:srgbClr val="000000"/>
              </a:solidFill>
            </a:endParaRPr>
          </a:p>
        </p:txBody>
      </p:sp>
    </p:spTree>
    <p:extLst>
      <p:ext uri="{BB962C8B-B14F-4D97-AF65-F5344CB8AC3E}">
        <p14:creationId xmlns="" xmlns:p14="http://schemas.microsoft.com/office/powerpoint/2010/main" val="3006207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FD663C5-6C94-4F60-8CB0-ACB006958123}" type="slidenum">
              <a:rPr lang="en-US" altLang="ja-JP">
                <a:solidFill>
                  <a:srgbClr val="000000"/>
                </a:solidFill>
              </a:rPr>
              <a:pPr/>
              <a:t>&lt;#&gt;</a:t>
            </a:fld>
            <a:endParaRPr lang="en-US" altLang="ja-JP">
              <a:solidFill>
                <a:srgbClr val="000000"/>
              </a:solidFill>
            </a:endParaRPr>
          </a:p>
        </p:txBody>
      </p:sp>
    </p:spTree>
    <p:extLst>
      <p:ext uri="{BB962C8B-B14F-4D97-AF65-F5344CB8AC3E}">
        <p14:creationId xmlns="" xmlns:p14="http://schemas.microsoft.com/office/powerpoint/2010/main" val="2239733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BA84A1E-37C1-43BA-8073-B58293B50CD0}" type="slidenum">
              <a:rPr lang="en-US" altLang="ja-JP">
                <a:solidFill>
                  <a:srgbClr val="000000"/>
                </a:solidFill>
              </a:rPr>
              <a:pPr/>
              <a:t>&lt;#&gt;</a:t>
            </a:fld>
            <a:endParaRPr lang="en-US" altLang="ja-JP">
              <a:solidFill>
                <a:srgbClr val="000000"/>
              </a:solidFill>
            </a:endParaRPr>
          </a:p>
        </p:txBody>
      </p:sp>
    </p:spTree>
    <p:extLst>
      <p:ext uri="{BB962C8B-B14F-4D97-AF65-F5344CB8AC3E}">
        <p14:creationId xmlns="" xmlns:p14="http://schemas.microsoft.com/office/powerpoint/2010/main" val="1305892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3"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3" y="1435102"/>
            <a:ext cx="3008313" cy="4691063"/>
          </a:xfrm>
        </p:spPr>
        <p:txBody>
          <a:bodyPr/>
          <a:lstStyle>
            <a:lvl1pPr marL="0" indent="0">
              <a:buNone/>
              <a:defRPr sz="1400"/>
            </a:lvl1pPr>
            <a:lvl2pPr marL="456815" indent="0">
              <a:buNone/>
              <a:defRPr sz="1200"/>
            </a:lvl2pPr>
            <a:lvl3pPr marL="913630" indent="0">
              <a:buNone/>
              <a:defRPr sz="1000"/>
            </a:lvl3pPr>
            <a:lvl4pPr marL="1370446" indent="0">
              <a:buNone/>
              <a:defRPr sz="900"/>
            </a:lvl4pPr>
            <a:lvl5pPr marL="1827261" indent="0">
              <a:buNone/>
              <a:defRPr sz="900"/>
            </a:lvl5pPr>
            <a:lvl6pPr marL="2284079" indent="0">
              <a:buNone/>
              <a:defRPr sz="900"/>
            </a:lvl6pPr>
            <a:lvl7pPr marL="2740897" indent="0">
              <a:buNone/>
              <a:defRPr sz="900"/>
            </a:lvl7pPr>
            <a:lvl8pPr marL="3197712" indent="0">
              <a:buNone/>
              <a:defRPr sz="900"/>
            </a:lvl8pPr>
            <a:lvl9pPr marL="3654529"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63DE6B9-2148-4A9B-BB2C-9EB77A3FEC57}" type="slidenum">
              <a:rPr lang="en-US" altLang="ja-JP">
                <a:solidFill>
                  <a:srgbClr val="000000"/>
                </a:solidFill>
              </a:rPr>
              <a:pPr/>
              <a:t>&lt;#&gt;</a:t>
            </a:fld>
            <a:endParaRPr lang="en-US" altLang="ja-JP">
              <a:solidFill>
                <a:srgbClr val="000000"/>
              </a:solidFill>
            </a:endParaRPr>
          </a:p>
        </p:txBody>
      </p:sp>
    </p:spTree>
    <p:extLst>
      <p:ext uri="{BB962C8B-B14F-4D97-AF65-F5344CB8AC3E}">
        <p14:creationId xmlns="" xmlns:p14="http://schemas.microsoft.com/office/powerpoint/2010/main" val="1356808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6815" indent="0">
              <a:buNone/>
              <a:defRPr sz="2800"/>
            </a:lvl2pPr>
            <a:lvl3pPr marL="913630" indent="0">
              <a:buNone/>
              <a:defRPr sz="2400"/>
            </a:lvl3pPr>
            <a:lvl4pPr marL="1370446" indent="0">
              <a:buNone/>
              <a:defRPr sz="2000"/>
            </a:lvl4pPr>
            <a:lvl5pPr marL="1827261" indent="0">
              <a:buNone/>
              <a:defRPr sz="2000"/>
            </a:lvl5pPr>
            <a:lvl6pPr marL="2284079" indent="0">
              <a:buNone/>
              <a:defRPr sz="2000"/>
            </a:lvl6pPr>
            <a:lvl7pPr marL="2740897" indent="0">
              <a:buNone/>
              <a:defRPr sz="2000"/>
            </a:lvl7pPr>
            <a:lvl8pPr marL="3197712" indent="0">
              <a:buNone/>
              <a:defRPr sz="2000"/>
            </a:lvl8pPr>
            <a:lvl9pPr marL="3654529"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6815" indent="0">
              <a:buNone/>
              <a:defRPr sz="1200"/>
            </a:lvl2pPr>
            <a:lvl3pPr marL="913630" indent="0">
              <a:buNone/>
              <a:defRPr sz="1000"/>
            </a:lvl3pPr>
            <a:lvl4pPr marL="1370446" indent="0">
              <a:buNone/>
              <a:defRPr sz="900"/>
            </a:lvl4pPr>
            <a:lvl5pPr marL="1827261" indent="0">
              <a:buNone/>
              <a:defRPr sz="900"/>
            </a:lvl5pPr>
            <a:lvl6pPr marL="2284079" indent="0">
              <a:buNone/>
              <a:defRPr sz="900"/>
            </a:lvl6pPr>
            <a:lvl7pPr marL="2740897" indent="0">
              <a:buNone/>
              <a:defRPr sz="900"/>
            </a:lvl7pPr>
            <a:lvl8pPr marL="3197712" indent="0">
              <a:buNone/>
              <a:defRPr sz="900"/>
            </a:lvl8pPr>
            <a:lvl9pPr marL="3654529"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8EF7C-9CCB-4DEF-B504-496BBFC86653}" type="slidenum">
              <a:rPr lang="en-US" altLang="ja-JP">
                <a:solidFill>
                  <a:srgbClr val="000000"/>
                </a:solidFill>
              </a:rPr>
              <a:pPr/>
              <a:t>&lt;#&gt;</a:t>
            </a:fld>
            <a:endParaRPr lang="en-US" altLang="ja-JP">
              <a:solidFill>
                <a:srgbClr val="000000"/>
              </a:solidFill>
            </a:endParaRPr>
          </a:p>
        </p:txBody>
      </p:sp>
    </p:spTree>
    <p:extLst>
      <p:ext uri="{BB962C8B-B14F-4D97-AF65-F5344CB8AC3E}">
        <p14:creationId xmlns="" xmlns:p14="http://schemas.microsoft.com/office/powerpoint/2010/main" val="60406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63" tIns="45685" rIns="91363" bIns="45685"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4"/>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63" tIns="45685" rIns="91363" bIns="45685"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363" tIns="45685" rIns="91363" bIns="45685" numCol="1" anchor="t" anchorCtr="0" compatLnSpc="1">
            <a:prstTxWarp prst="textNoShape">
              <a:avLst/>
            </a:prstTxWarp>
          </a:bodyPr>
          <a:lstStyle>
            <a:lvl1pPr>
              <a:defRPr kumimoji="0" sz="1400">
                <a:latin typeface="Arial" charset="0"/>
                <a:ea typeface="ＭＳ Ｐゴシック" pitchFamily="50" charset="-128"/>
                <a:cs typeface="+mn-cs"/>
              </a:defRPr>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363" tIns="45685" rIns="91363" bIns="45685" numCol="1" anchor="t" anchorCtr="0" compatLnSpc="1">
            <a:prstTxWarp prst="textNoShape">
              <a:avLst/>
            </a:prstTxWarp>
          </a:bodyPr>
          <a:lstStyle>
            <a:lvl1pPr algn="ctr">
              <a:defRPr kumimoji="0" sz="1400">
                <a:latin typeface="Arial" charset="0"/>
                <a:ea typeface="ＭＳ Ｐゴシック" pitchFamily="50" charset="-128"/>
                <a:cs typeface="+mn-cs"/>
              </a:defRPr>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363" tIns="45685" rIns="91363" bIns="45685" numCol="1" anchor="t" anchorCtr="0" compatLnSpc="1">
            <a:prstTxWarp prst="textNoShape">
              <a:avLst/>
            </a:prstTxWarp>
          </a:bodyPr>
          <a:lstStyle>
            <a:lvl1pPr algn="r">
              <a:defRPr kumimoji="0" sz="1400">
                <a:ea typeface="ＭＳ Ｐゴシック" pitchFamily="50" charset="-128"/>
              </a:defRPr>
            </a:lvl1pPr>
          </a:lstStyle>
          <a:p>
            <a:pPr fontAlgn="base">
              <a:spcBef>
                <a:spcPct val="0"/>
              </a:spcBef>
              <a:spcAft>
                <a:spcPct val="0"/>
              </a:spcAft>
            </a:pPr>
            <a:fld id="{26C3E807-22CB-4D0D-B595-7E095B1AA840}" type="slidenum">
              <a:rPr lang="en-US" altLang="ja-JP" smtClean="0">
                <a:solidFill>
                  <a:srgbClr val="000000"/>
                </a:solidFill>
              </a:rPr>
              <a:pPr fontAlgn="base">
                <a:spcBef>
                  <a:spcPct val="0"/>
                </a:spcBef>
                <a:spcAft>
                  <a:spcPct val="0"/>
                </a:spcAft>
              </a:pPr>
              <a:t>&lt;#&gt;</a:t>
            </a:fld>
            <a:endParaRPr lang="en-US" altLang="ja-JP" smtClean="0">
              <a:solidFill>
                <a:srgbClr val="000000"/>
              </a:solidFill>
            </a:endParaRPr>
          </a:p>
        </p:txBody>
      </p:sp>
    </p:spTree>
    <p:extLst>
      <p:ext uri="{BB962C8B-B14F-4D97-AF65-F5344CB8AC3E}">
        <p14:creationId xmlns="" xmlns:p14="http://schemas.microsoft.com/office/powerpoint/2010/main" val="130213905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charset="0"/>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charset="0"/>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charset="0"/>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charset="0"/>
        </a:defRPr>
      </a:lvl5pPr>
      <a:lvl6pPr marL="456815" algn="ctr" rtl="0" fontAlgn="base">
        <a:spcBef>
          <a:spcPct val="0"/>
        </a:spcBef>
        <a:spcAft>
          <a:spcPct val="0"/>
        </a:spcAft>
        <a:defRPr kumimoji="1" sz="4400">
          <a:solidFill>
            <a:schemeClr val="tx2"/>
          </a:solidFill>
          <a:latin typeface="Arial" charset="0"/>
          <a:ea typeface="ＭＳ Ｐゴシック" pitchFamily="50" charset="-128"/>
        </a:defRPr>
      </a:lvl6pPr>
      <a:lvl7pPr marL="913630" algn="ctr" rtl="0" fontAlgn="base">
        <a:spcBef>
          <a:spcPct val="0"/>
        </a:spcBef>
        <a:spcAft>
          <a:spcPct val="0"/>
        </a:spcAft>
        <a:defRPr kumimoji="1" sz="4400">
          <a:solidFill>
            <a:schemeClr val="tx2"/>
          </a:solidFill>
          <a:latin typeface="Arial" charset="0"/>
          <a:ea typeface="ＭＳ Ｐゴシック" pitchFamily="50" charset="-128"/>
        </a:defRPr>
      </a:lvl7pPr>
      <a:lvl8pPr marL="1370446" algn="ctr" rtl="0" fontAlgn="base">
        <a:spcBef>
          <a:spcPct val="0"/>
        </a:spcBef>
        <a:spcAft>
          <a:spcPct val="0"/>
        </a:spcAft>
        <a:defRPr kumimoji="1" sz="4400">
          <a:solidFill>
            <a:schemeClr val="tx2"/>
          </a:solidFill>
          <a:latin typeface="Arial" charset="0"/>
          <a:ea typeface="ＭＳ Ｐゴシック" pitchFamily="50" charset="-128"/>
        </a:defRPr>
      </a:lvl8pPr>
      <a:lvl9pPr marL="1827261"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613" indent="-342613" algn="l" rtl="0" eaLnBrk="0" fontAlgn="base" hangingPunct="0">
        <a:spcBef>
          <a:spcPct val="20000"/>
        </a:spcBef>
        <a:spcAft>
          <a:spcPct val="0"/>
        </a:spcAft>
        <a:buChar char="•"/>
        <a:defRPr kumimoji="1" sz="3200">
          <a:solidFill>
            <a:schemeClr val="tx1"/>
          </a:solidFill>
          <a:latin typeface="+mn-lt"/>
          <a:ea typeface="+mn-ea"/>
          <a:cs typeface="ＭＳ Ｐゴシック" charset="0"/>
        </a:defRPr>
      </a:lvl1pPr>
      <a:lvl2pPr marL="742327" indent="-285506" algn="l" rtl="0" eaLnBrk="0" fontAlgn="base" hangingPunct="0">
        <a:spcBef>
          <a:spcPct val="20000"/>
        </a:spcBef>
        <a:spcAft>
          <a:spcPct val="0"/>
        </a:spcAft>
        <a:buChar char="–"/>
        <a:defRPr kumimoji="1" sz="2800">
          <a:solidFill>
            <a:schemeClr val="tx1"/>
          </a:solidFill>
          <a:latin typeface="+mn-lt"/>
          <a:ea typeface="+mn-ea"/>
        </a:defRPr>
      </a:lvl2pPr>
      <a:lvl3pPr marL="1142041" indent="-228408" algn="l" rtl="0" eaLnBrk="0" fontAlgn="base" hangingPunct="0">
        <a:spcBef>
          <a:spcPct val="20000"/>
        </a:spcBef>
        <a:spcAft>
          <a:spcPct val="0"/>
        </a:spcAft>
        <a:buChar char="•"/>
        <a:defRPr kumimoji="1" sz="2400">
          <a:solidFill>
            <a:schemeClr val="tx1"/>
          </a:solidFill>
          <a:latin typeface="+mn-lt"/>
          <a:ea typeface="+mn-ea"/>
        </a:defRPr>
      </a:lvl3pPr>
      <a:lvl4pPr marL="1598856" indent="-228408" algn="l" rtl="0" eaLnBrk="0" fontAlgn="base" hangingPunct="0">
        <a:spcBef>
          <a:spcPct val="20000"/>
        </a:spcBef>
        <a:spcAft>
          <a:spcPct val="0"/>
        </a:spcAft>
        <a:buChar char="–"/>
        <a:defRPr kumimoji="1" sz="2000">
          <a:solidFill>
            <a:schemeClr val="tx1"/>
          </a:solidFill>
          <a:latin typeface="+mn-lt"/>
          <a:ea typeface="+mn-ea"/>
        </a:defRPr>
      </a:lvl4pPr>
      <a:lvl5pPr marL="2055671" indent="-228408" algn="l" rtl="0" eaLnBrk="0" fontAlgn="base" hangingPunct="0">
        <a:spcBef>
          <a:spcPct val="20000"/>
        </a:spcBef>
        <a:spcAft>
          <a:spcPct val="0"/>
        </a:spcAft>
        <a:buChar char="»"/>
        <a:defRPr kumimoji="1" sz="2000">
          <a:solidFill>
            <a:schemeClr val="tx1"/>
          </a:solidFill>
          <a:latin typeface="+mn-lt"/>
          <a:ea typeface="+mn-ea"/>
        </a:defRPr>
      </a:lvl5pPr>
      <a:lvl6pPr marL="2512488" indent="-228408" algn="l" rtl="0" fontAlgn="base">
        <a:spcBef>
          <a:spcPct val="20000"/>
        </a:spcBef>
        <a:spcAft>
          <a:spcPct val="0"/>
        </a:spcAft>
        <a:buChar char="»"/>
        <a:defRPr kumimoji="1" sz="2000">
          <a:solidFill>
            <a:schemeClr val="tx1"/>
          </a:solidFill>
          <a:latin typeface="+mn-lt"/>
          <a:ea typeface="+mn-ea"/>
        </a:defRPr>
      </a:lvl6pPr>
      <a:lvl7pPr marL="2969303" indent="-228408" algn="l" rtl="0" fontAlgn="base">
        <a:spcBef>
          <a:spcPct val="20000"/>
        </a:spcBef>
        <a:spcAft>
          <a:spcPct val="0"/>
        </a:spcAft>
        <a:buChar char="»"/>
        <a:defRPr kumimoji="1" sz="2000">
          <a:solidFill>
            <a:schemeClr val="tx1"/>
          </a:solidFill>
          <a:latin typeface="+mn-lt"/>
          <a:ea typeface="+mn-ea"/>
        </a:defRPr>
      </a:lvl7pPr>
      <a:lvl8pPr marL="3426121" indent="-228408" algn="l" rtl="0" fontAlgn="base">
        <a:spcBef>
          <a:spcPct val="20000"/>
        </a:spcBef>
        <a:spcAft>
          <a:spcPct val="0"/>
        </a:spcAft>
        <a:buChar char="»"/>
        <a:defRPr kumimoji="1" sz="2000">
          <a:solidFill>
            <a:schemeClr val="tx1"/>
          </a:solidFill>
          <a:latin typeface="+mn-lt"/>
          <a:ea typeface="+mn-ea"/>
        </a:defRPr>
      </a:lvl8pPr>
      <a:lvl9pPr marL="3882938" indent="-228408"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3630" rtl="0" eaLnBrk="1" latinLnBrk="0" hangingPunct="1">
        <a:defRPr kumimoji="1" sz="1800" kern="1200">
          <a:solidFill>
            <a:schemeClr val="tx1"/>
          </a:solidFill>
          <a:latin typeface="+mn-lt"/>
          <a:ea typeface="+mn-ea"/>
          <a:cs typeface="+mn-cs"/>
        </a:defRPr>
      </a:lvl1pPr>
      <a:lvl2pPr marL="456815" algn="l" defTabSz="913630" rtl="0" eaLnBrk="1" latinLnBrk="0" hangingPunct="1">
        <a:defRPr kumimoji="1" sz="1800" kern="1200">
          <a:solidFill>
            <a:schemeClr val="tx1"/>
          </a:solidFill>
          <a:latin typeface="+mn-lt"/>
          <a:ea typeface="+mn-ea"/>
          <a:cs typeface="+mn-cs"/>
        </a:defRPr>
      </a:lvl2pPr>
      <a:lvl3pPr marL="913630" algn="l" defTabSz="913630" rtl="0" eaLnBrk="1" latinLnBrk="0" hangingPunct="1">
        <a:defRPr kumimoji="1" sz="1800" kern="1200">
          <a:solidFill>
            <a:schemeClr val="tx1"/>
          </a:solidFill>
          <a:latin typeface="+mn-lt"/>
          <a:ea typeface="+mn-ea"/>
          <a:cs typeface="+mn-cs"/>
        </a:defRPr>
      </a:lvl3pPr>
      <a:lvl4pPr marL="1370446" algn="l" defTabSz="913630" rtl="0" eaLnBrk="1" latinLnBrk="0" hangingPunct="1">
        <a:defRPr kumimoji="1" sz="1800" kern="1200">
          <a:solidFill>
            <a:schemeClr val="tx1"/>
          </a:solidFill>
          <a:latin typeface="+mn-lt"/>
          <a:ea typeface="+mn-ea"/>
          <a:cs typeface="+mn-cs"/>
        </a:defRPr>
      </a:lvl4pPr>
      <a:lvl5pPr marL="1827261" algn="l" defTabSz="913630" rtl="0" eaLnBrk="1" latinLnBrk="0" hangingPunct="1">
        <a:defRPr kumimoji="1" sz="1800" kern="1200">
          <a:solidFill>
            <a:schemeClr val="tx1"/>
          </a:solidFill>
          <a:latin typeface="+mn-lt"/>
          <a:ea typeface="+mn-ea"/>
          <a:cs typeface="+mn-cs"/>
        </a:defRPr>
      </a:lvl5pPr>
      <a:lvl6pPr marL="2284079" algn="l" defTabSz="913630" rtl="0" eaLnBrk="1" latinLnBrk="0" hangingPunct="1">
        <a:defRPr kumimoji="1" sz="1800" kern="1200">
          <a:solidFill>
            <a:schemeClr val="tx1"/>
          </a:solidFill>
          <a:latin typeface="+mn-lt"/>
          <a:ea typeface="+mn-ea"/>
          <a:cs typeface="+mn-cs"/>
        </a:defRPr>
      </a:lvl6pPr>
      <a:lvl7pPr marL="2740897" algn="l" defTabSz="913630" rtl="0" eaLnBrk="1" latinLnBrk="0" hangingPunct="1">
        <a:defRPr kumimoji="1" sz="1800" kern="1200">
          <a:solidFill>
            <a:schemeClr val="tx1"/>
          </a:solidFill>
          <a:latin typeface="+mn-lt"/>
          <a:ea typeface="+mn-ea"/>
          <a:cs typeface="+mn-cs"/>
        </a:defRPr>
      </a:lvl7pPr>
      <a:lvl8pPr marL="3197712" algn="l" defTabSz="913630" rtl="0" eaLnBrk="1" latinLnBrk="0" hangingPunct="1">
        <a:defRPr kumimoji="1" sz="1800" kern="1200">
          <a:solidFill>
            <a:schemeClr val="tx1"/>
          </a:solidFill>
          <a:latin typeface="+mn-lt"/>
          <a:ea typeface="+mn-ea"/>
          <a:cs typeface="+mn-cs"/>
        </a:defRPr>
      </a:lvl8pPr>
      <a:lvl9pPr marL="3654529" algn="l" defTabSz="91363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385" tIns="45695" rIns="91385" bIns="45695"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4"/>
            <a:ext cx="8229600" cy="4525963"/>
          </a:xfrm>
          <a:prstGeom prst="rect">
            <a:avLst/>
          </a:prstGeom>
        </p:spPr>
        <p:txBody>
          <a:bodyPr vert="horz" lIns="91385" tIns="45695" rIns="91385" bIns="45695"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9"/>
            <a:ext cx="2133600" cy="365125"/>
          </a:xfrm>
          <a:prstGeom prst="rect">
            <a:avLst/>
          </a:prstGeom>
        </p:spPr>
        <p:txBody>
          <a:bodyPr vert="horz" lIns="91385" tIns="45695" rIns="91385" bIns="45695" rtlCol="0" anchor="ctr"/>
          <a:lstStyle>
            <a:lvl1pPr algn="l">
              <a:defRPr sz="1200">
                <a:solidFill>
                  <a:schemeClr val="tx1">
                    <a:tint val="75000"/>
                  </a:schemeClr>
                </a:solidFill>
              </a:defRPr>
            </a:lvl1pPr>
          </a:lstStyle>
          <a:p>
            <a:pPr defTabSz="913850"/>
            <a:fld id="{DBA1BF4C-96F3-403F-AA6D-C470B367F675}" type="datetimeFigureOut">
              <a:rPr lang="ja-JP" altLang="en-US" smtClean="0">
                <a:solidFill>
                  <a:prstClr val="black">
                    <a:tint val="75000"/>
                  </a:prstClr>
                </a:solidFill>
              </a:rPr>
              <a:pPr defTabSz="913850"/>
              <a:t>2012/11/30</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9"/>
            <a:ext cx="2895600" cy="365125"/>
          </a:xfrm>
          <a:prstGeom prst="rect">
            <a:avLst/>
          </a:prstGeom>
        </p:spPr>
        <p:txBody>
          <a:bodyPr vert="horz" lIns="91385" tIns="45695" rIns="91385" bIns="45695" rtlCol="0" anchor="ctr"/>
          <a:lstStyle>
            <a:lvl1pPr algn="ctr">
              <a:defRPr sz="1200">
                <a:solidFill>
                  <a:schemeClr val="tx1">
                    <a:tint val="75000"/>
                  </a:schemeClr>
                </a:solidFill>
              </a:defRPr>
            </a:lvl1pPr>
          </a:lstStyle>
          <a:p>
            <a:pPr defTabSz="913850"/>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9"/>
            <a:ext cx="2133600" cy="365125"/>
          </a:xfrm>
          <a:prstGeom prst="rect">
            <a:avLst/>
          </a:prstGeom>
        </p:spPr>
        <p:txBody>
          <a:bodyPr vert="horz" lIns="91385" tIns="45695" rIns="91385" bIns="45695" rtlCol="0" anchor="ctr"/>
          <a:lstStyle>
            <a:lvl1pPr algn="r">
              <a:defRPr sz="1200">
                <a:solidFill>
                  <a:schemeClr val="tx1">
                    <a:tint val="75000"/>
                  </a:schemeClr>
                </a:solidFill>
              </a:defRPr>
            </a:lvl1pPr>
          </a:lstStyle>
          <a:p>
            <a:pPr defTabSz="913850"/>
            <a:fld id="{2193F02D-5553-408C-9549-D259A2CEBC71}" type="slidenum">
              <a:rPr lang="ja-JP" altLang="en-US" smtClean="0">
                <a:solidFill>
                  <a:prstClr val="black">
                    <a:tint val="75000"/>
                  </a:prstClr>
                </a:solidFill>
              </a:rPr>
              <a:pPr defTabSz="913850"/>
              <a:t>&lt;#&gt;</a:t>
            </a:fld>
            <a:endParaRPr lang="ja-JP" altLang="en-US">
              <a:solidFill>
                <a:prstClr val="black">
                  <a:tint val="75000"/>
                </a:prstClr>
              </a:solidFill>
            </a:endParaRPr>
          </a:p>
        </p:txBody>
      </p:sp>
    </p:spTree>
    <p:extLst>
      <p:ext uri="{BB962C8B-B14F-4D97-AF65-F5344CB8AC3E}">
        <p14:creationId xmlns="" xmlns:p14="http://schemas.microsoft.com/office/powerpoint/2010/main" val="325589722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defTabSz="913850" rtl="0" eaLnBrk="1" latinLnBrk="0" hangingPunct="1">
        <a:spcBef>
          <a:spcPct val="0"/>
        </a:spcBef>
        <a:buNone/>
        <a:defRPr kumimoji="1" sz="4400" kern="1200">
          <a:solidFill>
            <a:schemeClr val="tx1"/>
          </a:solidFill>
          <a:latin typeface="+mj-lt"/>
          <a:ea typeface="+mj-ea"/>
          <a:cs typeface="+mj-cs"/>
        </a:defRPr>
      </a:lvl1pPr>
    </p:titleStyle>
    <p:bodyStyle>
      <a:lvl1pPr marL="342695" indent="-342695" algn="l" defTabSz="91385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505" indent="-285576" algn="l" defTabSz="91385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2315" indent="-228463" algn="l" defTabSz="91385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599240" indent="-228463" algn="l" defTabSz="91385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6165" indent="-228463" algn="l" defTabSz="91385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3091" indent="-228463" algn="l" defTabSz="91385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0016" indent="-228463" algn="l" defTabSz="91385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6943" indent="-228463" algn="l" defTabSz="91385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3870" indent="-228463" algn="l" defTabSz="91385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3850" rtl="0" eaLnBrk="1" latinLnBrk="0" hangingPunct="1">
        <a:defRPr kumimoji="1" sz="1800" kern="1200">
          <a:solidFill>
            <a:schemeClr val="tx1"/>
          </a:solidFill>
          <a:latin typeface="+mn-lt"/>
          <a:ea typeface="+mn-ea"/>
          <a:cs typeface="+mn-cs"/>
        </a:defRPr>
      </a:lvl1pPr>
      <a:lvl2pPr marL="456925" algn="l" defTabSz="913850" rtl="0" eaLnBrk="1" latinLnBrk="0" hangingPunct="1">
        <a:defRPr kumimoji="1" sz="1800" kern="1200">
          <a:solidFill>
            <a:schemeClr val="tx1"/>
          </a:solidFill>
          <a:latin typeface="+mn-lt"/>
          <a:ea typeface="+mn-ea"/>
          <a:cs typeface="+mn-cs"/>
        </a:defRPr>
      </a:lvl2pPr>
      <a:lvl3pPr marL="913850" algn="l" defTabSz="913850" rtl="0" eaLnBrk="1" latinLnBrk="0" hangingPunct="1">
        <a:defRPr kumimoji="1" sz="1800" kern="1200">
          <a:solidFill>
            <a:schemeClr val="tx1"/>
          </a:solidFill>
          <a:latin typeface="+mn-lt"/>
          <a:ea typeface="+mn-ea"/>
          <a:cs typeface="+mn-cs"/>
        </a:defRPr>
      </a:lvl3pPr>
      <a:lvl4pPr marL="1370775" algn="l" defTabSz="913850" rtl="0" eaLnBrk="1" latinLnBrk="0" hangingPunct="1">
        <a:defRPr kumimoji="1" sz="1800" kern="1200">
          <a:solidFill>
            <a:schemeClr val="tx1"/>
          </a:solidFill>
          <a:latin typeface="+mn-lt"/>
          <a:ea typeface="+mn-ea"/>
          <a:cs typeface="+mn-cs"/>
        </a:defRPr>
      </a:lvl4pPr>
      <a:lvl5pPr marL="1827701" algn="l" defTabSz="913850" rtl="0" eaLnBrk="1" latinLnBrk="0" hangingPunct="1">
        <a:defRPr kumimoji="1" sz="1800" kern="1200">
          <a:solidFill>
            <a:schemeClr val="tx1"/>
          </a:solidFill>
          <a:latin typeface="+mn-lt"/>
          <a:ea typeface="+mn-ea"/>
          <a:cs typeface="+mn-cs"/>
        </a:defRPr>
      </a:lvl5pPr>
      <a:lvl6pPr marL="2284627" algn="l" defTabSz="913850" rtl="0" eaLnBrk="1" latinLnBrk="0" hangingPunct="1">
        <a:defRPr kumimoji="1" sz="1800" kern="1200">
          <a:solidFill>
            <a:schemeClr val="tx1"/>
          </a:solidFill>
          <a:latin typeface="+mn-lt"/>
          <a:ea typeface="+mn-ea"/>
          <a:cs typeface="+mn-cs"/>
        </a:defRPr>
      </a:lvl6pPr>
      <a:lvl7pPr marL="2741555" algn="l" defTabSz="913850" rtl="0" eaLnBrk="1" latinLnBrk="0" hangingPunct="1">
        <a:defRPr kumimoji="1" sz="1800" kern="1200">
          <a:solidFill>
            <a:schemeClr val="tx1"/>
          </a:solidFill>
          <a:latin typeface="+mn-lt"/>
          <a:ea typeface="+mn-ea"/>
          <a:cs typeface="+mn-cs"/>
        </a:defRPr>
      </a:lvl7pPr>
      <a:lvl8pPr marL="3198480" algn="l" defTabSz="913850" rtl="0" eaLnBrk="1" latinLnBrk="0" hangingPunct="1">
        <a:defRPr kumimoji="1" sz="1800" kern="1200">
          <a:solidFill>
            <a:schemeClr val="tx1"/>
          </a:solidFill>
          <a:latin typeface="+mn-lt"/>
          <a:ea typeface="+mn-ea"/>
          <a:cs typeface="+mn-cs"/>
        </a:defRPr>
      </a:lvl8pPr>
      <a:lvl9pPr marL="3655406" algn="l" defTabSz="91385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8.xml"/><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 Id="rId5" Type="http://schemas.openxmlformats.org/officeDocument/2006/relationships/image" Target="../media/image35.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png"/><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8" Type="http://schemas.openxmlformats.org/officeDocument/2006/relationships/hyperlink" Target="http://www.dej.co.jp/index.htm" TargetMode="External"/><Relationship Id="rId13" Type="http://schemas.openxmlformats.org/officeDocument/2006/relationships/hyperlink" Target="http://www.google.co.jp/imgres?imgurl=http://www.checker-s.com/files/792/591b1db436fcd80ac88a40205e705e54.jpg&amp;imgrefurl=http://www.checker-s.com/news_bYYoCObg30.html&amp;usg=__kV9e47z5Hh30Rw5l1Y0w1zBBTBc=&amp;h=400&amp;w=400&amp;sz=11&amp;hl=ja&amp;start=47&amp;zoom=1&amp;tbnid=aKDuVE5xLkfnwM:&amp;tbnh=124&amp;tbnw=124&amp;ei=INDlTu26JJHKmAWE2L3mBA&amp;prev=/images?q=%E9%9B%BB%E6%BA%90%E5%88%B6%E5%BE%A1+%E3%82%BF%E3%83%83%E3%83%97&amp;start=40&amp;um=1&amp;hl=ja&amp;sa=N&amp;rlz=1T4SUNA_jaJP293JP293&amp;tbm=isch&amp;um=1&amp;itbs=1" TargetMode="External"/><Relationship Id="rId18" Type="http://schemas.openxmlformats.org/officeDocument/2006/relationships/image" Target="../media/image67.jpeg"/><Relationship Id="rId26" Type="http://schemas.openxmlformats.org/officeDocument/2006/relationships/image" Target="../media/image73.jpeg"/><Relationship Id="rId3" Type="http://schemas.openxmlformats.org/officeDocument/2006/relationships/image" Target="../media/image58.png"/><Relationship Id="rId21" Type="http://schemas.openxmlformats.org/officeDocument/2006/relationships/image" Target="../media/image69.jpeg"/><Relationship Id="rId7" Type="http://schemas.openxmlformats.org/officeDocument/2006/relationships/image" Target="../media/image61.jpeg"/><Relationship Id="rId12" Type="http://schemas.openxmlformats.org/officeDocument/2006/relationships/image" Target="../media/image64.jpeg"/><Relationship Id="rId17" Type="http://schemas.openxmlformats.org/officeDocument/2006/relationships/hyperlink" Target="http://www.google.co.jp/imgres?imgurl=http://ednjapan.cancom-j.com/content/l_news/2009/02/u0o686000001jbzx-img/u0o686000001jc4z.jpg&amp;imgrefurl=http://ednjapan.cancom-j.com/news/2009/2/4693&amp;usg=__mYsltaLOxD211jATLbrQDmV4XjU=&amp;h=553&amp;w=500&amp;sz=43&amp;hl=ja&amp;start=1&amp;zoom=1&amp;tbnid=VNEcbsTSXQfQaM:&amp;tbnh=133&amp;tbnw=120&amp;ei=ItPlTuy0FojnmAWCsaHmBA&amp;prev=/images?q=%E9%9B%BB%E5%8A%9B%E7%B3%BB&amp;um=1&amp;hl=ja&amp;sa=N&amp;rlz=1T4SUNA_jaJP293JP293&amp;tbm=isch&amp;um=1&amp;itbs=1" TargetMode="External"/><Relationship Id="rId25" Type="http://schemas.openxmlformats.org/officeDocument/2006/relationships/image" Target="../media/image72.jpeg"/><Relationship Id="rId2" Type="http://schemas.openxmlformats.org/officeDocument/2006/relationships/image" Target="../media/image57.png"/><Relationship Id="rId16" Type="http://schemas.openxmlformats.org/officeDocument/2006/relationships/image" Target="../media/image66.jpeg"/><Relationship Id="rId20" Type="http://schemas.openxmlformats.org/officeDocument/2006/relationships/hyperlink" Target="http://www.google.co.jp/imgres?imgurl=http://image.pixta.jp/002/867/443/1/2867443.jpg&amp;imgrefurl=http://pixta.jp/graphic/2867443&amp;usg=__hTrythBkpWq4VMMmsujsL9-SAY8=&amp;h=468&amp;w=450&amp;sz=30&amp;hl=ja&amp;start=59&amp;zoom=1&amp;tbnid=13iBurOC7SgJaM:&amp;tbnh=128&amp;tbnw=123&amp;ei=AqbmTpiTBYrGmQWl0MmTBQ&amp;prev=/search?q=%E3%82%B9%E3%83%9E%E3%83%9B%E3%80%80%E3%82%A4%E3%83%A9%E3%82%B9%E3%83%88&amp;start=40&amp;hl=ja&amp;sa=N&amp;rlz=1T4SUNA_jaJP293JP293&amp;tbm=isch&amp;prmd=ivns&amp;itbs=1" TargetMode="External"/><Relationship Id="rId29" Type="http://schemas.openxmlformats.org/officeDocument/2006/relationships/image" Target="../media/image75.png"/><Relationship Id="rId1" Type="http://schemas.openxmlformats.org/officeDocument/2006/relationships/slideLayout" Target="../slideLayouts/slideLayout6.xml"/><Relationship Id="rId6" Type="http://schemas.openxmlformats.org/officeDocument/2006/relationships/hyperlink" Target="http://www.google.co.jp/imgres?imgurl=http://blog-imgs-36-origin.fc2.com/r/o/k/rokuonji/ntt-logo.jpg&amp;imgrefurl=http://rokuonji.blog85.fc2.com/category112-4.html&amp;usg=__a0XeWBOsFIH6qzBb_B_C-4sAb-4=&amp;h=277&amp;w=794&amp;sz=84&amp;hl=ja&amp;start=1&amp;zoom=1&amp;tbnid=juF8jqzqKwh0jM:&amp;tbnh=50&amp;tbnw=143&amp;ei=Cq7mTtaKEeL2mAWIy9W1Cg&amp;prev=/images?q=NTT&amp;um=1&amp;hl=ja&amp;rlz=1T4SUNA_jaJP293JP293&amp;tbm=isch&amp;um=1&amp;itbs=1" TargetMode="External"/><Relationship Id="rId11" Type="http://schemas.openxmlformats.org/officeDocument/2006/relationships/image" Target="../media/image63.png"/><Relationship Id="rId24" Type="http://schemas.openxmlformats.org/officeDocument/2006/relationships/image" Target="../media/image71.png"/><Relationship Id="rId5" Type="http://schemas.openxmlformats.org/officeDocument/2006/relationships/image" Target="../media/image60.png"/><Relationship Id="rId15" Type="http://schemas.openxmlformats.org/officeDocument/2006/relationships/hyperlink" Target="http://www.google.co.jp/imgres?imgurl=http://www.security-j.com/products/004/img/002/pic_001.jpg&amp;imgrefurl=http://www.security-j.com/products/004/002.html&amp;usg=__N4u4EtHS_2d6CaU1AjXg1OBEfC4=&amp;h=473&amp;w=520&amp;sz=30&amp;hl=ja&amp;start=7&amp;zoom=1&amp;tbnid=knm8VicmLt0m1M:&amp;tbnh=119&amp;tbnw=131&amp;ei=A9PlTqq9Ge3TmAW9neH0BA&amp;prev=/images?q=%E3%82%BB%E3%83%B3%E3%82%B5&amp;um=1&amp;hl=ja&amp;sa=N&amp;rlz=1T4SUNA_jaJP293JP293&amp;tbm=isch&amp;um=1&amp;itbs=1" TargetMode="External"/><Relationship Id="rId23" Type="http://schemas.openxmlformats.org/officeDocument/2006/relationships/image" Target="../media/image70.jpeg"/><Relationship Id="rId28" Type="http://schemas.openxmlformats.org/officeDocument/2006/relationships/image" Target="../media/image74.png"/><Relationship Id="rId10" Type="http://schemas.openxmlformats.org/officeDocument/2006/relationships/hyperlink" Target="http://www.sony.co.jp/" TargetMode="External"/><Relationship Id="rId19" Type="http://schemas.openxmlformats.org/officeDocument/2006/relationships/image" Target="../media/image68.jpeg"/><Relationship Id="rId4" Type="http://schemas.openxmlformats.org/officeDocument/2006/relationships/image" Target="../media/image59.jpeg"/><Relationship Id="rId9" Type="http://schemas.openxmlformats.org/officeDocument/2006/relationships/image" Target="../media/image62.png"/><Relationship Id="rId14" Type="http://schemas.openxmlformats.org/officeDocument/2006/relationships/image" Target="../media/image65.jpeg"/><Relationship Id="rId22" Type="http://schemas.openxmlformats.org/officeDocument/2006/relationships/hyperlink" Target="http://www.toptenreviews.com/i/rev/misc/articles/3808/led-tv-prices-t-1.jpg" TargetMode="External"/><Relationship Id="rId27" Type="http://schemas.openxmlformats.org/officeDocument/2006/relationships/hyperlink" Target="http://www.jwa.or.jp/"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www.google.co.jp/imgres?imgurl=http://www.rikuden.co.jp/qa/img/bundenban.jpg&amp;imgrefurl=http://www.rikuden.co.jp/qa/bunden.html&amp;usg=__J1y-1NKWa_0SbSuwex-GaoZ1tsM=&amp;h=175&amp;w=297&amp;sz=10&amp;hl=ja&amp;start=17&amp;zoom=1&amp;tbnid=ebMDTaX8L3LxcM:&amp;tbnh=68&amp;tbnw=116&amp;ei=BYOuTf3hDYuavAPGi82GDw&amp;prev=/search?q=%E5%88%86%E9%9B%BB%E7%9B%A4&amp;um=1&amp;hl=ja&amp;sa=X&amp;rlz=1T4SUNA_jaJP293JP293&amp;tbm=isch&amp;um=1&amp;itbs=1" TargetMode="External"/><Relationship Id="rId13" Type="http://schemas.openxmlformats.org/officeDocument/2006/relationships/image" Target="../media/image84.png"/><Relationship Id="rId18" Type="http://schemas.openxmlformats.org/officeDocument/2006/relationships/oleObject" Target="../embeddings/oleObject2.bin"/><Relationship Id="rId3" Type="http://schemas.openxmlformats.org/officeDocument/2006/relationships/notesSlide" Target="../notesSlides/notesSlide8.xml"/><Relationship Id="rId7" Type="http://schemas.openxmlformats.org/officeDocument/2006/relationships/image" Target="../media/image79.jpeg"/><Relationship Id="rId12" Type="http://schemas.openxmlformats.org/officeDocument/2006/relationships/image" Target="../media/image83.png"/><Relationship Id="rId17" Type="http://schemas.openxmlformats.org/officeDocument/2006/relationships/image" Target="../media/image87.jpeg"/><Relationship Id="rId2" Type="http://schemas.openxmlformats.org/officeDocument/2006/relationships/slideLayout" Target="../slideLayouts/slideLayout2.xml"/><Relationship Id="rId16" Type="http://schemas.openxmlformats.org/officeDocument/2006/relationships/image" Target="../media/image86.jpeg"/><Relationship Id="rId1" Type="http://schemas.openxmlformats.org/officeDocument/2006/relationships/vmlDrawing" Target="../drawings/vmlDrawing2.vml"/><Relationship Id="rId6" Type="http://schemas.openxmlformats.org/officeDocument/2006/relationships/hyperlink" Target="http://www.google.co.jp/imgres?imgurl=http://livedoor.blogimg.jp/amejam1/imgs/3/8/3845a2ac.jpg&amp;imgrefurl=http://amejam.com/tag/LED&amp;usg=__I1W_JJjrn6z7PZxCmGElgWMWTaU=&amp;h=295&amp;w=489&amp;sz=16&amp;hl=ja&amp;start=171&amp;zoom=1&amp;tbnid=lBVLJ5f6Zo0vRM:&amp;tbnh=78&amp;tbnw=130&amp;ei=wH-uTZ_LMZG-uwOs1s2GDw&amp;prev=/search?q=LED%E3%80%80%E7%85%A7%E6%98%8E&amp;start=160&amp;um=1&amp;hl=ja&amp;sa=N&amp;rlz=1T4SUNA_jaJP293JP293&amp;tbm=isch&amp;um=1&amp;itbs=1" TargetMode="External"/><Relationship Id="rId11" Type="http://schemas.openxmlformats.org/officeDocument/2006/relationships/image" Target="../media/image82.png"/><Relationship Id="rId5" Type="http://schemas.openxmlformats.org/officeDocument/2006/relationships/image" Target="../media/image78.jpeg"/><Relationship Id="rId15" Type="http://schemas.openxmlformats.org/officeDocument/2006/relationships/image" Target="../media/image85.wmf"/><Relationship Id="rId10" Type="http://schemas.openxmlformats.org/officeDocument/2006/relationships/image" Target="../media/image81.png"/><Relationship Id="rId19" Type="http://schemas.openxmlformats.org/officeDocument/2006/relationships/image" Target="../media/image88.png"/><Relationship Id="rId4" Type="http://schemas.openxmlformats.org/officeDocument/2006/relationships/image" Target="../media/image77.jpeg"/><Relationship Id="rId9" Type="http://schemas.openxmlformats.org/officeDocument/2006/relationships/image" Target="../media/image80.jpeg"/><Relationship Id="rId1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6.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91.jpeg"/></Relationships>
</file>

<file path=ppt/slides/_rels/slide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6.png"/><Relationship Id="rId18" Type="http://schemas.openxmlformats.org/officeDocument/2006/relationships/image" Target="../media/image110.png"/><Relationship Id="rId3" Type="http://schemas.openxmlformats.org/officeDocument/2006/relationships/image" Target="../media/image97.jpeg"/><Relationship Id="rId21" Type="http://schemas.openxmlformats.org/officeDocument/2006/relationships/image" Target="../media/image113.jpeg"/><Relationship Id="rId7" Type="http://schemas.openxmlformats.org/officeDocument/2006/relationships/image" Target="../media/image101.jpeg"/><Relationship Id="rId12" Type="http://schemas.openxmlformats.org/officeDocument/2006/relationships/image" Target="../media/image105.jpeg"/><Relationship Id="rId17" Type="http://schemas.openxmlformats.org/officeDocument/2006/relationships/image" Target="../media/image63.png"/><Relationship Id="rId2" Type="http://schemas.openxmlformats.org/officeDocument/2006/relationships/image" Target="../media/image96.jpeg"/><Relationship Id="rId16" Type="http://schemas.openxmlformats.org/officeDocument/2006/relationships/image" Target="../media/image109.jpeg"/><Relationship Id="rId20" Type="http://schemas.openxmlformats.org/officeDocument/2006/relationships/image" Target="../media/image112.wmf"/><Relationship Id="rId1" Type="http://schemas.openxmlformats.org/officeDocument/2006/relationships/slideLayout" Target="../slideLayouts/slideLayout7.xml"/><Relationship Id="rId6" Type="http://schemas.openxmlformats.org/officeDocument/2006/relationships/image" Target="../media/image100.jpeg"/><Relationship Id="rId11" Type="http://schemas.openxmlformats.org/officeDocument/2006/relationships/hyperlink" Target="http://wrs.search.yahoo.co.jp/_ylt=A8vY8pQ_nG5QraYAhxiDTwx.;_ylu=X3oDMTFvbDhodnNmBHBhdHQDcmljaARwb3MDNARwcm9wA2lzZWFyY2gEcXADcWh2BHNjA0RSBHNlYwNzYwRzbGsDaW1n/SIG=1e7pthnbf/EXP=1349527039/**http:/rd.yahoo.co.jp/search/direct/isearch/%A5%B3%A5%F3%A5%BB%A5%F3%A5%C8+%A5%A4%A5%E9%A5%B9%A5%C8/%A5%B3%A5%F3%A5%BB%A5%F3%A5%C8+%A5%A4%A5%E9%A5%B9%A5%C8/*http:/image.search.yahoo.co.jp/search?rkf=2&amp;ei=UTF-8&amp;p=%E3%82%B3%E3%83%B3%E3%82%BB%E3%83%B3%E3%83%88+%E3%82%A4%E3%83%A9%E3%82%B9%E3%83%88" TargetMode="External"/><Relationship Id="rId5" Type="http://schemas.openxmlformats.org/officeDocument/2006/relationships/image" Target="../media/image99.jpeg"/><Relationship Id="rId15" Type="http://schemas.openxmlformats.org/officeDocument/2006/relationships/image" Target="../media/image108.jpeg"/><Relationship Id="rId10" Type="http://schemas.openxmlformats.org/officeDocument/2006/relationships/image" Target="../media/image104.png"/><Relationship Id="rId19" Type="http://schemas.openxmlformats.org/officeDocument/2006/relationships/image" Target="../media/image111.png"/><Relationship Id="rId4" Type="http://schemas.openxmlformats.org/officeDocument/2006/relationships/image" Target="../media/image98.wmf"/><Relationship Id="rId9" Type="http://schemas.openxmlformats.org/officeDocument/2006/relationships/image" Target="../media/image103.png"/><Relationship Id="rId14" Type="http://schemas.openxmlformats.org/officeDocument/2006/relationships/image" Target="../media/image107.jpeg"/></Relationships>
</file>

<file path=ppt/slides/_rels/slide3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wmf"/><Relationship Id="rId4" Type="http://schemas.openxmlformats.org/officeDocument/2006/relationships/image" Target="../media/image117.png"/></Relationships>
</file>

<file path=ppt/slides/_rels/slide34.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118.wmf"/></Relationships>
</file>

<file path=ppt/slides/_rels/slide3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2.xml"/><Relationship Id="rId5" Type="http://schemas.openxmlformats.org/officeDocument/2006/relationships/image" Target="../media/image125.png"/><Relationship Id="rId4" Type="http://schemas.openxmlformats.org/officeDocument/2006/relationships/image" Target="../media/image124.png"/></Relationships>
</file>

<file path=ppt/slides/_rels/slide3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8.xml"/><Relationship Id="rId4" Type="http://schemas.openxmlformats.org/officeDocument/2006/relationships/image" Target="../media/image128.png"/></Relationships>
</file>

<file path=ppt/slides/_rels/slide3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2.png"/><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8" Type="http://schemas.openxmlformats.org/officeDocument/2006/relationships/hyperlink" Target="http://www.uniel-denshi.co.jp/CCTV-ACCESSORY/DUMMY-CAM/DUMMY.html" TargetMode="External"/><Relationship Id="rId13" Type="http://schemas.openxmlformats.org/officeDocument/2006/relationships/image" Target="../media/image140.wmf"/><Relationship Id="rId18" Type="http://schemas.openxmlformats.org/officeDocument/2006/relationships/image" Target="../media/image145.jpeg"/><Relationship Id="rId3" Type="http://schemas.openxmlformats.org/officeDocument/2006/relationships/image" Target="../media/image131.png"/><Relationship Id="rId21" Type="http://schemas.openxmlformats.org/officeDocument/2006/relationships/image" Target="../media/image148.jpeg"/><Relationship Id="rId7" Type="http://schemas.openxmlformats.org/officeDocument/2006/relationships/image" Target="../media/image135.jpeg"/><Relationship Id="rId12" Type="http://schemas.openxmlformats.org/officeDocument/2006/relationships/image" Target="../media/image139.png"/><Relationship Id="rId17" Type="http://schemas.openxmlformats.org/officeDocument/2006/relationships/image" Target="../media/image144.png"/><Relationship Id="rId25" Type="http://schemas.openxmlformats.org/officeDocument/2006/relationships/image" Target="../media/image152.wmf"/><Relationship Id="rId2" Type="http://schemas.openxmlformats.org/officeDocument/2006/relationships/image" Target="../media/image130.png"/><Relationship Id="rId16" Type="http://schemas.openxmlformats.org/officeDocument/2006/relationships/image" Target="../media/image143.png"/><Relationship Id="rId20" Type="http://schemas.openxmlformats.org/officeDocument/2006/relationships/image" Target="../media/image147.wmf"/><Relationship Id="rId1" Type="http://schemas.openxmlformats.org/officeDocument/2006/relationships/slideLayout" Target="../slideLayouts/slideLayout7.xml"/><Relationship Id="rId6" Type="http://schemas.openxmlformats.org/officeDocument/2006/relationships/image" Target="../media/image134.wmf"/><Relationship Id="rId11" Type="http://schemas.openxmlformats.org/officeDocument/2006/relationships/image" Target="../media/image138.png"/><Relationship Id="rId24" Type="http://schemas.openxmlformats.org/officeDocument/2006/relationships/image" Target="../media/image151.png"/><Relationship Id="rId5" Type="http://schemas.openxmlformats.org/officeDocument/2006/relationships/image" Target="../media/image133.wmf"/><Relationship Id="rId15" Type="http://schemas.openxmlformats.org/officeDocument/2006/relationships/image" Target="../media/image142.wmf"/><Relationship Id="rId23" Type="http://schemas.openxmlformats.org/officeDocument/2006/relationships/image" Target="../media/image150.png"/><Relationship Id="rId10" Type="http://schemas.openxmlformats.org/officeDocument/2006/relationships/image" Target="../media/image137.png"/><Relationship Id="rId19" Type="http://schemas.openxmlformats.org/officeDocument/2006/relationships/image" Target="../media/image146.wmf"/><Relationship Id="rId4" Type="http://schemas.openxmlformats.org/officeDocument/2006/relationships/image" Target="../media/image132.wmf"/><Relationship Id="rId9" Type="http://schemas.openxmlformats.org/officeDocument/2006/relationships/image" Target="../media/image136.jpeg"/><Relationship Id="rId14" Type="http://schemas.openxmlformats.org/officeDocument/2006/relationships/image" Target="../media/image141.jpeg"/><Relationship Id="rId22" Type="http://schemas.openxmlformats.org/officeDocument/2006/relationships/image" Target="../media/image149.jpeg"/></Relationships>
</file>

<file path=ppt/slides/_rels/slide4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53.jpeg"/><Relationship Id="rId7" Type="http://schemas.openxmlformats.org/officeDocument/2006/relationships/image" Target="../media/image157.jpeg"/><Relationship Id="rId2" Type="http://schemas.openxmlformats.org/officeDocument/2006/relationships/image" Target="../media/image129.png"/><Relationship Id="rId1" Type="http://schemas.openxmlformats.org/officeDocument/2006/relationships/slideLayout" Target="../slideLayouts/slideLayout7.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4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http://www.kankyo.tohoku.ac.jp/ecollab.html"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hyperlink" Target="http://spec.rakuten.co.jp/pc/through.asp?pagptrn=2&amp;genrecd=35&amp;id=00035008050908&amp;sitem=NW-A607&amp;search=e" TargetMode="External"/><Relationship Id="rId18" Type="http://schemas.openxmlformats.org/officeDocument/2006/relationships/image" Target="../media/image15.jpeg"/><Relationship Id="rId3" Type="http://schemas.openxmlformats.org/officeDocument/2006/relationships/image" Target="../media/image5.wmf"/><Relationship Id="rId7" Type="http://schemas.openxmlformats.org/officeDocument/2006/relationships/hyperlink" Target="http://sps.densei-lambda.com/WebSPS/UPS" TargetMode="External"/><Relationship Id="rId12" Type="http://schemas.openxmlformats.org/officeDocument/2006/relationships/image" Target="../media/image11.png"/><Relationship Id="rId17" Type="http://schemas.openxmlformats.org/officeDocument/2006/relationships/image" Target="../media/image14.jpeg"/><Relationship Id="rId2" Type="http://schemas.openxmlformats.org/officeDocument/2006/relationships/notesSlide" Target="../notesSlides/notesSlide3.xml"/><Relationship Id="rId16" Type="http://schemas.openxmlformats.org/officeDocument/2006/relationships/hyperlink" Target="http://image.www.rakuten.co.jp/wnder/img10041941856.jpeg" TargetMode="External"/><Relationship Id="rId20"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7.jpeg"/><Relationship Id="rId11" Type="http://schemas.openxmlformats.org/officeDocument/2006/relationships/hyperlink" Target="http://spec.rakuten.co.jp/pc/through.asp?pagptrn=2&amp;genrecd=35&amp;id=00035002050908&amp;sitem=MA099J/A&amp;search=e" TargetMode="External"/><Relationship Id="rId5" Type="http://schemas.openxmlformats.org/officeDocument/2006/relationships/hyperlink" Target="http://www.nissan-gakuen.ac.jp/img/122.jpg" TargetMode="External"/><Relationship Id="rId15" Type="http://schemas.openxmlformats.org/officeDocument/2006/relationships/image" Target="../media/image13.jpeg"/><Relationship Id="rId10" Type="http://schemas.openxmlformats.org/officeDocument/2006/relationships/image" Target="../media/image10.jpeg"/><Relationship Id="rId19" Type="http://schemas.openxmlformats.org/officeDocument/2006/relationships/hyperlink" Target="http://img2.store.yahoo.co.jp/I/p-tools_1860_3094864" TargetMode="External"/><Relationship Id="rId4" Type="http://schemas.openxmlformats.org/officeDocument/2006/relationships/image" Target="../media/image6.png"/><Relationship Id="rId9" Type="http://schemas.openxmlformats.org/officeDocument/2006/relationships/image" Target="../media/image9.jpeg"/><Relationship Id="rId1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hyperlink" Target="http://www.kankyo.tohoku.ac.jp/ecollab.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 5"/>
          <p:cNvSpPr>
            <a:spLocks noGrp="1"/>
          </p:cNvSpPr>
          <p:nvPr>
            <p:ph type="sldNum" sz="quarter" idx="12"/>
          </p:nvPr>
        </p:nvSpPr>
        <p:spPr/>
        <p:txBody>
          <a:bodyPr/>
          <a:lstStyle/>
          <a:p>
            <a:pPr>
              <a:defRPr/>
            </a:pPr>
            <a:fld id="{D6C4A3F1-05AA-49EF-8220-5C90F492528A}" type="slidenum">
              <a:rPr lang="ja-JP" altLang="en-US"/>
              <a:pPr>
                <a:defRPr/>
              </a:pPr>
              <a:t>1</a:t>
            </a:fld>
            <a:endParaRPr lang="ja-JP" altLang="en-US" dirty="0"/>
          </a:p>
        </p:txBody>
      </p:sp>
      <p:pic>
        <p:nvPicPr>
          <p:cNvPr id="2051"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052" name="テキスト ボックス 10"/>
          <p:cNvSpPr txBox="1">
            <a:spLocks noChangeArrowheads="1"/>
          </p:cNvSpPr>
          <p:nvPr/>
        </p:nvSpPr>
        <p:spPr bwMode="auto">
          <a:xfrm>
            <a:off x="0" y="6237288"/>
            <a:ext cx="3492500" cy="461962"/>
          </a:xfrm>
          <a:prstGeom prst="rect">
            <a:avLst/>
          </a:prstGeom>
          <a:noFill/>
          <a:ln w="9525">
            <a:noFill/>
            <a:miter lim="800000"/>
            <a:headEnd/>
            <a:tailEnd/>
          </a:ln>
        </p:spPr>
        <p:txBody>
          <a:bodyPr>
            <a:spAutoFit/>
          </a:bodyPr>
          <a:lstStyle/>
          <a:p>
            <a:r>
              <a:rPr lang="ja-JP" altLang="en-US" sz="1200" b="1" i="1">
                <a:solidFill>
                  <a:schemeClr val="bg1"/>
                </a:solidFill>
              </a:rPr>
              <a:t>＊</a:t>
            </a:r>
            <a:r>
              <a:rPr lang="en-US" altLang="ja-JP" sz="1200" b="1" i="1">
                <a:solidFill>
                  <a:schemeClr val="bg1"/>
                </a:solidFill>
              </a:rPr>
              <a:t>Front  of Tohoku University Ecollab.</a:t>
            </a:r>
            <a:endParaRPr lang="ja-JP" altLang="en-US" sz="1200" b="1" i="1">
              <a:solidFill>
                <a:schemeClr val="bg1"/>
              </a:solidFill>
            </a:endParaRPr>
          </a:p>
          <a:p>
            <a:r>
              <a:rPr lang="ja-JP" altLang="en-US" sz="1200" b="1" i="1">
                <a:solidFill>
                  <a:schemeClr val="bg1"/>
                </a:solidFill>
              </a:rPr>
              <a:t>　</a:t>
            </a:r>
            <a:r>
              <a:rPr lang="en-US" altLang="ja-JP" sz="1200" b="1" i="1">
                <a:solidFill>
                  <a:schemeClr val="bg1"/>
                </a:solidFill>
              </a:rPr>
              <a:t>Eco+Collaboration+Laboratory</a:t>
            </a:r>
          </a:p>
        </p:txBody>
      </p:sp>
      <p:sp>
        <p:nvSpPr>
          <p:cNvPr id="2053" name="タイトル 1"/>
          <p:cNvSpPr>
            <a:spLocks/>
          </p:cNvSpPr>
          <p:nvPr/>
        </p:nvSpPr>
        <p:spPr bwMode="auto">
          <a:xfrm>
            <a:off x="4211638" y="3860800"/>
            <a:ext cx="4716462" cy="1584325"/>
          </a:xfrm>
          <a:prstGeom prst="rect">
            <a:avLst/>
          </a:prstGeom>
          <a:noFill/>
          <a:ln w="9525">
            <a:noFill/>
            <a:miter lim="800000"/>
            <a:headEnd/>
            <a:tailEnd/>
          </a:ln>
        </p:spPr>
        <p:txBody>
          <a:bodyPr anchor="ctr"/>
          <a:lstStyle/>
          <a:p>
            <a:pPr algn="ctr"/>
            <a:r>
              <a:rPr lang="ja-JP" altLang="en-US" sz="2400" dirty="0" smtClean="0">
                <a:solidFill>
                  <a:schemeClr val="bg1"/>
                </a:solidFill>
                <a:latin typeface="Calibri" pitchFamily="34" charset="0"/>
              </a:rPr>
              <a:t>東北大学大学院環境科学研究科</a:t>
            </a:r>
            <a:endParaRPr lang="en-US" altLang="ja-JP" sz="2400" dirty="0" smtClean="0">
              <a:solidFill>
                <a:schemeClr val="bg1"/>
              </a:solidFill>
              <a:latin typeface="Calibri" pitchFamily="34" charset="0"/>
            </a:endParaRPr>
          </a:p>
          <a:p>
            <a:pPr algn="ctr"/>
            <a:r>
              <a:rPr lang="ja-JP" altLang="en-US" sz="2400" dirty="0" smtClean="0">
                <a:solidFill>
                  <a:schemeClr val="bg1"/>
                </a:solidFill>
                <a:latin typeface="Calibri" pitchFamily="34" charset="0"/>
              </a:rPr>
              <a:t>教授　田路和幸</a:t>
            </a:r>
            <a:r>
              <a:rPr lang="en-US" altLang="ja-JP" sz="2400" dirty="0" smtClean="0">
                <a:solidFill>
                  <a:schemeClr val="bg1"/>
                </a:solidFill>
                <a:latin typeface="Calibri" pitchFamily="34" charset="0"/>
              </a:rPr>
              <a:t>.</a:t>
            </a:r>
            <a:endParaRPr lang="en-US" altLang="ja-JP" sz="2400" dirty="0">
              <a:solidFill>
                <a:schemeClr val="bg1"/>
              </a:solidFill>
              <a:latin typeface="Calibri" pitchFamily="34" charset="0"/>
            </a:endParaRPr>
          </a:p>
        </p:txBody>
      </p:sp>
      <p:sp>
        <p:nvSpPr>
          <p:cNvPr id="2054" name="テキスト ボックス 10"/>
          <p:cNvSpPr txBox="1">
            <a:spLocks noChangeArrowheads="1"/>
          </p:cNvSpPr>
          <p:nvPr/>
        </p:nvSpPr>
        <p:spPr bwMode="auto">
          <a:xfrm>
            <a:off x="4572000" y="5300663"/>
            <a:ext cx="4537075" cy="585787"/>
          </a:xfrm>
          <a:prstGeom prst="rect">
            <a:avLst/>
          </a:prstGeom>
          <a:noFill/>
          <a:ln w="9525">
            <a:noFill/>
            <a:miter lim="800000"/>
            <a:headEnd/>
            <a:tailEnd/>
          </a:ln>
        </p:spPr>
        <p:txBody>
          <a:bodyPr>
            <a:spAutoFit/>
          </a:bodyPr>
          <a:lstStyle/>
          <a:p>
            <a:r>
              <a:rPr lang="en-US" altLang="ja-JP" sz="1600" b="1" i="1">
                <a:solidFill>
                  <a:schemeClr val="bg1"/>
                </a:solidFill>
              </a:rPr>
              <a:t>Graduate school of Environmental Studies, </a:t>
            </a:r>
          </a:p>
          <a:p>
            <a:r>
              <a:rPr lang="en-US" altLang="ja-JP" sz="1600" b="1" i="1">
                <a:solidFill>
                  <a:schemeClr val="bg1"/>
                </a:solidFill>
              </a:rPr>
              <a:t>Tohoku University</a:t>
            </a:r>
          </a:p>
        </p:txBody>
      </p:sp>
      <p:sp>
        <p:nvSpPr>
          <p:cNvPr id="7" name="テキスト ボックス 6"/>
          <p:cNvSpPr txBox="1"/>
          <p:nvPr/>
        </p:nvSpPr>
        <p:spPr>
          <a:xfrm>
            <a:off x="0" y="2420888"/>
            <a:ext cx="9144000" cy="3323987"/>
          </a:xfrm>
          <a:prstGeom prst="rect">
            <a:avLst/>
          </a:prstGeom>
          <a:noFill/>
          <a:effectLst>
            <a:outerShdw blurRad="50800" dist="50800" dir="5400000" algn="ctr" rotWithShape="0">
              <a:srgbClr val="000000">
                <a:alpha val="96000"/>
              </a:srgbClr>
            </a:outerShdw>
          </a:effectLst>
          <a:scene3d>
            <a:camera prst="obliqueBottomRight"/>
            <a:lightRig rig="threePt" dir="t"/>
          </a:scene3d>
          <a:sp3d>
            <a:bevelT w="114300" prst="hardEdge"/>
          </a:sp3d>
        </p:spPr>
        <p:txBody>
          <a:bodyPr wrap="square" rtlCol="0">
            <a:spAutoFit/>
          </a:bodyPr>
          <a:lstStyle/>
          <a:p>
            <a:pPr algn="ctr"/>
            <a:r>
              <a:rPr lang="ja-JP" altLang="en-US" sz="2800" b="1" dirty="0" smtClean="0">
                <a:solidFill>
                  <a:srgbClr val="FFFF00"/>
                </a:solidFill>
              </a:rPr>
              <a:t>蓄電池を</a:t>
            </a:r>
            <a:r>
              <a:rPr lang="ja-JP" altLang="en-US" sz="2800" b="1" dirty="0" smtClean="0">
                <a:solidFill>
                  <a:srgbClr val="FFFF00"/>
                </a:solidFill>
              </a:rPr>
              <a:t>活用した</a:t>
            </a:r>
            <a:endParaRPr lang="en-US" altLang="ja-JP" sz="2800" b="1" dirty="0" smtClean="0">
              <a:solidFill>
                <a:srgbClr val="FFFF00"/>
              </a:solidFill>
            </a:endParaRPr>
          </a:p>
          <a:p>
            <a:pPr algn="ctr"/>
            <a:r>
              <a:rPr lang="ja-JP" altLang="en-US" sz="2800" b="1" dirty="0" smtClean="0">
                <a:solidFill>
                  <a:srgbClr val="FFFF00"/>
                </a:solidFill>
              </a:rPr>
              <a:t>エネルギー</a:t>
            </a:r>
            <a:r>
              <a:rPr lang="ja-JP" altLang="en-US" sz="2800" b="1" dirty="0" smtClean="0">
                <a:solidFill>
                  <a:srgbClr val="FFFF00"/>
                </a:solidFill>
              </a:rPr>
              <a:t>管理</a:t>
            </a:r>
            <a:r>
              <a:rPr lang="ja-JP" altLang="en-US" sz="2800" b="1" dirty="0" smtClean="0">
                <a:solidFill>
                  <a:srgbClr val="FFFF00"/>
                </a:solidFill>
              </a:rPr>
              <a:t>システム</a:t>
            </a:r>
            <a:endParaRPr lang="en-US" altLang="ja-JP" sz="2800" b="1" dirty="0" smtClean="0">
              <a:solidFill>
                <a:srgbClr val="FFFF00"/>
              </a:solidFill>
            </a:endParaRPr>
          </a:p>
          <a:p>
            <a:pPr algn="ctr"/>
            <a:r>
              <a:rPr lang="ja-JP" altLang="en-US" sz="2800" b="1" dirty="0" smtClean="0">
                <a:solidFill>
                  <a:srgbClr val="FFFF00"/>
                </a:solidFill>
              </a:rPr>
              <a:t>（</a:t>
            </a:r>
            <a:r>
              <a:rPr lang="ja-JP" altLang="en-US" sz="2800" b="1" dirty="0" smtClean="0">
                <a:solidFill>
                  <a:srgbClr val="FFFF00"/>
                </a:solidFill>
              </a:rPr>
              <a:t>車、家庭、ビルシス テムの連携を</a:t>
            </a:r>
            <a:r>
              <a:rPr lang="ja-JP" altLang="en-US" sz="2800" b="1" dirty="0" smtClean="0">
                <a:solidFill>
                  <a:srgbClr val="FFFF00"/>
                </a:solidFill>
              </a:rPr>
              <a:t>目指して</a:t>
            </a:r>
            <a:r>
              <a:rPr lang="en-US" altLang="ja-JP" sz="2800" b="1" dirty="0" smtClean="0">
                <a:solidFill>
                  <a:srgbClr val="FFFF00"/>
                </a:solidFill>
              </a:rPr>
              <a:t>)</a:t>
            </a:r>
            <a:endParaRPr lang="en-US" altLang="ja-JP" sz="2800" b="1" dirty="0" smtClean="0">
              <a:solidFill>
                <a:srgbClr val="FFFF00"/>
              </a:solidFill>
              <a:latin typeface="ＭＳ Ｐゴシック" pitchFamily="50" charset="-128"/>
              <a:ea typeface="ＭＳ Ｐゴシック" pitchFamily="50" charset="-128"/>
            </a:endParaRPr>
          </a:p>
          <a:p>
            <a:pPr algn="ctr"/>
            <a:endParaRPr lang="en-US" altLang="ja-JP" sz="3600" dirty="0" smtClean="0">
              <a:solidFill>
                <a:srgbClr val="FFFF00"/>
              </a:solidFill>
            </a:endParaRPr>
          </a:p>
          <a:p>
            <a:pPr algn="ctr"/>
            <a:endParaRPr lang="en-US" altLang="ja-JP" sz="3600" dirty="0" smtClean="0">
              <a:solidFill>
                <a:srgbClr val="FFFF00"/>
              </a:solidFill>
            </a:endParaRPr>
          </a:p>
          <a:p>
            <a:endParaRPr kumimoji="1" lang="ja-JP" altLang="en-US" sz="5400" dirty="0">
              <a:solidFill>
                <a:srgbClr val="FFFF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019DF409-0924-43DD-ACBD-0FC53679C6FB}" type="slidenum">
              <a:rPr lang="ja-JP" altLang="en-US" smtClean="0"/>
              <a:pPr>
                <a:defRPr/>
              </a:pPr>
              <a:t>10</a:t>
            </a:fld>
            <a:endParaRPr lang="ja-JP" altLang="en-US" dirty="0"/>
          </a:p>
        </p:txBody>
      </p:sp>
      <p:pic>
        <p:nvPicPr>
          <p:cNvPr id="26627" name="図 2" descr="20101206_システム提案_ページ_03.jpg"/>
          <p:cNvPicPr>
            <a:picLocks noChangeAspect="1"/>
          </p:cNvPicPr>
          <p:nvPr/>
        </p:nvPicPr>
        <p:blipFill>
          <a:blip r:embed="rId2" cstate="print"/>
          <a:srcRect t="4497" b="5891"/>
          <a:stretch>
            <a:fillRect/>
          </a:stretch>
        </p:blipFill>
        <p:spPr bwMode="auto">
          <a:xfrm>
            <a:off x="351693" y="307975"/>
            <a:ext cx="8440615" cy="6145213"/>
          </a:xfrm>
          <a:prstGeom prst="rect">
            <a:avLst/>
          </a:prstGeom>
          <a:noFill/>
          <a:ln w="9525">
            <a:noFill/>
            <a:miter lim="800000"/>
            <a:headEnd/>
            <a:tailEnd/>
          </a:ln>
        </p:spPr>
      </p:pic>
      <p:sp>
        <p:nvSpPr>
          <p:cNvPr id="4" name="正方形/長方形 3"/>
          <p:cNvSpPr/>
          <p:nvPr/>
        </p:nvSpPr>
        <p:spPr>
          <a:xfrm>
            <a:off x="6100397" y="4724400"/>
            <a:ext cx="2725615" cy="1873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 name="テキスト ボックス 4"/>
          <p:cNvSpPr txBox="1"/>
          <p:nvPr/>
        </p:nvSpPr>
        <p:spPr>
          <a:xfrm>
            <a:off x="6300192" y="5157192"/>
            <a:ext cx="2675732" cy="1077218"/>
          </a:xfrm>
          <a:prstGeom prst="rect">
            <a:avLst/>
          </a:prstGeom>
          <a:solidFill>
            <a:srgbClr val="FFFF00"/>
          </a:solidFill>
        </p:spPr>
        <p:txBody>
          <a:bodyPr wrap="none" rtlCol="0">
            <a:spAutoFit/>
          </a:bodyPr>
          <a:lstStyle/>
          <a:p>
            <a:r>
              <a:rPr kumimoji="1" lang="ja-JP" altLang="en-US" sz="1600" b="1" dirty="0" smtClean="0"/>
              <a:t>７セット</a:t>
            </a:r>
            <a:endParaRPr kumimoji="1" lang="en-US" altLang="ja-JP" sz="1600" b="1" dirty="0" smtClean="0"/>
          </a:p>
          <a:p>
            <a:r>
              <a:rPr lang="ja-JP" altLang="en-US" sz="1600" b="1" dirty="0" smtClean="0"/>
              <a:t>ＰＶ：　</a:t>
            </a:r>
            <a:r>
              <a:rPr kumimoji="1" lang="ja-JP" altLang="en-US" sz="1600" b="1" dirty="0" smtClean="0"/>
              <a:t>５．８ｋＷ</a:t>
            </a:r>
            <a:endParaRPr kumimoji="1" lang="en-US" altLang="ja-JP" sz="1600" b="1" dirty="0" smtClean="0"/>
          </a:p>
          <a:p>
            <a:r>
              <a:rPr lang="ja-JP" altLang="en-US" sz="1600" b="1" dirty="0" smtClean="0"/>
              <a:t>ＬｉＢ：８．４ｋＷｈ＋移動用ＬｉＢ</a:t>
            </a:r>
            <a:endParaRPr lang="en-US" altLang="ja-JP" sz="1600" b="1" dirty="0" smtClean="0"/>
          </a:p>
          <a:p>
            <a:r>
              <a:rPr kumimoji="1" lang="ja-JP" altLang="en-US" sz="1600" b="1" dirty="0" smtClean="0"/>
              <a:t>エコラボの全照明に配電</a:t>
            </a:r>
            <a:endParaRPr kumimoji="1" lang="ja-JP" altLang="en-US" sz="1600" b="1" dirty="0"/>
          </a:p>
        </p:txBody>
      </p:sp>
      <p:sp>
        <p:nvSpPr>
          <p:cNvPr id="6" name="テキスト ボックス 5"/>
          <p:cNvSpPr txBox="1"/>
          <p:nvPr/>
        </p:nvSpPr>
        <p:spPr>
          <a:xfrm>
            <a:off x="1403648" y="2852936"/>
            <a:ext cx="1151277" cy="307777"/>
          </a:xfrm>
          <a:prstGeom prst="rect">
            <a:avLst/>
          </a:prstGeom>
          <a:solidFill>
            <a:srgbClr val="FFFF00"/>
          </a:solidFill>
        </p:spPr>
        <p:txBody>
          <a:bodyPr wrap="none" rtlCol="0">
            <a:spAutoFit/>
          </a:bodyPr>
          <a:lstStyle/>
          <a:p>
            <a:r>
              <a:rPr kumimoji="1" lang="ja-JP" altLang="en-US" sz="1400" b="1" dirty="0" smtClean="0"/>
              <a:t>４６ＷＸ１８枚</a:t>
            </a:r>
            <a:endParaRPr kumimoji="1" lang="ja-JP" altLang="en-US" sz="1400"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system.jpg"/>
          <p:cNvPicPr>
            <a:picLocks noChangeAspect="1"/>
          </p:cNvPicPr>
          <p:nvPr/>
        </p:nvPicPr>
        <p:blipFill>
          <a:blip r:embed="rId2" cstate="print"/>
          <a:stretch>
            <a:fillRect/>
          </a:stretch>
        </p:blipFill>
        <p:spPr>
          <a:xfrm>
            <a:off x="0" y="195861"/>
            <a:ext cx="9144000" cy="6466278"/>
          </a:xfrm>
          <a:prstGeom prst="rect">
            <a:avLst/>
          </a:prstGeom>
        </p:spPr>
      </p:pic>
      <p:sp>
        <p:nvSpPr>
          <p:cNvPr id="3" name="テキスト ボックス 2"/>
          <p:cNvSpPr txBox="1"/>
          <p:nvPr/>
        </p:nvSpPr>
        <p:spPr>
          <a:xfrm>
            <a:off x="4067944" y="332656"/>
            <a:ext cx="3607078" cy="369332"/>
          </a:xfrm>
          <a:prstGeom prst="rect">
            <a:avLst/>
          </a:prstGeom>
          <a:noFill/>
        </p:spPr>
        <p:txBody>
          <a:bodyPr wrap="none" rtlCol="0">
            <a:spAutoFit/>
          </a:bodyPr>
          <a:lstStyle/>
          <a:p>
            <a:r>
              <a:rPr kumimoji="1" lang="ja-JP" altLang="en-US" b="1" dirty="0" smtClean="0">
                <a:solidFill>
                  <a:srgbClr val="FF0000"/>
                </a:solidFill>
              </a:rPr>
              <a:t>ライフィ二ティによる見える化と制御</a:t>
            </a:r>
            <a:endParaRPr kumimoji="1" lang="ja-JP" altLang="en-US" b="1" dirty="0">
              <a:solidFill>
                <a:srgbClr val="FF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title"/>
          </p:nvPr>
        </p:nvSpPr>
        <p:spPr>
          <a:xfrm>
            <a:off x="287338" y="4941888"/>
            <a:ext cx="3997325" cy="525462"/>
          </a:xfrm>
        </p:spPr>
        <p:txBody>
          <a:bodyPr/>
          <a:lstStyle/>
          <a:p>
            <a:r>
              <a:rPr lang="en-US" altLang="ja-JP" sz="2800" smtClean="0">
                <a:cs typeface="Times New Roman" pitchFamily="18" charset="0"/>
              </a:rPr>
              <a:t>Ecollab at 3.11, 2011</a:t>
            </a:r>
            <a:endParaRPr lang="ja-JP" altLang="en-US" sz="2800" smtClean="0"/>
          </a:p>
        </p:txBody>
      </p:sp>
      <p:sp>
        <p:nvSpPr>
          <p:cNvPr id="12291" name="テキスト ボックス 4"/>
          <p:cNvSpPr txBox="1">
            <a:spLocks noChangeArrowheads="1"/>
          </p:cNvSpPr>
          <p:nvPr/>
        </p:nvSpPr>
        <p:spPr bwMode="auto">
          <a:xfrm>
            <a:off x="3381375" y="6484938"/>
            <a:ext cx="2381250" cy="400050"/>
          </a:xfrm>
          <a:prstGeom prst="rect">
            <a:avLst/>
          </a:prstGeom>
          <a:noFill/>
          <a:ln w="9525">
            <a:noFill/>
            <a:miter lim="800000"/>
            <a:headEnd/>
            <a:tailEnd/>
          </a:ln>
        </p:spPr>
        <p:txBody>
          <a:bodyPr wrap="none">
            <a:spAutoFit/>
          </a:bodyPr>
          <a:lstStyle/>
          <a:p>
            <a:pPr algn="ctr"/>
            <a:r>
              <a:rPr lang="en-US" altLang="ja-JP" sz="1000"/>
              <a:t>Graduate School of Environmental Studies</a:t>
            </a:r>
          </a:p>
          <a:p>
            <a:pPr algn="ctr"/>
            <a:r>
              <a:rPr lang="en-US" altLang="ja-JP" sz="1000"/>
              <a:t>TOHOKU UNIVERSITY</a:t>
            </a:r>
            <a:endParaRPr lang="ja-JP" altLang="en-US" sz="1000"/>
          </a:p>
        </p:txBody>
      </p:sp>
      <p:sp>
        <p:nvSpPr>
          <p:cNvPr id="12292" name="テキスト ボックス 10"/>
          <p:cNvSpPr txBox="1">
            <a:spLocks noChangeArrowheads="1"/>
          </p:cNvSpPr>
          <p:nvPr/>
        </p:nvSpPr>
        <p:spPr bwMode="auto">
          <a:xfrm>
            <a:off x="395288" y="5529263"/>
            <a:ext cx="7608887" cy="923925"/>
          </a:xfrm>
          <a:prstGeom prst="rect">
            <a:avLst/>
          </a:prstGeom>
          <a:noFill/>
          <a:ln w="9525">
            <a:noFill/>
            <a:miter lim="800000"/>
            <a:headEnd/>
            <a:tailEnd/>
          </a:ln>
        </p:spPr>
        <p:txBody>
          <a:bodyPr>
            <a:spAutoFit/>
          </a:bodyPr>
          <a:lstStyle/>
          <a:p>
            <a:r>
              <a:rPr lang="en-US" altLang="ja-JP"/>
              <a:t>Electric power was lost, snow fell, and all of us spent a very cold night in the darkness.  Students and staffs were unable to return home and gathered at Ecollab.</a:t>
            </a:r>
          </a:p>
        </p:txBody>
      </p:sp>
      <p:pic>
        <p:nvPicPr>
          <p:cNvPr id="12293" name="Picture 2"/>
          <p:cNvPicPr>
            <a:picLocks noGrp="1" noChangeAspect="1" noChangeArrowheads="1"/>
          </p:cNvPicPr>
          <p:nvPr>
            <p:ph sz="half" idx="1"/>
          </p:nvPr>
        </p:nvPicPr>
        <p:blipFill>
          <a:blip r:embed="rId2" cstate="print"/>
          <a:srcRect l="6808" t="10825"/>
          <a:stretch>
            <a:fillRect/>
          </a:stretch>
        </p:blipFill>
        <p:spPr>
          <a:xfrm>
            <a:off x="461963" y="404813"/>
            <a:ext cx="6318250" cy="4533900"/>
          </a:xfrm>
        </p:spPr>
      </p:pic>
      <p:grpSp>
        <p:nvGrpSpPr>
          <p:cNvPr id="2" name="グループ化 3"/>
          <p:cNvGrpSpPr>
            <a:grpSpLocks/>
          </p:cNvGrpSpPr>
          <p:nvPr/>
        </p:nvGrpSpPr>
        <p:grpSpPr bwMode="auto">
          <a:xfrm>
            <a:off x="5867400" y="2420938"/>
            <a:ext cx="3049588" cy="3119437"/>
            <a:chOff x="5276895" y="1582864"/>
            <a:chExt cx="3570401" cy="3745036"/>
          </a:xfrm>
        </p:grpSpPr>
        <p:pic>
          <p:nvPicPr>
            <p:cNvPr id="12296" name="Picture 2"/>
            <p:cNvPicPr>
              <a:picLocks noChangeAspect="1" noChangeArrowheads="1"/>
            </p:cNvPicPr>
            <p:nvPr/>
          </p:nvPicPr>
          <p:blipFill>
            <a:blip r:embed="rId3" cstate="print"/>
            <a:srcRect l="2971" r="17892" b="3854"/>
            <a:stretch>
              <a:fillRect/>
            </a:stretch>
          </p:blipFill>
          <p:spPr bwMode="auto">
            <a:xfrm>
              <a:off x="5276895" y="2073796"/>
              <a:ext cx="3570401" cy="3254104"/>
            </a:xfrm>
            <a:prstGeom prst="rect">
              <a:avLst/>
            </a:prstGeom>
            <a:noFill/>
            <a:ln w="9525">
              <a:noFill/>
              <a:miter lim="800000"/>
              <a:headEnd/>
              <a:tailEnd/>
            </a:ln>
          </p:spPr>
        </p:pic>
        <p:sp>
          <p:nvSpPr>
            <p:cNvPr id="12297" name="テキスト ボックス 1"/>
            <p:cNvSpPr txBox="1">
              <a:spLocks noChangeArrowheads="1"/>
            </p:cNvSpPr>
            <p:nvPr/>
          </p:nvSpPr>
          <p:spPr bwMode="auto">
            <a:xfrm>
              <a:off x="6879383" y="1582864"/>
              <a:ext cx="1967913" cy="443495"/>
            </a:xfrm>
            <a:prstGeom prst="rect">
              <a:avLst/>
            </a:prstGeom>
            <a:noFill/>
            <a:ln w="9525">
              <a:noFill/>
              <a:miter lim="800000"/>
              <a:headEnd/>
              <a:tailEnd/>
            </a:ln>
          </p:spPr>
          <p:txBody>
            <a:bodyPr>
              <a:spAutoFit/>
            </a:bodyPr>
            <a:lstStyle/>
            <a:p>
              <a:r>
                <a:rPr lang="en-US" altLang="ja-JP"/>
                <a:t>Mobile phone</a:t>
              </a:r>
              <a:endParaRPr lang="ja-JP" altLang="en-US"/>
            </a:p>
          </p:txBody>
        </p:sp>
      </p:grpSp>
      <p:sp>
        <p:nvSpPr>
          <p:cNvPr id="12295" name="スライド番号プレースホルダ 11"/>
          <p:cNvSpPr>
            <a:spLocks noGrp="1"/>
          </p:cNvSpPr>
          <p:nvPr>
            <p:ph type="sldNum" sz="quarter" idx="12"/>
          </p:nvPr>
        </p:nvSpPr>
        <p:spPr>
          <a:xfrm>
            <a:off x="6553200" y="6448425"/>
            <a:ext cx="2133600" cy="365125"/>
          </a:xfrm>
          <a:noFill/>
        </p:spPr>
        <p:txBody>
          <a:bodyPr/>
          <a:lstStyle/>
          <a:p>
            <a:fld id="{45F645DE-EFB1-4499-B1F5-BE018D0B81B6}" type="slidenum">
              <a:rPr lang="ja-JP" altLang="en-US" smtClean="0"/>
              <a:pPr/>
              <a:t>12</a:t>
            </a:fld>
            <a:endParaRPr lang="ja-JP" altLang="en-US"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89EAC3E3-8D7E-4F8B-B44C-474E342DD456}" type="slidenum">
              <a:rPr lang="ja-JP" altLang="en-US" smtClean="0"/>
              <a:pPr>
                <a:defRPr/>
              </a:pPr>
              <a:t>13</a:t>
            </a:fld>
            <a:endParaRPr lang="ja-JP" altLang="en-US" dirty="0"/>
          </a:p>
        </p:txBody>
      </p:sp>
      <p:pic>
        <p:nvPicPr>
          <p:cNvPr id="80" name="Picture 2" descr="00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07077" y="3852000"/>
            <a:ext cx="2924308" cy="2376000"/>
          </a:xfrm>
          <a:prstGeom prst="rect">
            <a:avLst/>
          </a:prstGeom>
          <a:noFill/>
          <a:ln>
            <a:noFill/>
          </a:ln>
          <a:effectLst>
            <a:outerShdw blurRad="50800" dist="63500" dir="2700000" algn="tl" rotWithShape="0">
              <a:prstClr val="black">
                <a:alpha val="5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 name="Picture 4" descr="00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9692" y="3852000"/>
            <a:ext cx="2924308" cy="2376000"/>
          </a:xfrm>
          <a:prstGeom prst="rect">
            <a:avLst/>
          </a:prstGeom>
          <a:noFill/>
          <a:ln>
            <a:noFill/>
          </a:ln>
          <a:effectLst>
            <a:outerShdw blurRad="50800" dist="63500" dir="2700000" algn="tl" rotWithShape="0">
              <a:prstClr val="black">
                <a:alpha val="5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 name="Picture 6" descr="00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114461" y="3852000"/>
            <a:ext cx="2924308" cy="2376000"/>
          </a:xfrm>
          <a:prstGeom prst="rect">
            <a:avLst/>
          </a:prstGeom>
          <a:noFill/>
          <a:ln>
            <a:noFill/>
          </a:ln>
          <a:effectLst>
            <a:outerShdw blurRad="50800" dist="63500" dir="2700000" algn="tl" rotWithShape="0">
              <a:prstClr val="black">
                <a:alpha val="5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 name="Picture 8" descr="00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114461" y="900000"/>
            <a:ext cx="2924308" cy="2376000"/>
          </a:xfrm>
          <a:prstGeom prst="rect">
            <a:avLst/>
          </a:prstGeom>
          <a:noFill/>
          <a:ln>
            <a:noFill/>
          </a:ln>
          <a:effectLst>
            <a:outerShdw blurRad="50800" dist="63500" dir="2700000" algn="tl" rotWithShape="0">
              <a:prstClr val="black">
                <a:alpha val="5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 name="テキスト ボックス 8"/>
          <p:cNvSpPr txBox="1">
            <a:spLocks noChangeArrowheads="1"/>
          </p:cNvSpPr>
          <p:nvPr/>
        </p:nvSpPr>
        <p:spPr bwMode="auto">
          <a:xfrm>
            <a:off x="99692" y="6372000"/>
            <a:ext cx="292430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marL="361950" algn="just">
              <a:spcAft>
                <a:spcPts val="0"/>
              </a:spcAft>
            </a:pPr>
            <a:r>
              <a:rPr lang="ja-JP" altLang="en-US" sz="1200" dirty="0">
                <a:latin typeface="HG丸ｺﾞｼｯｸM-PRO" pitchFamily="50" charset="-128"/>
                <a:ea typeface="HG丸ｺﾞｼｯｸM-PRO" pitchFamily="50" charset="-128"/>
              </a:rPr>
              <a:t>石巻市北上町十三浜大指地区</a:t>
            </a:r>
            <a:r>
              <a:rPr lang="ja-JP" altLang="en-US" sz="1200" dirty="0" smtClean="0">
                <a:latin typeface="HG丸ｺﾞｼｯｸM-PRO" pitchFamily="50" charset="-128"/>
                <a:ea typeface="HG丸ｺﾞｼｯｸM-PRO" pitchFamily="50" charset="-128"/>
              </a:rPr>
              <a:t>に</a:t>
            </a:r>
          </a:p>
          <a:p>
            <a:pPr algn="ctr">
              <a:spcAft>
                <a:spcPts val="0"/>
              </a:spcAft>
            </a:pPr>
            <a:r>
              <a:rPr lang="ja-JP" altLang="en-US" sz="1200" dirty="0" smtClean="0">
                <a:latin typeface="HG丸ｺﾞｼｯｸM-PRO" pitchFamily="50" charset="-128"/>
                <a:ea typeface="HG丸ｺﾞｼｯｸM-PRO" pitchFamily="50" charset="-128"/>
              </a:rPr>
              <a:t>充放電</a:t>
            </a:r>
            <a:r>
              <a:rPr lang="ja-JP" altLang="en-US" sz="1200" dirty="0">
                <a:latin typeface="HG丸ｺﾞｼｯｸM-PRO" pitchFamily="50" charset="-128"/>
                <a:ea typeface="HG丸ｺﾞｼｯｸM-PRO" pitchFamily="50" charset="-128"/>
              </a:rPr>
              <a:t>システムを設置する田路教授</a:t>
            </a:r>
          </a:p>
        </p:txBody>
      </p:sp>
      <p:sp>
        <p:nvSpPr>
          <p:cNvPr id="86" name="テキスト ボックス 9"/>
          <p:cNvSpPr txBox="1">
            <a:spLocks noChangeArrowheads="1"/>
          </p:cNvSpPr>
          <p:nvPr/>
        </p:nvSpPr>
        <p:spPr bwMode="auto">
          <a:xfrm>
            <a:off x="3107077" y="6372000"/>
            <a:ext cx="2924308"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algn="ctr"/>
            <a:r>
              <a:rPr lang="ja-JP" altLang="en-US" sz="1200" dirty="0">
                <a:latin typeface="HG丸ｺﾞｼｯｸM-PRO" pitchFamily="50" charset="-128"/>
                <a:ea typeface="HG丸ｺﾞｼｯｸM-PRO" pitchFamily="50" charset="-128"/>
              </a:rPr>
              <a:t>十三浜大指地区に設置した太陽電池パネル</a:t>
            </a:r>
          </a:p>
        </p:txBody>
      </p:sp>
      <p:sp>
        <p:nvSpPr>
          <p:cNvPr id="87" name="テキスト ボックス 10"/>
          <p:cNvSpPr txBox="1">
            <a:spLocks noChangeArrowheads="1"/>
          </p:cNvSpPr>
          <p:nvPr/>
        </p:nvSpPr>
        <p:spPr bwMode="auto">
          <a:xfrm>
            <a:off x="6114461" y="6279409"/>
            <a:ext cx="292430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algn="ctr"/>
            <a:r>
              <a:rPr lang="ja-JP" altLang="en-US" sz="1200" dirty="0">
                <a:latin typeface="HG丸ｺﾞｼｯｸM-PRO" pitchFamily="50" charset="-128"/>
                <a:ea typeface="HG丸ｺﾞｼｯｸM-PRO" pitchFamily="50" charset="-128"/>
              </a:rPr>
              <a:t>石巻市渡波中学校に設置した充放電システム</a:t>
            </a:r>
          </a:p>
        </p:txBody>
      </p:sp>
      <p:sp>
        <p:nvSpPr>
          <p:cNvPr id="88" name="テキスト ボックス 11"/>
          <p:cNvSpPr txBox="1">
            <a:spLocks noChangeArrowheads="1"/>
          </p:cNvSpPr>
          <p:nvPr/>
        </p:nvSpPr>
        <p:spPr bwMode="auto">
          <a:xfrm>
            <a:off x="6114461" y="3456000"/>
            <a:ext cx="2924308"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algn="ctr"/>
            <a:r>
              <a:rPr lang="ja-JP" altLang="en-US" sz="1200" dirty="0">
                <a:latin typeface="HG丸ｺﾞｼｯｸM-PRO" pitchFamily="50" charset="-128"/>
                <a:ea typeface="HG丸ｺﾞｼｯｸM-PRO" pitchFamily="50" charset="-128"/>
              </a:rPr>
              <a:t>被災後初めて渡波中学校に灯った光</a:t>
            </a:r>
          </a:p>
        </p:txBody>
      </p:sp>
      <p:sp>
        <p:nvSpPr>
          <p:cNvPr id="89" name="テキスト ボックス 88"/>
          <p:cNvSpPr txBox="1">
            <a:spLocks noChangeArrowheads="1"/>
          </p:cNvSpPr>
          <p:nvPr/>
        </p:nvSpPr>
        <p:spPr bwMode="auto">
          <a:xfrm>
            <a:off x="1329231" y="-1"/>
            <a:ext cx="6480000" cy="792000"/>
          </a:xfrm>
          <a:prstGeom prst="rect">
            <a:avLst/>
          </a:prstGeom>
          <a:gradFill>
            <a:gsLst>
              <a:gs pos="25000">
                <a:srgbClr val="00FFFF"/>
              </a:gs>
              <a:gs pos="75000">
                <a:srgbClr val="99FF33"/>
              </a:gs>
            </a:gsLst>
            <a:lin ang="0" scaled="1"/>
          </a:gradFill>
          <a:ln w="9525">
            <a:noFill/>
            <a:miter lim="800000"/>
            <a:headEnd/>
            <a:tailEnd/>
          </a:ln>
          <a:effectLst>
            <a:softEdge rad="127000"/>
          </a:effectLst>
        </p:spPr>
        <p:txBody>
          <a:bodyPr wrap="none" lIns="360000" tIns="0" rIns="360000" bIns="18000" anchor="ctr" anchorCtr="0">
            <a:noAutofit/>
          </a:bodyPr>
          <a:lstStyle/>
          <a:p>
            <a:pPr algn="ctr">
              <a:spcAft>
                <a:spcPct val="0"/>
              </a:spcAft>
            </a:pPr>
            <a:r>
              <a:rPr lang="ja-JP" altLang="en-US" sz="2200" dirty="0" smtClean="0"/>
              <a:t>ポータブル型</a:t>
            </a:r>
            <a:r>
              <a:rPr lang="ja-JP" altLang="en-US" sz="2200" dirty="0"/>
              <a:t>リチウムイオン電池充放電</a:t>
            </a:r>
            <a:r>
              <a:rPr lang="ja-JP" altLang="en-US" sz="2200" dirty="0" smtClean="0"/>
              <a:t>システム</a:t>
            </a:r>
          </a:p>
          <a:p>
            <a:pPr algn="ctr">
              <a:spcAft>
                <a:spcPct val="0"/>
              </a:spcAft>
            </a:pPr>
            <a:r>
              <a:rPr lang="ja-JP" altLang="en-US" sz="2200" dirty="0" smtClean="0"/>
              <a:t>に</a:t>
            </a:r>
            <a:r>
              <a:rPr lang="ja-JP" altLang="en-US" sz="2200" dirty="0"/>
              <a:t>よる被災地への電源</a:t>
            </a:r>
            <a:r>
              <a:rPr lang="ja-JP" altLang="en-US" sz="2200" dirty="0" smtClean="0"/>
              <a:t>供給</a:t>
            </a:r>
            <a:endParaRPr lang="ja-JP" altLang="en-US" sz="2200" dirty="0"/>
          </a:p>
        </p:txBody>
      </p:sp>
      <p:sp>
        <p:nvSpPr>
          <p:cNvPr id="90" name="テキスト ボックス 87"/>
          <p:cNvSpPr txBox="1">
            <a:spLocks noChangeArrowheads="1"/>
          </p:cNvSpPr>
          <p:nvPr/>
        </p:nvSpPr>
        <p:spPr bwMode="auto">
          <a:xfrm>
            <a:off x="6535265" y="6714003"/>
            <a:ext cx="2359620" cy="123111"/>
          </a:xfrm>
          <a:prstGeom prst="rect">
            <a:avLst/>
          </a:prstGeom>
          <a:noFill/>
          <a:ln w="9525">
            <a:noFill/>
            <a:miter lim="800000"/>
            <a:headEnd/>
            <a:tailEnd/>
          </a:ln>
        </p:spPr>
        <p:txBody>
          <a:bodyPr wrap="none" lIns="0" tIns="0" rIns="0" bIns="0">
            <a:spAutoFit/>
          </a:bodyPr>
          <a:lstStyle/>
          <a:p>
            <a:pPr marL="341313" indent="-341313" algn="r">
              <a:spcAft>
                <a:spcPct val="0"/>
              </a:spcAft>
            </a:pPr>
            <a:r>
              <a:rPr lang="ja-JP" altLang="en-US" sz="800" dirty="0">
                <a:latin typeface="HG丸ｺﾞｼｯｸM-PRO" pitchFamily="50" charset="-128"/>
                <a:ea typeface="HG丸ｺﾞｼｯｸM-PRO" pitchFamily="50" charset="-128"/>
                <a:cs typeface="Arial" charset="0"/>
              </a:rPr>
              <a:t>出典</a:t>
            </a:r>
            <a:r>
              <a:rPr lang="ja-JP" altLang="en-US" sz="800" dirty="0" smtClean="0">
                <a:latin typeface="HG丸ｺﾞｼｯｸM-PRO" pitchFamily="50" charset="-128"/>
                <a:ea typeface="HG丸ｺﾞｼｯｸM-PRO" pitchFamily="50" charset="-128"/>
                <a:cs typeface="Arial" charset="0"/>
              </a:rPr>
              <a:t>：東北大学大学院環境科学研究科ホームページ</a:t>
            </a:r>
            <a:endParaRPr lang="en-US" altLang="ja-JP" sz="800" dirty="0">
              <a:latin typeface="HG丸ｺﾞｼｯｸM-PRO" pitchFamily="50" charset="-128"/>
              <a:ea typeface="HG丸ｺﾞｼｯｸM-PRO" pitchFamily="50" charset="-128"/>
              <a:cs typeface="Arial" charset="0"/>
            </a:endParaRPr>
          </a:p>
        </p:txBody>
      </p:sp>
      <p:sp>
        <p:nvSpPr>
          <p:cNvPr id="91" name="正方形/長方形 90"/>
          <p:cNvSpPr/>
          <p:nvPr/>
        </p:nvSpPr>
        <p:spPr>
          <a:xfrm>
            <a:off x="99692" y="900000"/>
            <a:ext cx="5915077" cy="2736000"/>
          </a:xfrm>
          <a:prstGeom prst="rect">
            <a:avLst/>
          </a:prstGeom>
          <a:solidFill>
            <a:srgbClr val="FFFFCC"/>
          </a:solidFill>
          <a:ln w="19050">
            <a:solidFill>
              <a:schemeClr val="bg1">
                <a:lumMod val="50000"/>
              </a:schemeClr>
            </a:solidFill>
          </a:ln>
          <a:effectLst>
            <a:outerShdw blurRad="50800" dist="63500" dir="2700000" algn="tl" rotWithShape="0">
              <a:prstClr val="black">
                <a:alpha val="50000"/>
              </a:prstClr>
            </a:outerShdw>
          </a:effectLst>
        </p:spPr>
        <p:txBody>
          <a:bodyPr wrap="square" lIns="108000" tIns="72000" rIns="108000" bIns="72000" anchor="ctr" anchorCtr="0">
            <a:spAutoFit/>
          </a:bodyPr>
          <a:lstStyle/>
          <a:p>
            <a:pPr algn="just">
              <a:lnSpc>
                <a:spcPts val="1500"/>
              </a:lnSpc>
              <a:spcAft>
                <a:spcPts val="0"/>
              </a:spcAft>
            </a:pPr>
            <a:r>
              <a:rPr lang="ja-JP" altLang="en-US" sz="1200" dirty="0" smtClean="0">
                <a:latin typeface="HG丸ｺﾞｼｯｸM-PRO" pitchFamily="50" charset="-128"/>
                <a:ea typeface="HG丸ｺﾞｼｯｸM-PRO" pitchFamily="50" charset="-128"/>
              </a:rPr>
              <a:t>　東北大学大学院環境</a:t>
            </a:r>
            <a:r>
              <a:rPr lang="ja-JP" altLang="en-US" sz="1200" dirty="0">
                <a:latin typeface="HG丸ｺﾞｼｯｸM-PRO" pitchFamily="50" charset="-128"/>
                <a:ea typeface="HG丸ｺﾞｼｯｸM-PRO" pitchFamily="50" charset="-128"/>
              </a:rPr>
              <a:t>科学研究科の田路和幸教授グループでは、支援の手が行き届いていない小規模若しくは孤立地区の避難所のニーズと</a:t>
            </a:r>
            <a:r>
              <a:rPr lang="ja-JP" altLang="en-US" sz="1200" dirty="0" smtClean="0">
                <a:latin typeface="HG丸ｺﾞｼｯｸM-PRO" pitchFamily="50" charset="-128"/>
                <a:ea typeface="HG丸ｺﾞｼｯｸM-PRO" pitchFamily="50" charset="-128"/>
              </a:rPr>
              <a:t>、同グループ</a:t>
            </a:r>
            <a:r>
              <a:rPr lang="ja-JP" altLang="en-US" sz="1200" dirty="0">
                <a:latin typeface="HG丸ｺﾞｼｯｸM-PRO" pitchFamily="50" charset="-128"/>
                <a:ea typeface="HG丸ｺﾞｼｯｸM-PRO" pitchFamily="50" charset="-128"/>
              </a:rPr>
              <a:t>が有するシーズを、石巻地区の民間コーディネーターの協力を得てマッチングさせ、必要とされる</a:t>
            </a:r>
            <a:r>
              <a:rPr lang="ja-JP" altLang="en-US" sz="1200" u="sng" dirty="0">
                <a:solidFill>
                  <a:srgbClr val="FF0000"/>
                </a:solidFill>
                <a:latin typeface="HG丸ｺﾞｼｯｸM-PRO" pitchFamily="50" charset="-128"/>
                <a:ea typeface="HG丸ｺﾞｼｯｸM-PRO" pitchFamily="50" charset="-128"/>
              </a:rPr>
              <a:t>避難所に</a:t>
            </a:r>
            <a:r>
              <a:rPr lang="ja-JP" altLang="en-US" sz="1200" u="sng" dirty="0" smtClean="0">
                <a:solidFill>
                  <a:srgbClr val="FF0000"/>
                </a:solidFill>
                <a:latin typeface="HG丸ｺﾞｼｯｸM-PRO" pitchFamily="50" charset="-128"/>
                <a:ea typeface="HG丸ｺﾞｼｯｸM-PRO" pitchFamily="50" charset="-128"/>
              </a:rPr>
              <a:t>ポータブル型リチウムイオン</a:t>
            </a:r>
            <a:r>
              <a:rPr lang="ja-JP" altLang="en-US" sz="1200" u="sng" dirty="0">
                <a:solidFill>
                  <a:srgbClr val="FF0000"/>
                </a:solidFill>
                <a:latin typeface="HG丸ｺﾞｼｯｸM-PRO" pitchFamily="50" charset="-128"/>
                <a:ea typeface="HG丸ｺﾞｼｯｸM-PRO" pitchFamily="50" charset="-128"/>
              </a:rPr>
              <a:t>電池充放電システムを</a:t>
            </a:r>
            <a:r>
              <a:rPr lang="ja-JP" altLang="en-US" sz="1200" u="sng" dirty="0" smtClean="0">
                <a:solidFill>
                  <a:srgbClr val="FF0000"/>
                </a:solidFill>
                <a:latin typeface="HG丸ｺﾞｼｯｸM-PRO" pitchFamily="50" charset="-128"/>
                <a:ea typeface="HG丸ｺﾞｼｯｸM-PRO" pitchFamily="50" charset="-128"/>
              </a:rPr>
              <a:t>設置。</a:t>
            </a:r>
            <a:r>
              <a:rPr lang="en-US" altLang="ja-JP" sz="1200" u="sng" dirty="0">
                <a:solidFill>
                  <a:srgbClr val="FF0000"/>
                </a:solidFill>
                <a:latin typeface="HG丸ｺﾞｼｯｸM-PRO" pitchFamily="50" charset="-128"/>
                <a:ea typeface="HG丸ｺﾞｼｯｸM-PRO" pitchFamily="50" charset="-128"/>
              </a:rPr>
              <a:t>L</a:t>
            </a:r>
            <a:r>
              <a:rPr lang="en-US" altLang="ja-JP" sz="1200" u="sng" dirty="0" smtClean="0">
                <a:solidFill>
                  <a:srgbClr val="FF0000"/>
                </a:solidFill>
                <a:latin typeface="HG丸ｺﾞｼｯｸM-PRO" pitchFamily="50" charset="-128"/>
                <a:ea typeface="HG丸ｺﾞｼｯｸM-PRO" pitchFamily="50" charset="-128"/>
              </a:rPr>
              <a:t>E</a:t>
            </a:r>
            <a:r>
              <a:rPr lang="en-US" altLang="ja-JP" sz="1200" u="sng" spc="100" dirty="0" smtClean="0">
                <a:solidFill>
                  <a:srgbClr val="FF0000"/>
                </a:solidFill>
                <a:latin typeface="HG丸ｺﾞｼｯｸM-PRO" pitchFamily="50" charset="-128"/>
                <a:ea typeface="HG丸ｺﾞｼｯｸM-PRO" pitchFamily="50" charset="-128"/>
              </a:rPr>
              <a:t>D</a:t>
            </a:r>
            <a:r>
              <a:rPr lang="ja-JP" altLang="en-US" sz="1200" u="sng" dirty="0" smtClean="0">
                <a:solidFill>
                  <a:srgbClr val="FF0000"/>
                </a:solidFill>
                <a:latin typeface="HG丸ｺﾞｼｯｸM-PRO" pitchFamily="50" charset="-128"/>
                <a:ea typeface="HG丸ｺﾞｼｯｸM-PRO" pitchFamily="50" charset="-128"/>
              </a:rPr>
              <a:t>に</a:t>
            </a:r>
            <a:r>
              <a:rPr lang="ja-JP" altLang="en-US" sz="1200" u="sng" dirty="0">
                <a:solidFill>
                  <a:srgbClr val="FF0000"/>
                </a:solidFill>
                <a:latin typeface="HG丸ｺﾞｼｯｸM-PRO" pitchFamily="50" charset="-128"/>
                <a:ea typeface="HG丸ｺﾞｼｯｸM-PRO" pitchFamily="50" charset="-128"/>
              </a:rPr>
              <a:t>よる照明や携帯電話充電等のライフラインの継続的な確保</a:t>
            </a:r>
            <a:r>
              <a:rPr lang="ja-JP" altLang="en-US" sz="1200" dirty="0">
                <a:latin typeface="HG丸ｺﾞｼｯｸM-PRO" pitchFamily="50" charset="-128"/>
                <a:ea typeface="HG丸ｺﾞｼｯｸM-PRO" pitchFamily="50" charset="-128"/>
              </a:rPr>
              <a:t>に</a:t>
            </a:r>
            <a:r>
              <a:rPr lang="ja-JP" altLang="en-US" sz="1200" dirty="0" smtClean="0">
                <a:latin typeface="HG丸ｺﾞｼｯｸM-PRO" pitchFamily="50" charset="-128"/>
                <a:ea typeface="HG丸ｺﾞｼｯｸM-PRO" pitchFamily="50" charset="-128"/>
              </a:rPr>
              <a:t>取り組んだ。</a:t>
            </a:r>
          </a:p>
          <a:p>
            <a:pPr algn="just">
              <a:lnSpc>
                <a:spcPts val="1500"/>
              </a:lnSpc>
              <a:spcBef>
                <a:spcPts val="300"/>
              </a:spcBef>
              <a:spcAft>
                <a:spcPts val="0"/>
              </a:spcAft>
            </a:pPr>
            <a:r>
              <a:rPr lang="ja-JP" altLang="en-US" sz="1200" dirty="0" smtClean="0">
                <a:latin typeface="HG丸ｺﾞｼｯｸM-PRO" pitchFamily="50" charset="-128"/>
                <a:ea typeface="HG丸ｺﾞｼｯｸM-PRO" pitchFamily="50" charset="-128"/>
              </a:rPr>
              <a:t>① </a:t>
            </a:r>
            <a:r>
              <a:rPr lang="ja-JP" altLang="en-US" sz="1200" dirty="0">
                <a:latin typeface="HG丸ｺﾞｼｯｸM-PRO" pitchFamily="50" charset="-128"/>
                <a:ea typeface="HG丸ｺﾞｼｯｸM-PRO" pitchFamily="50" charset="-128"/>
              </a:rPr>
              <a:t>石巻市渡波中学校への電源</a:t>
            </a:r>
            <a:r>
              <a:rPr lang="ja-JP" altLang="en-US" sz="1200" dirty="0" smtClean="0">
                <a:latin typeface="HG丸ｺﾞｼｯｸM-PRO" pitchFamily="50" charset="-128"/>
                <a:ea typeface="HG丸ｺﾞｼｯｸM-PRO" pitchFamily="50" charset="-128"/>
              </a:rPr>
              <a:t>供給</a:t>
            </a:r>
          </a:p>
          <a:p>
            <a:pPr marL="180000" algn="just">
              <a:lnSpc>
                <a:spcPts val="1500"/>
              </a:lnSpc>
              <a:spcAft>
                <a:spcPts val="0"/>
              </a:spcAft>
            </a:pPr>
            <a:r>
              <a:rPr lang="ja-JP" altLang="en-US" sz="1200" dirty="0" smtClean="0">
                <a:latin typeface="HG丸ｺﾞｼｯｸM-PRO" pitchFamily="50" charset="-128"/>
                <a:ea typeface="HG丸ｺﾞｼｯｸM-PRO" pitchFamily="50" charset="-128"/>
              </a:rPr>
              <a:t>太陽光</a:t>
            </a:r>
            <a:r>
              <a:rPr lang="ja-JP" altLang="en-US" sz="1200" dirty="0">
                <a:latin typeface="HG丸ｺﾞｼｯｸM-PRO" pitchFamily="50" charset="-128"/>
                <a:ea typeface="HG丸ｺﾞｼｯｸM-PRO" pitchFamily="50" charset="-128"/>
              </a:rPr>
              <a:t>パネルの設置は不可能な状態であったことから、</a:t>
            </a:r>
            <a:r>
              <a:rPr lang="ja-JP" altLang="en-US" sz="1200" u="sng" dirty="0">
                <a:solidFill>
                  <a:srgbClr val="FF0000"/>
                </a:solidFill>
                <a:latin typeface="HG丸ｺﾞｼｯｸM-PRO" pitchFamily="50" charset="-128"/>
                <a:ea typeface="HG丸ｺﾞｼｯｸM-PRO" pitchFamily="50" charset="-128"/>
              </a:rPr>
              <a:t>充電設備を設置した石巻市役所から避難所</a:t>
            </a:r>
            <a:r>
              <a:rPr lang="ja-JP" altLang="en-US" sz="1200" u="sng" dirty="0" smtClean="0">
                <a:solidFill>
                  <a:srgbClr val="FF0000"/>
                </a:solidFill>
                <a:latin typeface="HG丸ｺﾞｼｯｸM-PRO" pitchFamily="50" charset="-128"/>
                <a:ea typeface="HG丸ｺﾞｼｯｸM-PRO" pitchFamily="50" charset="-128"/>
              </a:rPr>
              <a:t>まで</a:t>
            </a:r>
            <a:r>
              <a:rPr lang="ja-JP" altLang="en-US" sz="1200" u="sng" dirty="0">
                <a:solidFill>
                  <a:srgbClr val="FF0000"/>
                </a:solidFill>
                <a:latin typeface="HG丸ｺﾞｼｯｸM-PRO" pitchFamily="50" charset="-128"/>
                <a:ea typeface="HG丸ｺﾞｼｯｸM-PRO" pitchFamily="50" charset="-128"/>
              </a:rPr>
              <a:t>リチウム</a:t>
            </a:r>
            <a:r>
              <a:rPr lang="ja-JP" altLang="en-US" sz="1200" u="sng" dirty="0" smtClean="0">
                <a:solidFill>
                  <a:srgbClr val="FF0000"/>
                </a:solidFill>
                <a:latin typeface="HG丸ｺﾞｼｯｸM-PRO" pitchFamily="50" charset="-128"/>
                <a:ea typeface="HG丸ｺﾞｼｯｸM-PRO" pitchFamily="50" charset="-128"/>
              </a:rPr>
              <a:t>イオン</a:t>
            </a:r>
            <a:r>
              <a:rPr lang="ja-JP" altLang="en-US" sz="1200" u="sng" dirty="0">
                <a:solidFill>
                  <a:srgbClr val="FF0000"/>
                </a:solidFill>
                <a:latin typeface="HG丸ｺﾞｼｯｸM-PRO" pitchFamily="50" charset="-128"/>
                <a:ea typeface="HG丸ｺﾞｼｯｸM-PRO" pitchFamily="50" charset="-128"/>
              </a:rPr>
              <a:t>電池を搬送する形</a:t>
            </a:r>
            <a:r>
              <a:rPr lang="ja-JP" altLang="en-US" sz="1200" u="sng" dirty="0" smtClean="0">
                <a:solidFill>
                  <a:srgbClr val="FF0000"/>
                </a:solidFill>
                <a:latin typeface="HG丸ｺﾞｼｯｸM-PRO" pitchFamily="50" charset="-128"/>
                <a:ea typeface="HG丸ｺﾞｼｯｸM-PRO" pitchFamily="50" charset="-128"/>
              </a:rPr>
              <a:t>で電源を供給</a:t>
            </a:r>
            <a:r>
              <a:rPr lang="ja-JP" altLang="en-US" sz="1200" dirty="0" smtClean="0">
                <a:latin typeface="HG丸ｺﾞｼｯｸM-PRO" pitchFamily="50" charset="-128"/>
                <a:ea typeface="HG丸ｺﾞｼｯｸM-PRO" pitchFamily="50" charset="-128"/>
              </a:rPr>
              <a:t>。震災後１月</a:t>
            </a:r>
            <a:r>
              <a:rPr lang="ja-JP" altLang="en-US" sz="1200" dirty="0">
                <a:latin typeface="HG丸ｺﾞｼｯｸM-PRO" pitchFamily="50" charset="-128"/>
                <a:ea typeface="HG丸ｺﾞｼｯｸM-PRO" pitchFamily="50" charset="-128"/>
              </a:rPr>
              <a:t>以上経過</a:t>
            </a:r>
            <a:r>
              <a:rPr lang="ja-JP" altLang="en-US" sz="1200" dirty="0" smtClean="0">
                <a:latin typeface="HG丸ｺﾞｼｯｸM-PRO" pitchFamily="50" charset="-128"/>
                <a:ea typeface="HG丸ｺﾞｼｯｸM-PRO" pitchFamily="50" charset="-128"/>
              </a:rPr>
              <a:t>した４月</a:t>
            </a:r>
            <a:r>
              <a:rPr lang="en-US" altLang="ja-JP" sz="1200" dirty="0" smtClean="0">
                <a:latin typeface="HG丸ｺﾞｼｯｸM-PRO" pitchFamily="50" charset="-128"/>
                <a:ea typeface="HG丸ｺﾞｼｯｸM-PRO" pitchFamily="50" charset="-128"/>
              </a:rPr>
              <a:t>18</a:t>
            </a:r>
            <a:r>
              <a:rPr lang="ja-JP" altLang="en-US" sz="1200" dirty="0" smtClean="0">
                <a:latin typeface="HG丸ｺﾞｼｯｸM-PRO" pitchFamily="50" charset="-128"/>
                <a:ea typeface="HG丸ｺﾞｼｯｸM-PRO" pitchFamily="50" charset="-128"/>
              </a:rPr>
              <a:t>日</a:t>
            </a:r>
            <a:r>
              <a:rPr lang="ja-JP" altLang="en-US" sz="1200" dirty="0">
                <a:latin typeface="HG丸ｺﾞｼｯｸM-PRO" pitchFamily="50" charset="-128"/>
                <a:ea typeface="HG丸ｺﾞｼｯｸM-PRO" pitchFamily="50" charset="-128"/>
              </a:rPr>
              <a:t>にディーゼル発電機が導入</a:t>
            </a:r>
            <a:r>
              <a:rPr lang="ja-JP" altLang="en-US" sz="1200" dirty="0" smtClean="0">
                <a:latin typeface="HG丸ｺﾞｼｯｸM-PRO" pitchFamily="50" charset="-128"/>
                <a:ea typeface="HG丸ｺﾞｼｯｸM-PRO" pitchFamily="50" charset="-128"/>
              </a:rPr>
              <a:t>されたが、その後も</a:t>
            </a:r>
            <a:r>
              <a:rPr lang="ja-JP" altLang="en-US" sz="1200" dirty="0">
                <a:latin typeface="HG丸ｺﾞｼｯｸM-PRO" pitchFamily="50" charset="-128"/>
                <a:ea typeface="HG丸ｺﾞｼｯｸM-PRO" pitchFamily="50" charset="-128"/>
              </a:rPr>
              <a:t>夜間電力は本システムで供給</a:t>
            </a:r>
            <a:r>
              <a:rPr lang="ja-JP" altLang="en-US" sz="1200" dirty="0" smtClean="0">
                <a:latin typeface="HG丸ｺﾞｼｯｸM-PRO" pitchFamily="50" charset="-128"/>
                <a:ea typeface="HG丸ｺﾞｼｯｸM-PRO" pitchFamily="50" charset="-128"/>
              </a:rPr>
              <a:t>された。</a:t>
            </a:r>
          </a:p>
          <a:p>
            <a:pPr algn="just">
              <a:lnSpc>
                <a:spcPts val="1500"/>
              </a:lnSpc>
              <a:spcBef>
                <a:spcPts val="300"/>
              </a:spcBef>
              <a:spcAft>
                <a:spcPts val="0"/>
              </a:spcAft>
            </a:pPr>
            <a:r>
              <a:rPr lang="ja-JP" altLang="en-US" sz="1200" dirty="0" smtClean="0">
                <a:latin typeface="HG丸ｺﾞｼｯｸM-PRO" pitchFamily="50" charset="-128"/>
                <a:ea typeface="HG丸ｺﾞｼｯｸM-PRO" pitchFamily="50" charset="-128"/>
              </a:rPr>
              <a:t>② </a:t>
            </a:r>
            <a:r>
              <a:rPr lang="ja-JP" altLang="en-US" sz="1200" dirty="0">
                <a:latin typeface="HG丸ｺﾞｼｯｸM-PRO" pitchFamily="50" charset="-128"/>
                <a:ea typeface="HG丸ｺﾞｼｯｸM-PRO" pitchFamily="50" charset="-128"/>
              </a:rPr>
              <a:t>石巻市北上町十三浜大指地区への電源</a:t>
            </a:r>
            <a:r>
              <a:rPr lang="ja-JP" altLang="en-US" sz="1200" dirty="0" smtClean="0">
                <a:latin typeface="HG丸ｺﾞｼｯｸM-PRO" pitchFamily="50" charset="-128"/>
                <a:ea typeface="HG丸ｺﾞｼｯｸM-PRO" pitchFamily="50" charset="-128"/>
              </a:rPr>
              <a:t>供給</a:t>
            </a:r>
          </a:p>
          <a:p>
            <a:pPr marL="180975" algn="just">
              <a:lnSpc>
                <a:spcPts val="1500"/>
              </a:lnSpc>
              <a:spcAft>
                <a:spcPts val="0"/>
              </a:spcAft>
            </a:pPr>
            <a:r>
              <a:rPr lang="ja-JP" altLang="en-US" sz="1200" dirty="0" smtClean="0">
                <a:latin typeface="HG丸ｺﾞｼｯｸM-PRO" pitchFamily="50" charset="-128"/>
                <a:ea typeface="HG丸ｺﾞｼｯｸM-PRO" pitchFamily="50" charset="-128"/>
              </a:rPr>
              <a:t>埃</a:t>
            </a:r>
            <a:r>
              <a:rPr lang="ja-JP" altLang="en-US" sz="1200" dirty="0">
                <a:latin typeface="HG丸ｺﾞｼｯｸM-PRO" pitchFamily="50" charset="-128"/>
                <a:ea typeface="HG丸ｺﾞｼｯｸM-PRO" pitchFamily="50" charset="-128"/>
              </a:rPr>
              <a:t>が堆積しないよう</a:t>
            </a:r>
            <a:r>
              <a:rPr lang="ja-JP" altLang="en-US" sz="1200" u="sng" dirty="0">
                <a:solidFill>
                  <a:srgbClr val="FF0000"/>
                </a:solidFill>
                <a:latin typeface="HG丸ｺﾞｼｯｸM-PRO" pitchFamily="50" charset="-128"/>
                <a:ea typeface="HG丸ｺﾞｼｯｸM-PRO" pitchFamily="50" charset="-128"/>
              </a:rPr>
              <a:t>垂直に設置した太陽電池による充放電システムを設置</a:t>
            </a:r>
            <a:r>
              <a:rPr lang="ja-JP" altLang="en-US" sz="1200" dirty="0">
                <a:latin typeface="HG丸ｺﾞｼｯｸM-PRO" pitchFamily="50" charset="-128"/>
                <a:ea typeface="HG丸ｺﾞｼｯｸM-PRO" pitchFamily="50" charset="-128"/>
              </a:rPr>
              <a:t>することで、夜間照明等の電源供給を継続的に確保</a:t>
            </a:r>
            <a:r>
              <a:rPr lang="ja-JP" altLang="en-US" sz="1200" dirty="0" smtClean="0">
                <a:latin typeface="HG丸ｺﾞｼｯｸM-PRO" pitchFamily="50" charset="-128"/>
                <a:ea typeface="HG丸ｺﾞｼｯｸM-PRO" pitchFamily="50" charset="-128"/>
              </a:rPr>
              <a:t>した。</a:t>
            </a:r>
            <a:endParaRPr lang="ja-JP" altLang="en-US" sz="12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xmlns="" val="9606973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3" name="Rectangle 13"/>
          <p:cNvSpPr>
            <a:spLocks noChangeArrowheads="1"/>
          </p:cNvSpPr>
          <p:nvPr/>
        </p:nvSpPr>
        <p:spPr bwMode="auto">
          <a:xfrm>
            <a:off x="99646" y="647999"/>
            <a:ext cx="8939077" cy="2592000"/>
          </a:xfrm>
          <a:prstGeom prst="rect">
            <a:avLst/>
          </a:prstGeom>
          <a:solidFill>
            <a:srgbClr val="FFFFCC"/>
          </a:solidFill>
          <a:ln w="31750">
            <a:solidFill>
              <a:schemeClr val="bg1">
                <a:lumMod val="50000"/>
              </a:schemeClr>
            </a:solidFill>
            <a:miter lim="800000"/>
            <a:headEnd/>
            <a:tailEnd/>
          </a:ln>
          <a:effectLst>
            <a:outerShdw blurRad="50800" dist="63500" dir="2700000" algn="tl" rotWithShape="0">
              <a:prstClr val="black">
                <a:alpha val="40000"/>
              </a:prstClr>
            </a:outerShdw>
          </a:effectLst>
        </p:spPr>
        <p:txBody>
          <a:bodyPr rIns="144000" anchor="ctr" anchorCtr="0">
            <a:noAutofit/>
          </a:bodyPr>
          <a:lstStyle/>
          <a:p>
            <a:pPr marL="266700" indent="-266700" algn="just">
              <a:lnSpc>
                <a:spcPct val="110000"/>
              </a:lnSpc>
              <a:spcAft>
                <a:spcPct val="0"/>
              </a:spcAft>
              <a:buClr>
                <a:srgbClr val="C00000"/>
              </a:buClr>
              <a:buFont typeface="Wingdings" pitchFamily="2" charset="2"/>
              <a:buChar char="n"/>
            </a:pPr>
            <a:r>
              <a:rPr lang="ja-JP" altLang="en-US" sz="1600" dirty="0">
                <a:latin typeface="HGPｺﾞｼｯｸE" pitchFamily="50" charset="-128"/>
              </a:rPr>
              <a:t>被災地におけるインフラの再構築にあたっては、次</a:t>
            </a:r>
            <a:r>
              <a:rPr lang="ja-JP" altLang="en-US" sz="1600" spc="300" dirty="0">
                <a:latin typeface="HGPｺﾞｼｯｸE" pitchFamily="50" charset="-128"/>
              </a:rPr>
              <a:t>の</a:t>
            </a:r>
            <a:r>
              <a:rPr lang="ja-JP" altLang="en-US" sz="1600" dirty="0">
                <a:latin typeface="HGPｺﾞｼｯｸE" pitchFamily="50" charset="-128"/>
              </a:rPr>
              <a:t>①～</a:t>
            </a:r>
            <a:r>
              <a:rPr lang="ja-JP" altLang="en-US" sz="1600" spc="300" dirty="0">
                <a:latin typeface="HGPｺﾞｼｯｸE" pitchFamily="50" charset="-128"/>
              </a:rPr>
              <a:t>③</a:t>
            </a:r>
            <a:r>
              <a:rPr lang="ja-JP" altLang="en-US" sz="1600" dirty="0">
                <a:latin typeface="HGPｺﾞｼｯｸE" pitchFamily="50" charset="-128"/>
              </a:rPr>
              <a:t>に掲げる取組を総合的に組み合わせた、先端的な自立・分散型エネルギーシステムを地域特性に応じて導入していくことが必要。</a:t>
            </a:r>
          </a:p>
          <a:p>
            <a:pPr marL="533400" indent="-266700">
              <a:lnSpc>
                <a:spcPct val="110000"/>
              </a:lnSpc>
              <a:spcAft>
                <a:spcPct val="0"/>
              </a:spcAft>
              <a:buClr>
                <a:schemeClr val="tx1"/>
              </a:buClr>
              <a:buFontTx/>
              <a:buAutoNum type="circleNumDbPlain"/>
            </a:pPr>
            <a:r>
              <a:rPr lang="ja-JP" altLang="en-US" sz="1600" dirty="0">
                <a:solidFill>
                  <a:srgbClr val="CC0000"/>
                </a:solidFill>
                <a:latin typeface="HGPｺﾞｼｯｸE" pitchFamily="50" charset="-128"/>
              </a:rPr>
              <a:t>省エネルギーシステム</a:t>
            </a:r>
            <a:r>
              <a:rPr lang="ja-JP" altLang="en-US" sz="1600" dirty="0">
                <a:latin typeface="HGPｺﾞｼｯｸE" pitchFamily="50" charset="-128"/>
              </a:rPr>
              <a:t>の効率的な活用</a:t>
            </a:r>
          </a:p>
          <a:p>
            <a:pPr marL="533400" indent="-266700">
              <a:lnSpc>
                <a:spcPct val="110000"/>
              </a:lnSpc>
              <a:spcAft>
                <a:spcPct val="0"/>
              </a:spcAft>
              <a:buClr>
                <a:schemeClr val="tx1"/>
              </a:buClr>
              <a:buFontTx/>
              <a:buAutoNum type="circleNumDbPlain"/>
            </a:pPr>
            <a:r>
              <a:rPr lang="ja-JP" altLang="en-US" sz="1600" dirty="0">
                <a:solidFill>
                  <a:srgbClr val="CC0000"/>
                </a:solidFill>
                <a:latin typeface="HGPｺﾞｼｯｸE" pitchFamily="50" charset="-128"/>
              </a:rPr>
              <a:t>再生可能エネルギー</a:t>
            </a:r>
            <a:r>
              <a:rPr lang="ja-JP" altLang="en-US" sz="1600" dirty="0">
                <a:latin typeface="HGPｺﾞｼｯｸE" pitchFamily="50" charset="-128"/>
              </a:rPr>
              <a:t>など多様なエネルギー源の利用と</a:t>
            </a:r>
            <a:r>
              <a:rPr lang="ja-JP" altLang="en-US" sz="1600" dirty="0">
                <a:solidFill>
                  <a:srgbClr val="CC0000"/>
                </a:solidFill>
                <a:latin typeface="HGPｺﾞｼｯｸE" pitchFamily="50" charset="-128"/>
              </a:rPr>
              <a:t>蓄電池</a:t>
            </a:r>
            <a:r>
              <a:rPr lang="ja-JP" altLang="en-US" sz="1600" dirty="0">
                <a:latin typeface="HGPｺﾞｼｯｸE" pitchFamily="50" charset="-128"/>
              </a:rPr>
              <a:t>の導入による出力不安定性への対応</a:t>
            </a:r>
          </a:p>
          <a:p>
            <a:pPr marL="533400" indent="-266700">
              <a:lnSpc>
                <a:spcPct val="110000"/>
              </a:lnSpc>
              <a:spcAft>
                <a:spcPct val="0"/>
              </a:spcAft>
              <a:buClr>
                <a:schemeClr val="tx1"/>
              </a:buClr>
              <a:buFontTx/>
              <a:buAutoNum type="circleNumDbPlain"/>
            </a:pPr>
            <a:r>
              <a:rPr lang="ja-JP" altLang="en-US" sz="1600" dirty="0">
                <a:latin typeface="HGPｺﾞｼｯｸE" pitchFamily="50" charset="-128"/>
              </a:rPr>
              <a:t>ガスなどを活用したコジェネ （熱電併給） の活用</a:t>
            </a:r>
          </a:p>
          <a:p>
            <a:pPr marL="266700" indent="-266700" algn="just">
              <a:lnSpc>
                <a:spcPct val="110000"/>
              </a:lnSpc>
              <a:spcAft>
                <a:spcPct val="0"/>
              </a:spcAft>
              <a:buClr>
                <a:srgbClr val="C00000"/>
              </a:buClr>
              <a:buFont typeface="Wingdings" pitchFamily="2" charset="2"/>
              <a:buChar char="n"/>
            </a:pPr>
            <a:r>
              <a:rPr lang="ja-JP" altLang="en-US" sz="1600" dirty="0" smtClean="0">
                <a:latin typeface="HGPｺﾞｼｯｸE" pitchFamily="50" charset="-128"/>
              </a:rPr>
              <a:t>自立</a:t>
            </a:r>
            <a:r>
              <a:rPr lang="ja-JP" altLang="en-US" sz="1600" dirty="0">
                <a:latin typeface="HGPｺﾞｼｯｸE" pitchFamily="50" charset="-128"/>
              </a:rPr>
              <a:t>・分散型</a:t>
            </a:r>
            <a:r>
              <a:rPr lang="ja-JP" altLang="en-US" sz="1600" dirty="0" smtClean="0">
                <a:latin typeface="HGPｺﾞｼｯｸE" pitchFamily="50" charset="-128"/>
              </a:rPr>
              <a:t>エネルギーシステム</a:t>
            </a:r>
            <a:r>
              <a:rPr lang="ja-JP" altLang="en-US" sz="1600" dirty="0" smtClean="0">
                <a:latin typeface="HGSｺﾞｼｯｸE" pitchFamily="50" charset="-128"/>
                <a:ea typeface="HGSｺﾞｼｯｸE" pitchFamily="50" charset="-128"/>
              </a:rPr>
              <a:t>（</a:t>
            </a:r>
            <a:r>
              <a:rPr lang="ja-JP" altLang="en-US" sz="1600" dirty="0">
                <a:solidFill>
                  <a:srgbClr val="CC0000"/>
                </a:solidFill>
                <a:latin typeface="HGPｺﾞｼｯｸE" pitchFamily="50" charset="-128"/>
              </a:rPr>
              <a:t>スマート・コミュニティ、スマート・ビレッジ</a:t>
            </a:r>
            <a:r>
              <a:rPr lang="ja-JP" altLang="en-US" sz="1600" dirty="0" smtClean="0">
                <a:latin typeface="HGSｺﾞｼｯｸE" pitchFamily="50" charset="-128"/>
                <a:ea typeface="HGSｺﾞｼｯｸE" pitchFamily="50" charset="-128"/>
              </a:rPr>
              <a:t>）</a:t>
            </a:r>
            <a:r>
              <a:rPr lang="ja-JP" altLang="en-US" sz="1600" dirty="0" smtClean="0">
                <a:latin typeface="HGPｺﾞｼｯｸE" pitchFamily="50" charset="-128"/>
              </a:rPr>
              <a:t>は、</a:t>
            </a:r>
            <a:r>
              <a:rPr lang="ja-JP" altLang="en-US" sz="1600" dirty="0">
                <a:latin typeface="HGPｺﾞｼｯｸE" pitchFamily="50" charset="-128"/>
              </a:rPr>
              <a:t>エネルギー効率が高く、災害にも強いので、わが国で長期的に整備していくことが必要。</a:t>
            </a:r>
          </a:p>
          <a:p>
            <a:pPr marL="266700" indent="-266700" algn="just">
              <a:lnSpc>
                <a:spcPct val="110000"/>
              </a:lnSpc>
              <a:spcAft>
                <a:spcPct val="0"/>
              </a:spcAft>
              <a:buClr>
                <a:srgbClr val="C00000"/>
              </a:buClr>
              <a:buFont typeface="Wingdings" pitchFamily="2" charset="2"/>
              <a:buChar char="n"/>
            </a:pPr>
            <a:r>
              <a:rPr lang="ja-JP" altLang="en-US" sz="1600" dirty="0">
                <a:latin typeface="HGPｺﾞｼｯｸE" pitchFamily="50" charset="-128"/>
              </a:rPr>
              <a:t>被災地の復興において先導的に導入することが求められ、防災、地域づくりなどの計画と並行して一体的に進めることがより効果的。</a:t>
            </a:r>
          </a:p>
        </p:txBody>
      </p:sp>
      <p:sp>
        <p:nvSpPr>
          <p:cNvPr id="87" name="スライド番号プレースホルダ 86"/>
          <p:cNvSpPr txBox="1">
            <a:spLocks noGrp="1"/>
          </p:cNvSpPr>
          <p:nvPr/>
        </p:nvSpPr>
        <p:spPr>
          <a:xfrm>
            <a:off x="9056579" y="6712925"/>
            <a:ext cx="102075" cy="172064"/>
          </a:xfrm>
          <a:prstGeom prst="rect">
            <a:avLst/>
          </a:prstGeom>
          <a:noFill/>
        </p:spPr>
        <p:txBody>
          <a:bodyPr wrap="none" lIns="0" tIns="0" rIns="36000" bIns="18000" anchor="b">
            <a:spAutoFit/>
          </a:bodyPr>
          <a:lstStyle/>
          <a:p>
            <a:pPr algn="r" fontAlgn="auto">
              <a:spcBef>
                <a:spcPts val="0"/>
              </a:spcBef>
              <a:spcAft>
                <a:spcPts val="0"/>
              </a:spcAft>
              <a:defRPr/>
            </a:pPr>
            <a:fld id="{A06FBA55-6413-4362-828E-712B25829BDC}" type="slidenum">
              <a:rPr lang="ja-JP" altLang="en-US" sz="1000">
                <a:solidFill>
                  <a:schemeClr val="bg1">
                    <a:lumMod val="50000"/>
                  </a:schemeClr>
                </a:solidFill>
                <a:ea typeface="+mn-ea"/>
              </a:rPr>
              <a:pPr algn="r" fontAlgn="auto">
                <a:spcBef>
                  <a:spcPts val="0"/>
                </a:spcBef>
                <a:spcAft>
                  <a:spcPts val="0"/>
                </a:spcAft>
                <a:defRPr/>
              </a:pPr>
              <a:t>14</a:t>
            </a:fld>
            <a:endParaRPr lang="ja-JP" altLang="en-US" sz="1000" dirty="0">
              <a:solidFill>
                <a:schemeClr val="bg1">
                  <a:lumMod val="50000"/>
                </a:schemeClr>
              </a:solidFill>
              <a:ea typeface="+mn-ea"/>
            </a:endParaRPr>
          </a:p>
        </p:txBody>
      </p:sp>
      <p:sp>
        <p:nvSpPr>
          <p:cNvPr id="20487" name="テキスト ボックス 87"/>
          <p:cNvSpPr txBox="1">
            <a:spLocks noChangeArrowheads="1"/>
          </p:cNvSpPr>
          <p:nvPr/>
        </p:nvSpPr>
        <p:spPr bwMode="auto">
          <a:xfrm>
            <a:off x="4943673" y="2988003"/>
            <a:ext cx="3988271" cy="123111"/>
          </a:xfrm>
          <a:prstGeom prst="rect">
            <a:avLst/>
          </a:prstGeom>
          <a:noFill/>
          <a:ln w="9525">
            <a:noFill/>
            <a:miter lim="800000"/>
            <a:headEnd/>
            <a:tailEnd/>
          </a:ln>
        </p:spPr>
        <p:txBody>
          <a:bodyPr wrap="none" lIns="0" tIns="0" rIns="0" bIns="0">
            <a:spAutoFit/>
          </a:bodyPr>
          <a:lstStyle/>
          <a:p>
            <a:pPr marL="341313" indent="-341313" algn="r">
              <a:spcAft>
                <a:spcPct val="0"/>
              </a:spcAft>
            </a:pPr>
            <a:r>
              <a:rPr lang="ja-JP" altLang="en-US" sz="800" dirty="0" smtClean="0">
                <a:latin typeface="HG丸ｺﾞｼｯｸM-PRO" pitchFamily="50" charset="-128"/>
                <a:ea typeface="HG丸ｺﾞｼｯｸM-PRO" pitchFamily="50" charset="-128"/>
                <a:cs typeface="Arial" charset="0"/>
              </a:rPr>
              <a:t>引用：</a:t>
            </a:r>
            <a:r>
              <a:rPr lang="zh-TW" altLang="en-US" sz="800" dirty="0" smtClean="0">
                <a:latin typeface="HG丸ｺﾞｼｯｸM-PRO" pitchFamily="50" charset="-128"/>
                <a:ea typeface="HG丸ｺﾞｼｯｸM-PRO" pitchFamily="50" charset="-128"/>
                <a:cs typeface="Arial" charset="0"/>
              </a:rPr>
              <a:t>東日本</a:t>
            </a:r>
            <a:r>
              <a:rPr lang="zh-TW" altLang="en-US" sz="800" dirty="0">
                <a:latin typeface="HG丸ｺﾞｼｯｸM-PRO" pitchFamily="50" charset="-128"/>
                <a:ea typeface="HG丸ｺﾞｼｯｸM-PRO" pitchFamily="50" charset="-128"/>
                <a:cs typeface="Arial" charset="0"/>
              </a:rPr>
              <a:t>大震災復興構想会議</a:t>
            </a:r>
            <a:r>
              <a:rPr lang="ja-JP" altLang="en-US" sz="800" dirty="0">
                <a:latin typeface="HG丸ｺﾞｼｯｸM-PRO" pitchFamily="50" charset="-128"/>
                <a:ea typeface="HG丸ｺﾞｼｯｸM-PRO" pitchFamily="50" charset="-128"/>
                <a:cs typeface="Arial" charset="0"/>
              </a:rPr>
              <a:t>「</a:t>
            </a:r>
            <a:r>
              <a:rPr lang="ja-JP" altLang="ja-JP" sz="800" dirty="0">
                <a:latin typeface="HG丸ｺﾞｼｯｸM-PRO" pitchFamily="50" charset="-128"/>
                <a:ea typeface="HG丸ｺﾞｼｯｸM-PRO" pitchFamily="50" charset="-128"/>
                <a:cs typeface="Arial" charset="0"/>
              </a:rPr>
              <a:t>復興への提言～悲惨のなかの希望～</a:t>
            </a:r>
            <a:r>
              <a:rPr lang="ja-JP" altLang="en-US" sz="800" dirty="0" smtClean="0">
                <a:latin typeface="HG丸ｺﾞｼｯｸM-PRO" pitchFamily="50" charset="-128"/>
                <a:ea typeface="HG丸ｺﾞｼｯｸM-PRO" pitchFamily="50" charset="-128"/>
                <a:cs typeface="Arial" charset="0"/>
              </a:rPr>
              <a:t>」</a:t>
            </a:r>
            <a:r>
              <a:rPr lang="en-US" altLang="ja-JP" sz="800" dirty="0" smtClean="0">
                <a:latin typeface="HG丸ｺﾞｼｯｸM-PRO" pitchFamily="50" charset="-128"/>
                <a:ea typeface="HG丸ｺﾞｼｯｸM-PRO" pitchFamily="50" charset="-128"/>
                <a:cs typeface="Arial" charset="0"/>
              </a:rPr>
              <a:t>(</a:t>
            </a:r>
            <a:r>
              <a:rPr lang="ja-JP" altLang="en-US" sz="800" dirty="0" smtClean="0">
                <a:latin typeface="HG丸ｺﾞｼｯｸM-PRO" pitchFamily="50" charset="-128"/>
                <a:ea typeface="HG丸ｺﾞｼｯｸM-PRO" pitchFamily="50" charset="-128"/>
                <a:cs typeface="Arial" charset="0"/>
              </a:rPr>
              <a:t>Ｈ</a:t>
            </a:r>
            <a:r>
              <a:rPr lang="en-US" altLang="ja-JP" sz="800" dirty="0" smtClean="0">
                <a:latin typeface="HG丸ｺﾞｼｯｸM-PRO" pitchFamily="50" charset="-128"/>
                <a:ea typeface="HG丸ｺﾞｼｯｸM-PRO" pitchFamily="50" charset="-128"/>
                <a:cs typeface="Arial" charset="0"/>
              </a:rPr>
              <a:t>23.6.25)</a:t>
            </a:r>
            <a:endParaRPr lang="en-US" altLang="ja-JP" sz="800" dirty="0">
              <a:latin typeface="HG丸ｺﾞｼｯｸM-PRO" pitchFamily="50" charset="-128"/>
              <a:ea typeface="HG丸ｺﾞｼｯｸM-PRO" pitchFamily="50" charset="-128"/>
              <a:cs typeface="Arial" charset="0"/>
            </a:endParaRPr>
          </a:p>
        </p:txBody>
      </p:sp>
      <p:sp>
        <p:nvSpPr>
          <p:cNvPr id="20495" name="Rectangle 8"/>
          <p:cNvSpPr>
            <a:spLocks noChangeArrowheads="1"/>
          </p:cNvSpPr>
          <p:nvPr/>
        </p:nvSpPr>
        <p:spPr bwMode="auto">
          <a:xfrm>
            <a:off x="271253" y="3348003"/>
            <a:ext cx="8712643" cy="307777"/>
          </a:xfrm>
          <a:prstGeom prst="rect">
            <a:avLst/>
          </a:prstGeom>
          <a:noFill/>
          <a:ln w="9525">
            <a:noFill/>
            <a:miter lim="800000"/>
            <a:headEnd/>
            <a:tailEnd/>
          </a:ln>
        </p:spPr>
        <p:txBody>
          <a:bodyPr wrap="none">
            <a:spAutoFit/>
          </a:bodyPr>
          <a:lstStyle/>
          <a:p>
            <a:pPr algn="ctr">
              <a:spcAft>
                <a:spcPct val="0"/>
              </a:spcAft>
            </a:pPr>
            <a:r>
              <a:rPr lang="ja-JP" altLang="en-US" sz="1400" u="sng" dirty="0" smtClean="0">
                <a:latin typeface="HGPｺﾞｼｯｸE" pitchFamily="50" charset="-128"/>
              </a:rPr>
              <a:t>復興計画におけるスマート</a:t>
            </a:r>
            <a:r>
              <a:rPr lang="ja-JP" altLang="en-US" sz="1400" u="sng" dirty="0">
                <a:latin typeface="HGPｺﾞｼｯｸE" pitchFamily="50" charset="-128"/>
              </a:rPr>
              <a:t>・コミュニティのイメージ</a:t>
            </a:r>
            <a:r>
              <a:rPr lang="ja-JP" altLang="en-US" sz="1400" u="sng" dirty="0" smtClean="0">
                <a:latin typeface="HGSｺﾞｼｯｸE" pitchFamily="50" charset="-128"/>
                <a:ea typeface="HGSｺﾞｼｯｸE" pitchFamily="50" charset="-128"/>
              </a:rPr>
              <a:t>（</a:t>
            </a:r>
            <a:r>
              <a:rPr lang="ja-JP" altLang="en-US" sz="1400" u="sng" dirty="0" smtClean="0">
                <a:latin typeface="HGPｺﾞｼｯｸE" pitchFamily="50" charset="-128"/>
              </a:rPr>
              <a:t>左図</a:t>
            </a:r>
            <a:r>
              <a:rPr lang="ja-JP" altLang="en-US" sz="1400" u="sng" dirty="0" smtClean="0">
                <a:latin typeface="HGSｺﾞｼｯｸE" pitchFamily="50" charset="-128"/>
                <a:ea typeface="HGSｺﾞｼｯｸE" pitchFamily="50" charset="-128"/>
              </a:rPr>
              <a:t>：</a:t>
            </a:r>
            <a:r>
              <a:rPr lang="ja-JP" altLang="en-US" sz="1400" u="sng" dirty="0" smtClean="0">
                <a:latin typeface="HGPｺﾞｼｯｸE" pitchFamily="50" charset="-128"/>
              </a:rPr>
              <a:t>岩手県さんりくエコタウン、右図</a:t>
            </a:r>
            <a:r>
              <a:rPr lang="ja-JP" altLang="en-US" sz="1400" u="sng" dirty="0" smtClean="0">
                <a:latin typeface="HGSｺﾞｼｯｸE" pitchFamily="50" charset="-128"/>
                <a:ea typeface="HGSｺﾞｼｯｸE" pitchFamily="50" charset="-128"/>
              </a:rPr>
              <a:t>：</a:t>
            </a:r>
            <a:r>
              <a:rPr lang="ja-JP" altLang="en-US" sz="1400" u="sng" dirty="0" smtClean="0">
                <a:latin typeface="HGPｺﾞｼｯｸE" pitchFamily="50" charset="-128"/>
              </a:rPr>
              <a:t>宮城県のエコタウン）</a:t>
            </a:r>
            <a:endParaRPr lang="ja-JP" altLang="en-US" sz="1400" u="sng" dirty="0">
              <a:latin typeface="HGPｺﾞｼｯｸE" pitchFamily="50" charset="-128"/>
            </a:endParaRPr>
          </a:p>
        </p:txBody>
      </p:sp>
      <p:pic>
        <p:nvPicPr>
          <p:cNvPr id="12" name="Picture 2"/>
          <p:cNvPicPr>
            <a:picLocks noChangeAspect="1" noChangeArrowheads="1"/>
          </p:cNvPicPr>
          <p:nvPr/>
        </p:nvPicPr>
        <p:blipFill>
          <a:blip r:embed="rId2" cstate="print"/>
          <a:srcRect l="3472" t="16178" r="1453" b="16371"/>
          <a:stretch>
            <a:fillRect/>
          </a:stretch>
        </p:blipFill>
        <p:spPr bwMode="auto">
          <a:xfrm>
            <a:off x="4552617" y="3708003"/>
            <a:ext cx="4552615" cy="2799191"/>
          </a:xfrm>
          <a:prstGeom prst="rect">
            <a:avLst/>
          </a:prstGeom>
          <a:noFill/>
          <a:ln w="9525">
            <a:noFill/>
            <a:miter lim="800000"/>
            <a:headEnd/>
            <a:tailEnd/>
          </a:ln>
        </p:spPr>
      </p:pic>
      <p:pic>
        <p:nvPicPr>
          <p:cNvPr id="13" name="Picture 3"/>
          <p:cNvPicPr>
            <a:picLocks noChangeAspect="1" noChangeArrowheads="1"/>
          </p:cNvPicPr>
          <p:nvPr/>
        </p:nvPicPr>
        <p:blipFill>
          <a:blip r:embed="rId3" cstate="print"/>
          <a:srcRect l="4976" t="12622" r="1324" b="17005"/>
          <a:stretch>
            <a:fillRect/>
          </a:stretch>
        </p:blipFill>
        <p:spPr bwMode="auto">
          <a:xfrm>
            <a:off x="99692" y="3708000"/>
            <a:ext cx="4452923" cy="2898412"/>
          </a:xfrm>
          <a:prstGeom prst="rect">
            <a:avLst/>
          </a:prstGeom>
          <a:noFill/>
          <a:ln w="9525">
            <a:noFill/>
            <a:miter lim="800000"/>
            <a:headEnd/>
            <a:tailEnd/>
          </a:ln>
        </p:spPr>
      </p:pic>
      <p:sp>
        <p:nvSpPr>
          <p:cNvPr id="14" name="テキスト ボックス 87"/>
          <p:cNvSpPr txBox="1">
            <a:spLocks noChangeArrowheads="1"/>
          </p:cNvSpPr>
          <p:nvPr/>
        </p:nvSpPr>
        <p:spPr bwMode="auto">
          <a:xfrm>
            <a:off x="2831274" y="6660003"/>
            <a:ext cx="1641475" cy="123111"/>
          </a:xfrm>
          <a:prstGeom prst="rect">
            <a:avLst/>
          </a:prstGeom>
          <a:solidFill>
            <a:schemeClr val="bg1"/>
          </a:solidFill>
          <a:ln w="9525">
            <a:noFill/>
            <a:miter lim="800000"/>
            <a:headEnd/>
            <a:tailEnd/>
          </a:ln>
        </p:spPr>
        <p:txBody>
          <a:bodyPr wrap="none" lIns="0" tIns="0" rIns="0" bIns="0">
            <a:spAutoFit/>
          </a:bodyPr>
          <a:lstStyle/>
          <a:p>
            <a:pPr marL="341313" indent="-341313" algn="r">
              <a:spcAft>
                <a:spcPct val="0"/>
              </a:spcAft>
            </a:pPr>
            <a:r>
              <a:rPr lang="ja-JP" altLang="en-US" sz="800" dirty="0" smtClean="0">
                <a:latin typeface="HG丸ｺﾞｼｯｸM-PRO" pitchFamily="50" charset="-128"/>
                <a:ea typeface="HG丸ｺﾞｼｯｸM-PRO" pitchFamily="50" charset="-128"/>
                <a:cs typeface="Arial" charset="0"/>
              </a:rPr>
              <a:t>出典：岩手県復興基本計画公表資料</a:t>
            </a:r>
            <a:endParaRPr lang="en-US" altLang="ja-JP" sz="800" dirty="0">
              <a:latin typeface="HG丸ｺﾞｼｯｸM-PRO" pitchFamily="50" charset="-128"/>
              <a:ea typeface="HG丸ｺﾞｼｯｸM-PRO" pitchFamily="50" charset="-128"/>
              <a:cs typeface="Arial" charset="0"/>
            </a:endParaRPr>
          </a:p>
        </p:txBody>
      </p:sp>
      <p:sp>
        <p:nvSpPr>
          <p:cNvPr id="15" name="テキスト ボックス 87"/>
          <p:cNvSpPr txBox="1">
            <a:spLocks noChangeArrowheads="1"/>
          </p:cNvSpPr>
          <p:nvPr/>
        </p:nvSpPr>
        <p:spPr bwMode="auto">
          <a:xfrm>
            <a:off x="7250965" y="6659179"/>
            <a:ext cx="1641475" cy="123111"/>
          </a:xfrm>
          <a:prstGeom prst="rect">
            <a:avLst/>
          </a:prstGeom>
          <a:solidFill>
            <a:schemeClr val="bg1"/>
          </a:solidFill>
          <a:ln w="9525">
            <a:noFill/>
            <a:miter lim="800000"/>
            <a:headEnd/>
            <a:tailEnd/>
          </a:ln>
        </p:spPr>
        <p:txBody>
          <a:bodyPr wrap="none" lIns="0" tIns="0" rIns="0" bIns="0">
            <a:spAutoFit/>
          </a:bodyPr>
          <a:lstStyle/>
          <a:p>
            <a:pPr marL="341313" indent="-341313" algn="r">
              <a:spcAft>
                <a:spcPct val="0"/>
              </a:spcAft>
            </a:pPr>
            <a:r>
              <a:rPr lang="ja-JP" altLang="en-US" sz="800" dirty="0" smtClean="0">
                <a:latin typeface="HG丸ｺﾞｼｯｸM-PRO" pitchFamily="50" charset="-128"/>
                <a:ea typeface="HG丸ｺﾞｼｯｸM-PRO" pitchFamily="50" charset="-128"/>
                <a:cs typeface="Arial" charset="0"/>
              </a:rPr>
              <a:t>出典：宮城県震災復興計画公表資料</a:t>
            </a:r>
            <a:endParaRPr lang="en-US" altLang="ja-JP" sz="800" dirty="0">
              <a:latin typeface="HG丸ｺﾞｼｯｸM-PRO" pitchFamily="50" charset="-128"/>
              <a:ea typeface="HG丸ｺﾞｼｯｸM-PRO" pitchFamily="50" charset="-128"/>
              <a:cs typeface="Arial" charset="0"/>
            </a:endParaRPr>
          </a:p>
        </p:txBody>
      </p:sp>
      <p:sp>
        <p:nvSpPr>
          <p:cNvPr id="16" name="テキスト ボックス 88"/>
          <p:cNvSpPr txBox="1">
            <a:spLocks noChangeArrowheads="1"/>
          </p:cNvSpPr>
          <p:nvPr/>
        </p:nvSpPr>
        <p:spPr bwMode="auto">
          <a:xfrm>
            <a:off x="1329231" y="0"/>
            <a:ext cx="6480000" cy="540000"/>
          </a:xfrm>
          <a:prstGeom prst="rect">
            <a:avLst/>
          </a:prstGeom>
          <a:gradFill flip="none" rotWithShape="1">
            <a:gsLst>
              <a:gs pos="75000">
                <a:srgbClr val="66FF33"/>
              </a:gs>
              <a:gs pos="25000">
                <a:srgbClr val="00FFFF"/>
              </a:gs>
            </a:gsLst>
            <a:lin ang="0" scaled="1"/>
            <a:tileRect/>
          </a:gradFill>
          <a:ln w="9525">
            <a:noFill/>
            <a:miter lim="800000"/>
            <a:headEnd/>
            <a:tailEnd/>
          </a:ln>
          <a:effectLst>
            <a:softEdge rad="127000"/>
          </a:effectLst>
        </p:spPr>
        <p:txBody>
          <a:bodyPr wrap="none" lIns="0" tIns="0" rIns="0" bIns="36000" anchor="ctr" anchorCtr="0"/>
          <a:lstStyle/>
          <a:p>
            <a:pPr algn="ctr"/>
            <a:r>
              <a:rPr lang="ja-JP" altLang="en-US" sz="2200" dirty="0" smtClean="0">
                <a:latin typeface="HGPｺﾞｼｯｸE" pitchFamily="50" charset="-128"/>
              </a:rPr>
              <a:t>被災地における地域</a:t>
            </a:r>
            <a:r>
              <a:rPr lang="ja-JP" altLang="en-US" sz="2200" dirty="0">
                <a:latin typeface="HGPｺﾞｼｯｸE" pitchFamily="50" charset="-128"/>
              </a:rPr>
              <a:t>自立型エネルギーシステムの導入</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t="12874" b="8072"/>
          <a:stretch>
            <a:fillRect/>
          </a:stretch>
        </p:blipFill>
        <p:spPr bwMode="auto">
          <a:xfrm>
            <a:off x="1979736" y="2700338"/>
            <a:ext cx="5112726" cy="4041775"/>
          </a:xfrm>
          <a:prstGeom prst="rect">
            <a:avLst/>
          </a:prstGeom>
          <a:noFill/>
          <a:ln w="9525">
            <a:noFill/>
            <a:miter lim="800000"/>
            <a:headEnd/>
            <a:tailEnd/>
          </a:ln>
        </p:spPr>
      </p:pic>
      <p:sp>
        <p:nvSpPr>
          <p:cNvPr id="27651" name="正方形/長方形 7"/>
          <p:cNvSpPr>
            <a:spLocks noChangeArrowheads="1"/>
          </p:cNvSpPr>
          <p:nvPr/>
        </p:nvSpPr>
        <p:spPr bwMode="auto">
          <a:xfrm>
            <a:off x="250582" y="692151"/>
            <a:ext cx="8642838" cy="1152525"/>
          </a:xfrm>
          <a:prstGeom prst="rect">
            <a:avLst/>
          </a:prstGeom>
          <a:noFill/>
          <a:ln w="9525" algn="ctr">
            <a:noFill/>
            <a:miter lim="800000"/>
            <a:headEnd/>
            <a:tailEnd/>
          </a:ln>
        </p:spPr>
        <p:txBody>
          <a:bodyPr/>
          <a:lstStyle/>
          <a:p>
            <a:pPr algn="ctr">
              <a:lnSpc>
                <a:spcPct val="125000"/>
              </a:lnSpc>
              <a:spcAft>
                <a:spcPts val="600"/>
              </a:spcAft>
            </a:pPr>
            <a:r>
              <a:rPr lang="ja-JP" altLang="en-US">
                <a:solidFill>
                  <a:srgbClr val="0F3675"/>
                </a:solidFill>
                <a:latin typeface="HGP創英角ｺﾞｼｯｸUB" pitchFamily="50" charset="-128"/>
                <a:ea typeface="HGP創英角ｺﾞｼｯｸUB" pitchFamily="50" charset="-128"/>
                <a:cs typeface="Arial" charset="0"/>
              </a:rPr>
              <a:t>電気を使うところで発電し、発電時に発生した熱も有効利用</a:t>
            </a:r>
            <a:br>
              <a:rPr lang="ja-JP" altLang="en-US">
                <a:solidFill>
                  <a:srgbClr val="0F3675"/>
                </a:solidFill>
                <a:latin typeface="HGP創英角ｺﾞｼｯｸUB" pitchFamily="50" charset="-128"/>
                <a:ea typeface="HGP創英角ｺﾞｼｯｸUB" pitchFamily="50" charset="-128"/>
                <a:cs typeface="Arial" charset="0"/>
              </a:rPr>
            </a:br>
            <a:r>
              <a:rPr lang="ja-JP" altLang="en-US">
                <a:solidFill>
                  <a:srgbClr val="0F3675"/>
                </a:solidFill>
                <a:latin typeface="HGP創英角ｺﾞｼｯｸUB" pitchFamily="50" charset="-128"/>
                <a:ea typeface="HGP創英角ｺﾞｼｯｸUB" pitchFamily="50" charset="-128"/>
                <a:cs typeface="Arial" charset="0"/>
              </a:rPr>
              <a:t>家庭用ガスエンジンコージェネレーションシステム</a:t>
            </a:r>
          </a:p>
        </p:txBody>
      </p:sp>
      <p:pic>
        <p:nvPicPr>
          <p:cNvPr id="27652" name="Picture 13" descr="エコウィルロゴ透過"/>
          <p:cNvPicPr>
            <a:picLocks noChangeAspect="1" noChangeArrowheads="1"/>
          </p:cNvPicPr>
          <p:nvPr/>
        </p:nvPicPr>
        <p:blipFill>
          <a:blip r:embed="rId3" cstate="print"/>
          <a:srcRect/>
          <a:stretch>
            <a:fillRect/>
          </a:stretch>
        </p:blipFill>
        <p:spPr bwMode="auto">
          <a:xfrm>
            <a:off x="3203331" y="1916114"/>
            <a:ext cx="2480897" cy="541337"/>
          </a:xfrm>
          <a:prstGeom prst="rect">
            <a:avLst/>
          </a:prstGeom>
          <a:noFill/>
          <a:ln w="9525">
            <a:noFill/>
            <a:miter lim="800000"/>
            <a:headEnd/>
            <a:tailEnd/>
          </a:ln>
        </p:spPr>
      </p:pic>
      <p:sp>
        <p:nvSpPr>
          <p:cNvPr id="27653" name="Line 10"/>
          <p:cNvSpPr>
            <a:spLocks noChangeShapeType="1"/>
          </p:cNvSpPr>
          <p:nvPr/>
        </p:nvSpPr>
        <p:spPr bwMode="auto">
          <a:xfrm flipH="1">
            <a:off x="108438" y="549275"/>
            <a:ext cx="8856785" cy="0"/>
          </a:xfrm>
          <a:prstGeom prst="line">
            <a:avLst/>
          </a:prstGeom>
          <a:noFill/>
          <a:ln w="25400">
            <a:solidFill>
              <a:srgbClr val="0000FF"/>
            </a:solidFill>
            <a:round/>
            <a:headEnd/>
            <a:tailEnd/>
          </a:ln>
        </p:spPr>
        <p:txBody>
          <a:bodyPr/>
          <a:lstStyle/>
          <a:p>
            <a:endParaRPr lang="ja-JP" alt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タイトル 1"/>
          <p:cNvSpPr>
            <a:spLocks noGrp="1"/>
          </p:cNvSpPr>
          <p:nvPr>
            <p:ph type="title" idx="4294967295"/>
          </p:nvPr>
        </p:nvSpPr>
        <p:spPr>
          <a:xfrm>
            <a:off x="148005" y="108253"/>
            <a:ext cx="5411948" cy="369281"/>
          </a:xfrm>
        </p:spPr>
        <p:txBody>
          <a:bodyPr wrap="none">
            <a:spAutoFit/>
          </a:bodyPr>
          <a:lstStyle/>
          <a:p>
            <a:pPr algn="l"/>
            <a:r>
              <a:rPr lang="ja-JP" altLang="en-US" sz="1800" smtClean="0">
                <a:ea typeface="HGP創英角ｺﾞｼｯｸUB" pitchFamily="50" charset="-128"/>
              </a:rPr>
              <a:t>家庭用ガスエンジンコージェネレーションシステムの特徴</a:t>
            </a:r>
          </a:p>
        </p:txBody>
      </p:sp>
      <p:sp>
        <p:nvSpPr>
          <p:cNvPr id="28675" name="Line 57"/>
          <p:cNvSpPr>
            <a:spLocks noChangeShapeType="1"/>
          </p:cNvSpPr>
          <p:nvPr/>
        </p:nvSpPr>
        <p:spPr bwMode="auto">
          <a:xfrm flipH="1">
            <a:off x="108438" y="549275"/>
            <a:ext cx="8856785" cy="0"/>
          </a:xfrm>
          <a:prstGeom prst="line">
            <a:avLst/>
          </a:prstGeom>
          <a:noFill/>
          <a:ln w="25400">
            <a:solidFill>
              <a:srgbClr val="0000FF"/>
            </a:solidFill>
            <a:round/>
            <a:headEnd/>
            <a:tailEnd/>
          </a:ln>
        </p:spPr>
        <p:txBody>
          <a:bodyPr/>
          <a:lstStyle/>
          <a:p>
            <a:endParaRPr lang="ja-JP" altLang="en-US"/>
          </a:p>
        </p:txBody>
      </p:sp>
      <p:pic>
        <p:nvPicPr>
          <p:cNvPr id="28676" name="Picture 58"/>
          <p:cNvPicPr>
            <a:picLocks noChangeAspect="1" noChangeArrowheads="1"/>
          </p:cNvPicPr>
          <p:nvPr/>
        </p:nvPicPr>
        <p:blipFill>
          <a:blip r:embed="rId2" cstate="print"/>
          <a:srcRect l="25391" t="27625" r="33437" b="20750"/>
          <a:stretch>
            <a:fillRect/>
          </a:stretch>
        </p:blipFill>
        <p:spPr bwMode="auto">
          <a:xfrm>
            <a:off x="16120" y="2209800"/>
            <a:ext cx="4484077" cy="3848100"/>
          </a:xfrm>
          <a:prstGeom prst="rect">
            <a:avLst/>
          </a:prstGeom>
          <a:noFill/>
          <a:ln w="1">
            <a:noFill/>
            <a:miter lim="800000"/>
            <a:headEnd/>
            <a:tailEnd/>
          </a:ln>
        </p:spPr>
      </p:pic>
      <p:pic>
        <p:nvPicPr>
          <p:cNvPr id="28677" name="Picture 59"/>
          <p:cNvPicPr>
            <a:picLocks noChangeAspect="1" noChangeArrowheads="1"/>
          </p:cNvPicPr>
          <p:nvPr/>
        </p:nvPicPr>
        <p:blipFill>
          <a:blip r:embed="rId3" cstate="print"/>
          <a:srcRect l="25156" t="22749" r="32813" b="20750"/>
          <a:stretch>
            <a:fillRect/>
          </a:stretch>
        </p:blipFill>
        <p:spPr bwMode="auto">
          <a:xfrm>
            <a:off x="4530969" y="2211388"/>
            <a:ext cx="4577862" cy="3846512"/>
          </a:xfrm>
          <a:prstGeom prst="rect">
            <a:avLst/>
          </a:prstGeom>
          <a:noFill/>
          <a:ln w="1">
            <a:noFill/>
            <a:miter lim="800000"/>
            <a:headEnd/>
            <a:tailEnd/>
          </a:ln>
        </p:spPr>
      </p:pic>
      <p:pic>
        <p:nvPicPr>
          <p:cNvPr id="28678" name="Picture 13" descr="エコウィルロゴ透過"/>
          <p:cNvPicPr>
            <a:picLocks noChangeAspect="1" noChangeArrowheads="1"/>
          </p:cNvPicPr>
          <p:nvPr/>
        </p:nvPicPr>
        <p:blipFill>
          <a:blip r:embed="rId4" cstate="print"/>
          <a:srcRect/>
          <a:stretch>
            <a:fillRect/>
          </a:stretch>
        </p:blipFill>
        <p:spPr bwMode="auto">
          <a:xfrm>
            <a:off x="7236070" y="765175"/>
            <a:ext cx="1761392" cy="382588"/>
          </a:xfrm>
          <a:prstGeom prst="rect">
            <a:avLst/>
          </a:prstGeom>
          <a:noFill/>
          <a:ln w="9525">
            <a:noFill/>
            <a:miter lim="800000"/>
            <a:headEnd/>
            <a:tailEnd/>
          </a:ln>
        </p:spPr>
      </p:pic>
      <p:sp>
        <p:nvSpPr>
          <p:cNvPr id="28679" name="AutoShape 62"/>
          <p:cNvSpPr>
            <a:spLocks noChangeArrowheads="1"/>
          </p:cNvSpPr>
          <p:nvPr/>
        </p:nvSpPr>
        <p:spPr bwMode="auto">
          <a:xfrm>
            <a:off x="178777" y="6165851"/>
            <a:ext cx="8786446" cy="576263"/>
          </a:xfrm>
          <a:prstGeom prst="roundRect">
            <a:avLst>
              <a:gd name="adj" fmla="val 16667"/>
            </a:avLst>
          </a:prstGeom>
          <a:solidFill>
            <a:srgbClr val="0066FF"/>
          </a:solidFill>
          <a:ln w="9525">
            <a:solidFill>
              <a:schemeClr val="tx1"/>
            </a:solidFill>
            <a:round/>
            <a:headEnd/>
            <a:tailEnd/>
          </a:ln>
        </p:spPr>
        <p:txBody>
          <a:bodyPr wrap="none" anchor="ctr"/>
          <a:lstStyle/>
          <a:p>
            <a:pPr algn="ctr">
              <a:spcAft>
                <a:spcPts val="600"/>
              </a:spcAft>
            </a:pPr>
            <a:r>
              <a:rPr lang="ja-JP" altLang="en-US">
                <a:solidFill>
                  <a:schemeClr val="bg1"/>
                </a:solidFill>
                <a:ea typeface="HGP創英角ｺﾞｼｯｸUB" pitchFamily="50" charset="-128"/>
                <a:cs typeface="Arial" charset="0"/>
              </a:rPr>
              <a:t>エコウィルは電気を使うところでつくる分散型発電システム</a:t>
            </a:r>
          </a:p>
        </p:txBody>
      </p:sp>
      <p:pic>
        <p:nvPicPr>
          <p:cNvPr id="28680" name="Picture 63"/>
          <p:cNvPicPr>
            <a:picLocks noChangeAspect="1" noChangeArrowheads="1"/>
          </p:cNvPicPr>
          <p:nvPr/>
        </p:nvPicPr>
        <p:blipFill>
          <a:blip r:embed="rId5" cstate="print"/>
          <a:srcRect l="23282" t="32500" r="29219" b="53375"/>
          <a:stretch>
            <a:fillRect/>
          </a:stretch>
        </p:blipFill>
        <p:spPr bwMode="auto">
          <a:xfrm>
            <a:off x="250581" y="836614"/>
            <a:ext cx="6985488" cy="1298575"/>
          </a:xfrm>
          <a:prstGeom prst="rect">
            <a:avLst/>
          </a:prstGeom>
          <a:noFill/>
          <a:ln w="1">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7" name="直線コネクタ 249"/>
          <p:cNvCxnSpPr>
            <a:stCxn id="291" idx="2"/>
            <a:endCxn id="300" idx="0"/>
          </p:cNvCxnSpPr>
          <p:nvPr/>
        </p:nvCxnSpPr>
        <p:spPr>
          <a:xfrm rot="5400000">
            <a:off x="7850769" y="5341846"/>
            <a:ext cx="648000" cy="332308"/>
          </a:xfrm>
          <a:prstGeom prst="bentConnector3">
            <a:avLst>
              <a:gd name="adj1" fmla="val 58819"/>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3" name="直線コネクタ 242"/>
          <p:cNvCxnSpPr>
            <a:stCxn id="132" idx="3"/>
            <a:endCxn id="225" idx="1"/>
          </p:cNvCxnSpPr>
          <p:nvPr/>
        </p:nvCxnSpPr>
        <p:spPr>
          <a:xfrm>
            <a:off x="1296000" y="4824000"/>
            <a:ext cx="232615" cy="0"/>
          </a:xfrm>
          <a:prstGeom prst="line">
            <a:avLst/>
          </a:prstGeom>
          <a:ln w="571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240" name="直線コネクタ 239"/>
          <p:cNvCxnSpPr>
            <a:stCxn id="131" idx="2"/>
            <a:endCxn id="225" idx="0"/>
          </p:cNvCxnSpPr>
          <p:nvPr/>
        </p:nvCxnSpPr>
        <p:spPr>
          <a:xfrm>
            <a:off x="2027077" y="3096000"/>
            <a:ext cx="0" cy="1296000"/>
          </a:xfrm>
          <a:prstGeom prst="line">
            <a:avLst/>
          </a:prstGeom>
          <a:ln w="571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247" name="直線コネクタ 246"/>
          <p:cNvCxnSpPr>
            <a:stCxn id="225" idx="2"/>
            <a:endCxn id="246" idx="0"/>
          </p:cNvCxnSpPr>
          <p:nvPr/>
        </p:nvCxnSpPr>
        <p:spPr>
          <a:xfrm>
            <a:off x="2027077" y="5256000"/>
            <a:ext cx="0" cy="576000"/>
          </a:xfrm>
          <a:prstGeom prst="line">
            <a:avLst/>
          </a:prstGeom>
          <a:ln w="571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250" name="直線コネクタ 249"/>
          <p:cNvCxnSpPr>
            <a:stCxn id="224" idx="2"/>
            <a:endCxn id="225" idx="0"/>
          </p:cNvCxnSpPr>
          <p:nvPr/>
        </p:nvCxnSpPr>
        <p:spPr>
          <a:xfrm rot="5400000">
            <a:off x="2010462" y="3112617"/>
            <a:ext cx="1296000" cy="1262769"/>
          </a:xfrm>
          <a:prstGeom prst="bentConnector3">
            <a:avLst>
              <a:gd name="adj1" fmla="val 50000"/>
            </a:avLst>
          </a:prstGeom>
          <a:ln w="571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265" name="直線コネクタ 264"/>
          <p:cNvCxnSpPr>
            <a:stCxn id="225" idx="3"/>
            <a:endCxn id="226" idx="1"/>
          </p:cNvCxnSpPr>
          <p:nvPr/>
        </p:nvCxnSpPr>
        <p:spPr>
          <a:xfrm>
            <a:off x="2525539" y="4824000"/>
            <a:ext cx="265846" cy="0"/>
          </a:xfrm>
          <a:prstGeom prst="line">
            <a:avLst/>
          </a:prstGeom>
          <a:ln w="571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258" name="直線コネクタ 257"/>
          <p:cNvCxnSpPr>
            <a:stCxn id="2058" idx="3"/>
            <a:endCxn id="131" idx="0"/>
          </p:cNvCxnSpPr>
          <p:nvPr/>
        </p:nvCxnSpPr>
        <p:spPr>
          <a:xfrm>
            <a:off x="2027077" y="1780802"/>
            <a:ext cx="0" cy="451198"/>
          </a:xfrm>
          <a:prstGeom prst="line">
            <a:avLst/>
          </a:prstGeom>
          <a:ln w="57150">
            <a:solidFill>
              <a:srgbClr val="009900"/>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0"/>
          </p:nvPr>
        </p:nvSpPr>
        <p:spPr/>
        <p:txBody>
          <a:bodyPr/>
          <a:lstStyle/>
          <a:p>
            <a:pPr>
              <a:defRPr/>
            </a:pPr>
            <a:fld id="{89EAC3E3-8D7E-4F8B-B44C-474E342DD456}" type="slidenum">
              <a:rPr lang="ja-JP" altLang="en-US" smtClean="0"/>
              <a:pPr>
                <a:defRPr/>
              </a:pPr>
              <a:t>17</a:t>
            </a:fld>
            <a:endParaRPr lang="ja-JP" altLang="en-US" dirty="0"/>
          </a:p>
        </p:txBody>
      </p:sp>
      <p:sp>
        <p:nvSpPr>
          <p:cNvPr id="68" name="テキスト ボックス 88"/>
          <p:cNvSpPr txBox="1">
            <a:spLocks noChangeArrowheads="1"/>
          </p:cNvSpPr>
          <p:nvPr/>
        </p:nvSpPr>
        <p:spPr bwMode="auto">
          <a:xfrm>
            <a:off x="1329231" y="-1"/>
            <a:ext cx="6480000" cy="540000"/>
          </a:xfrm>
          <a:prstGeom prst="rect">
            <a:avLst/>
          </a:prstGeom>
          <a:gradFill>
            <a:gsLst>
              <a:gs pos="25000">
                <a:srgbClr val="00FFFF"/>
              </a:gs>
              <a:gs pos="75000">
                <a:srgbClr val="99FF33"/>
              </a:gs>
            </a:gsLst>
            <a:lin ang="0" scaled="1"/>
          </a:gradFill>
          <a:ln w="9525">
            <a:noFill/>
            <a:miter lim="800000"/>
            <a:headEnd/>
            <a:tailEnd/>
          </a:ln>
          <a:effectLst>
            <a:softEdge rad="127000"/>
          </a:effectLst>
        </p:spPr>
        <p:txBody>
          <a:bodyPr wrap="none" lIns="360000" tIns="0" rIns="360000" bIns="18000" anchor="ctr" anchorCtr="0">
            <a:noAutofit/>
          </a:bodyPr>
          <a:lstStyle/>
          <a:p>
            <a:pPr algn="ctr">
              <a:spcAft>
                <a:spcPct val="0"/>
              </a:spcAft>
            </a:pPr>
            <a:r>
              <a:rPr lang="en-US" altLang="ja-JP" sz="2200" dirty="0" smtClean="0"/>
              <a:t>AC/DC</a:t>
            </a:r>
            <a:r>
              <a:rPr lang="en-US" altLang="ja-JP" sz="800" dirty="0" smtClean="0"/>
              <a:t> </a:t>
            </a:r>
            <a:r>
              <a:rPr lang="ja-JP" altLang="en-US" sz="2200" dirty="0" smtClean="0"/>
              <a:t>ハイブリッドグリッド活用住宅のイメージ</a:t>
            </a:r>
            <a:endParaRPr lang="ja-JP" altLang="en-US" sz="2200" dirty="0"/>
          </a:p>
        </p:txBody>
      </p:sp>
      <p:sp>
        <p:nvSpPr>
          <p:cNvPr id="364" name="テキスト ボックス 87"/>
          <p:cNvSpPr txBox="1">
            <a:spLocks noChangeArrowheads="1"/>
          </p:cNvSpPr>
          <p:nvPr/>
        </p:nvSpPr>
        <p:spPr bwMode="auto">
          <a:xfrm>
            <a:off x="6843041" y="6714003"/>
            <a:ext cx="2051844" cy="123111"/>
          </a:xfrm>
          <a:prstGeom prst="rect">
            <a:avLst/>
          </a:prstGeom>
          <a:noFill/>
          <a:ln w="9525">
            <a:noFill/>
            <a:miter lim="800000"/>
            <a:headEnd/>
            <a:tailEnd/>
          </a:ln>
        </p:spPr>
        <p:txBody>
          <a:bodyPr wrap="none" lIns="0" tIns="0" rIns="0" bIns="0">
            <a:spAutoFit/>
          </a:bodyPr>
          <a:lstStyle/>
          <a:p>
            <a:pPr marL="341313" indent="-341313" algn="r">
              <a:spcAft>
                <a:spcPct val="0"/>
              </a:spcAft>
            </a:pPr>
            <a:r>
              <a:rPr lang="ja-JP" altLang="en-US" sz="800" dirty="0">
                <a:latin typeface="HG丸ｺﾞｼｯｸM-PRO" pitchFamily="50" charset="-128"/>
                <a:ea typeface="HG丸ｺﾞｼｯｸM-PRO" pitchFamily="50" charset="-128"/>
                <a:cs typeface="Arial" charset="0"/>
              </a:rPr>
              <a:t>出典</a:t>
            </a:r>
            <a:r>
              <a:rPr lang="ja-JP" altLang="en-US" sz="800" dirty="0" smtClean="0">
                <a:latin typeface="HG丸ｺﾞｼｯｸM-PRO" pitchFamily="50" charset="-128"/>
                <a:ea typeface="HG丸ｺﾞｼｯｸM-PRO" pitchFamily="50" charset="-128"/>
                <a:cs typeface="Arial" charset="0"/>
              </a:rPr>
              <a:t>：東北地域スマートグリッド研究会資料</a:t>
            </a:r>
            <a:endParaRPr lang="en-US" altLang="ja-JP" sz="800" dirty="0">
              <a:latin typeface="HG丸ｺﾞｼｯｸM-PRO" pitchFamily="50" charset="-128"/>
              <a:ea typeface="HG丸ｺﾞｼｯｸM-PRO" pitchFamily="50" charset="-128"/>
              <a:cs typeface="Arial" charset="0"/>
            </a:endParaRPr>
          </a:p>
        </p:txBody>
      </p:sp>
      <p:grpSp>
        <p:nvGrpSpPr>
          <p:cNvPr id="6" name="グループ化 2070"/>
          <p:cNvGrpSpPr>
            <a:grpSpLocks noChangeAspect="1"/>
          </p:cNvGrpSpPr>
          <p:nvPr/>
        </p:nvGrpSpPr>
        <p:grpSpPr>
          <a:xfrm flipH="1">
            <a:off x="1428923" y="900001"/>
            <a:ext cx="996923" cy="894855"/>
            <a:chOff x="1764000" y="4030395"/>
            <a:chExt cx="1260000" cy="1044000"/>
          </a:xfrm>
          <a:gradFill>
            <a:gsLst>
              <a:gs pos="0">
                <a:srgbClr val="CCECFF"/>
              </a:gs>
              <a:gs pos="99000">
                <a:srgbClr val="0000CC"/>
              </a:gs>
            </a:gsLst>
            <a:path path="circle">
              <a:fillToRect l="50000" t="50000" r="50000" b="50000"/>
            </a:path>
          </a:gradFill>
          <a:effectLst>
            <a:outerShdw blurRad="50800" dist="50800" dir="8100000" algn="tr" rotWithShape="0">
              <a:prstClr val="black">
                <a:alpha val="50000"/>
              </a:prstClr>
            </a:outerShdw>
          </a:effectLst>
        </p:grpSpPr>
        <p:grpSp>
          <p:nvGrpSpPr>
            <p:cNvPr id="7" name="グループ化 2069"/>
            <p:cNvGrpSpPr/>
            <p:nvPr/>
          </p:nvGrpSpPr>
          <p:grpSpPr>
            <a:xfrm>
              <a:off x="1764000" y="4030395"/>
              <a:ext cx="1260000" cy="1044000"/>
              <a:chOff x="1764000" y="4030395"/>
              <a:chExt cx="1260000" cy="1044000"/>
            </a:xfrm>
            <a:grpFill/>
          </p:grpSpPr>
          <p:sp>
            <p:nvSpPr>
              <p:cNvPr id="2058" name="平行四辺形 2057"/>
              <p:cNvSpPr/>
              <p:nvPr/>
            </p:nvSpPr>
            <p:spPr>
              <a:xfrm>
                <a:off x="1764000" y="4050000"/>
                <a:ext cx="1260000" cy="100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8" name="グループ化 2068"/>
              <p:cNvGrpSpPr/>
              <p:nvPr/>
            </p:nvGrpSpPr>
            <p:grpSpPr>
              <a:xfrm>
                <a:off x="1764000" y="4030395"/>
                <a:ext cx="1260000" cy="1044000"/>
                <a:chOff x="1764000" y="4030395"/>
                <a:chExt cx="1260000" cy="1044000"/>
              </a:xfrm>
              <a:grpFill/>
            </p:grpSpPr>
            <p:cxnSp>
              <p:nvCxnSpPr>
                <p:cNvPr id="2062" name="直線コネクタ 2061"/>
                <p:cNvCxnSpPr/>
                <p:nvPr/>
              </p:nvCxnSpPr>
              <p:spPr>
                <a:xfrm>
                  <a:off x="2016000" y="4050000"/>
                  <a:ext cx="1008000"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68" name="直線コネクタ 2067"/>
                <p:cNvCxnSpPr/>
                <p:nvPr/>
              </p:nvCxnSpPr>
              <p:spPr>
                <a:xfrm rot="840000" flipH="1">
                  <a:off x="1894935" y="4030395"/>
                  <a:ext cx="0" cy="104400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rot="840000" flipH="1">
                  <a:off x="2902935" y="4030395"/>
                  <a:ext cx="0" cy="104400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p:nvPr/>
              </p:nvCxnSpPr>
              <p:spPr>
                <a:xfrm>
                  <a:off x="1764000" y="5058000"/>
                  <a:ext cx="1008000"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93" name="直線コネクタ 92"/>
            <p:cNvCxnSpPr/>
            <p:nvPr/>
          </p:nvCxnSpPr>
          <p:spPr>
            <a:xfrm rot="840000" flipH="1">
              <a:off x="2038935" y="4030395"/>
              <a:ext cx="0" cy="104400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rot="840000" flipH="1">
              <a:off x="2182935" y="4030395"/>
              <a:ext cx="0" cy="104400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rot="840000" flipH="1">
              <a:off x="2326935" y="4030395"/>
              <a:ext cx="0" cy="104400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rot="840000" flipH="1">
              <a:off x="2470935" y="4030395"/>
              <a:ext cx="0" cy="104400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rot="840000" flipH="1">
              <a:off x="2614935" y="4030395"/>
              <a:ext cx="0" cy="104400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rot="840000" flipH="1">
              <a:off x="2758935" y="4030395"/>
              <a:ext cx="0" cy="104400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a:xfrm>
              <a:off x="1980000" y="4194000"/>
              <a:ext cx="1008000"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a:xfrm>
              <a:off x="1944000" y="4338000"/>
              <a:ext cx="1008000"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p:nvPr/>
          </p:nvCxnSpPr>
          <p:spPr>
            <a:xfrm>
              <a:off x="1908000" y="4482000"/>
              <a:ext cx="1008000"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p:cNvCxnSpPr/>
            <p:nvPr/>
          </p:nvCxnSpPr>
          <p:spPr>
            <a:xfrm>
              <a:off x="1872000" y="4626000"/>
              <a:ext cx="1008000"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a:off x="1836000" y="4770000"/>
              <a:ext cx="1008000"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a:off x="1800000" y="4914000"/>
              <a:ext cx="1008000"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 name="グループ化 107"/>
          <p:cNvGrpSpPr/>
          <p:nvPr/>
        </p:nvGrpSpPr>
        <p:grpSpPr>
          <a:xfrm>
            <a:off x="7377231" y="792000"/>
            <a:ext cx="1129846" cy="1188000"/>
            <a:chOff x="8208000" y="720000"/>
            <a:chExt cx="1224000" cy="1188000"/>
          </a:xfrm>
        </p:grpSpPr>
        <p:grpSp>
          <p:nvGrpSpPr>
            <p:cNvPr id="12" name="グループ化 90"/>
            <p:cNvGrpSpPr>
              <a:grpSpLocks noChangeAspect="1"/>
            </p:cNvGrpSpPr>
            <p:nvPr/>
          </p:nvGrpSpPr>
          <p:grpSpPr>
            <a:xfrm>
              <a:off x="8280000" y="720000"/>
              <a:ext cx="1080000" cy="1104547"/>
              <a:chOff x="1476000" y="3276000"/>
              <a:chExt cx="1584000" cy="1620000"/>
            </a:xfrm>
          </p:grpSpPr>
          <p:sp>
            <p:nvSpPr>
              <p:cNvPr id="2074" name="正方形/長方形 2073"/>
              <p:cNvSpPr/>
              <p:nvPr/>
            </p:nvSpPr>
            <p:spPr>
              <a:xfrm>
                <a:off x="2052000" y="4680000"/>
                <a:ext cx="432000" cy="216000"/>
              </a:xfrm>
              <a:prstGeom prst="rect">
                <a:avLst/>
              </a:prstGeom>
              <a:gradFill flip="none" rotWithShape="1">
                <a:gsLst>
                  <a:gs pos="0">
                    <a:schemeClr val="bg1">
                      <a:lumMod val="50000"/>
                    </a:schemeClr>
                  </a:gs>
                  <a:gs pos="49500">
                    <a:schemeClr val="bg1">
                      <a:lumMod val="85000"/>
                    </a:schemeClr>
                  </a:gs>
                  <a:gs pos="99000">
                    <a:schemeClr val="bg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72" name="円/楕円 2071"/>
              <p:cNvSpPr>
                <a:spLocks noChangeAspect="1"/>
              </p:cNvSpPr>
              <p:nvPr/>
            </p:nvSpPr>
            <p:spPr>
              <a:xfrm>
                <a:off x="1548000" y="3276000"/>
                <a:ext cx="1440000" cy="1440000"/>
              </a:xfrm>
              <a:prstGeom prst="ellipse">
                <a:avLst/>
              </a:prstGeom>
              <a:gradFill>
                <a:gsLst>
                  <a:gs pos="0">
                    <a:srgbClr val="FFFFFF"/>
                  </a:gs>
                  <a:gs pos="75000">
                    <a:srgbClr val="33CC33"/>
                  </a:gs>
                </a:gsLst>
                <a:path path="circle">
                  <a:fillToRect l="50000" t="50000" r="50000" b="50000"/>
                </a:path>
              </a:gradFill>
              <a:ln w="6350">
                <a:noFill/>
              </a:ln>
              <a:scene3d>
                <a:camera prst="orthographicFront"/>
                <a:lightRig rig="soft" dir="t">
                  <a:rot lat="0" lon="0" rev="18000000"/>
                </a:lightRig>
              </a:scene3d>
              <a:sp3d prstMaterial="metal">
                <a:bevelT w="508000" h="2032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77" name="直線コネクタ 2076"/>
              <p:cNvCxnSpPr>
                <a:stCxn id="2072" idx="2"/>
                <a:endCxn id="2072" idx="6"/>
              </p:cNvCxnSpPr>
              <p:nvPr/>
            </p:nvCxnSpPr>
            <p:spPr>
              <a:xfrm>
                <a:off x="1548000" y="3996000"/>
                <a:ext cx="1440000" cy="0"/>
              </a:xfrm>
              <a:prstGeom prst="line">
                <a:avLst/>
              </a:prstGeom>
              <a:ln w="1270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a:stCxn id="2072" idx="2"/>
                <a:endCxn id="113" idx="2"/>
              </p:cNvCxnSpPr>
              <p:nvPr/>
            </p:nvCxnSpPr>
            <p:spPr>
              <a:xfrm>
                <a:off x="1548000" y="3996000"/>
                <a:ext cx="252000" cy="900000"/>
              </a:xfrm>
              <a:prstGeom prst="line">
                <a:avLst/>
              </a:prstGeom>
              <a:ln w="1270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a:endCxn id="112" idx="2"/>
              </p:cNvCxnSpPr>
              <p:nvPr/>
            </p:nvCxnSpPr>
            <p:spPr>
              <a:xfrm flipH="1">
                <a:off x="1512000" y="3996000"/>
                <a:ext cx="252000" cy="900000"/>
              </a:xfrm>
              <a:prstGeom prst="line">
                <a:avLst/>
              </a:prstGeom>
              <a:ln w="1270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p:cNvCxnSpPr>
                <a:endCxn id="113" idx="2"/>
              </p:cNvCxnSpPr>
              <p:nvPr/>
            </p:nvCxnSpPr>
            <p:spPr>
              <a:xfrm flipH="1">
                <a:off x="1800000" y="3996000"/>
                <a:ext cx="432000" cy="900000"/>
              </a:xfrm>
              <a:prstGeom prst="line">
                <a:avLst/>
              </a:prstGeom>
              <a:ln w="1270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130" name="直線コネクタ 129"/>
              <p:cNvCxnSpPr>
                <a:endCxn id="115" idx="2"/>
              </p:cNvCxnSpPr>
              <p:nvPr/>
            </p:nvCxnSpPr>
            <p:spPr>
              <a:xfrm>
                <a:off x="1836000" y="3996000"/>
                <a:ext cx="432000" cy="900000"/>
              </a:xfrm>
              <a:prstGeom prst="line">
                <a:avLst/>
              </a:prstGeom>
              <a:ln w="1270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133" name="直線コネクタ 132"/>
              <p:cNvCxnSpPr>
                <a:endCxn id="115" idx="2"/>
              </p:cNvCxnSpPr>
              <p:nvPr/>
            </p:nvCxnSpPr>
            <p:spPr>
              <a:xfrm flipH="1">
                <a:off x="2268000" y="3996000"/>
                <a:ext cx="432000" cy="900000"/>
              </a:xfrm>
              <a:prstGeom prst="line">
                <a:avLst/>
              </a:prstGeom>
              <a:ln w="1270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136" name="直線コネクタ 135"/>
              <p:cNvCxnSpPr>
                <a:endCxn id="114" idx="2"/>
              </p:cNvCxnSpPr>
              <p:nvPr/>
            </p:nvCxnSpPr>
            <p:spPr>
              <a:xfrm>
                <a:off x="2304000" y="3996000"/>
                <a:ext cx="432000" cy="900000"/>
              </a:xfrm>
              <a:prstGeom prst="line">
                <a:avLst/>
              </a:prstGeom>
              <a:ln w="1270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p:cNvCxnSpPr>
                <a:stCxn id="2072" idx="6"/>
                <a:endCxn id="114" idx="2"/>
              </p:cNvCxnSpPr>
              <p:nvPr/>
            </p:nvCxnSpPr>
            <p:spPr>
              <a:xfrm flipH="1">
                <a:off x="2736000" y="3996000"/>
                <a:ext cx="252000" cy="900000"/>
              </a:xfrm>
              <a:prstGeom prst="line">
                <a:avLst/>
              </a:prstGeom>
              <a:ln w="1270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145" name="直線コネクタ 144"/>
              <p:cNvCxnSpPr>
                <a:endCxn id="2075" idx="2"/>
              </p:cNvCxnSpPr>
              <p:nvPr/>
            </p:nvCxnSpPr>
            <p:spPr>
              <a:xfrm>
                <a:off x="2772000" y="3996000"/>
                <a:ext cx="252000" cy="900000"/>
              </a:xfrm>
              <a:prstGeom prst="line">
                <a:avLst/>
              </a:prstGeom>
              <a:ln w="12700">
                <a:solidFill>
                  <a:srgbClr val="003300"/>
                </a:solidFill>
              </a:ln>
            </p:spPr>
            <p:style>
              <a:lnRef idx="1">
                <a:schemeClr val="accent1"/>
              </a:lnRef>
              <a:fillRef idx="0">
                <a:schemeClr val="accent1"/>
              </a:fillRef>
              <a:effectRef idx="0">
                <a:schemeClr val="accent1"/>
              </a:effectRef>
              <a:fontRef idx="minor">
                <a:schemeClr val="tx1"/>
              </a:fontRef>
            </p:style>
          </p:cxnSp>
          <p:sp>
            <p:nvSpPr>
              <p:cNvPr id="2075" name="正方形/長方形 2074"/>
              <p:cNvSpPr/>
              <p:nvPr/>
            </p:nvSpPr>
            <p:spPr>
              <a:xfrm>
                <a:off x="2988000" y="3852000"/>
                <a:ext cx="72000" cy="1044000"/>
              </a:xfrm>
              <a:prstGeom prst="rect">
                <a:avLst/>
              </a:prstGeom>
              <a:gradFill flip="none" rotWithShape="1">
                <a:gsLst>
                  <a:gs pos="10000">
                    <a:srgbClr val="003300"/>
                  </a:gs>
                  <a:gs pos="50000">
                    <a:srgbClr val="66FF66"/>
                  </a:gs>
                  <a:gs pos="90000">
                    <a:srgbClr val="003300"/>
                  </a:gs>
                </a:gsLst>
                <a:lin ang="108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正方形/長方形 111"/>
              <p:cNvSpPr/>
              <p:nvPr/>
            </p:nvSpPr>
            <p:spPr>
              <a:xfrm>
                <a:off x="1476000" y="3852000"/>
                <a:ext cx="72000" cy="1044000"/>
              </a:xfrm>
              <a:prstGeom prst="rect">
                <a:avLst/>
              </a:prstGeom>
              <a:gradFill flip="none" rotWithShape="1">
                <a:gsLst>
                  <a:gs pos="10000">
                    <a:srgbClr val="003300"/>
                  </a:gs>
                  <a:gs pos="50000">
                    <a:srgbClr val="66FF66"/>
                  </a:gs>
                  <a:gs pos="90000">
                    <a:srgbClr val="003300"/>
                  </a:gs>
                </a:gsLst>
                <a:lin ang="108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正方形/長方形 112"/>
              <p:cNvSpPr/>
              <p:nvPr/>
            </p:nvSpPr>
            <p:spPr>
              <a:xfrm>
                <a:off x="1764000" y="3852000"/>
                <a:ext cx="72000" cy="1044000"/>
              </a:xfrm>
              <a:prstGeom prst="rect">
                <a:avLst/>
              </a:prstGeom>
              <a:gradFill flip="none" rotWithShape="1">
                <a:gsLst>
                  <a:gs pos="10000">
                    <a:srgbClr val="003300"/>
                  </a:gs>
                  <a:gs pos="50000">
                    <a:srgbClr val="66FF66"/>
                  </a:gs>
                  <a:gs pos="90000">
                    <a:srgbClr val="003300"/>
                  </a:gs>
                </a:gsLst>
                <a:lin ang="108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正方形/長方形 113"/>
              <p:cNvSpPr/>
              <p:nvPr/>
            </p:nvSpPr>
            <p:spPr>
              <a:xfrm>
                <a:off x="2700000" y="3852000"/>
                <a:ext cx="72000" cy="1044000"/>
              </a:xfrm>
              <a:prstGeom prst="rect">
                <a:avLst/>
              </a:prstGeom>
              <a:gradFill flip="none" rotWithShape="1">
                <a:gsLst>
                  <a:gs pos="10000">
                    <a:srgbClr val="003300"/>
                  </a:gs>
                  <a:gs pos="50000">
                    <a:srgbClr val="66FF66"/>
                  </a:gs>
                  <a:gs pos="90000">
                    <a:srgbClr val="003300"/>
                  </a:gs>
                </a:gsLst>
                <a:lin ang="108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正方形/長方形 114"/>
              <p:cNvSpPr/>
              <p:nvPr/>
            </p:nvSpPr>
            <p:spPr>
              <a:xfrm>
                <a:off x="2232000" y="3852000"/>
                <a:ext cx="72000" cy="1044000"/>
              </a:xfrm>
              <a:prstGeom prst="rect">
                <a:avLst/>
              </a:prstGeom>
              <a:gradFill flip="none" rotWithShape="1">
                <a:gsLst>
                  <a:gs pos="10000">
                    <a:srgbClr val="003300"/>
                  </a:gs>
                  <a:gs pos="50000">
                    <a:srgbClr val="66FF66"/>
                  </a:gs>
                  <a:gs pos="90000">
                    <a:srgbClr val="003300"/>
                  </a:gs>
                </a:gsLst>
                <a:lin ang="108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2" name="正方形/長方形 151"/>
            <p:cNvSpPr/>
            <p:nvPr/>
          </p:nvSpPr>
          <p:spPr>
            <a:xfrm>
              <a:off x="8208000" y="1825200"/>
              <a:ext cx="1224000" cy="82800"/>
            </a:xfrm>
            <a:prstGeom prst="rect">
              <a:avLst/>
            </a:prstGeom>
            <a:gradFill flip="none" rotWithShape="1">
              <a:gsLst>
                <a:gs pos="0">
                  <a:schemeClr val="bg1"/>
                </a:gs>
                <a:gs pos="100000">
                  <a:schemeClr val="tx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 name="グループ化 118"/>
          <p:cNvGrpSpPr/>
          <p:nvPr/>
        </p:nvGrpSpPr>
        <p:grpSpPr>
          <a:xfrm>
            <a:off x="3987692" y="792000"/>
            <a:ext cx="398769" cy="1162800"/>
            <a:chOff x="4284000" y="1800000"/>
            <a:chExt cx="432000" cy="1162800"/>
          </a:xfrm>
        </p:grpSpPr>
        <p:grpSp>
          <p:nvGrpSpPr>
            <p:cNvPr id="14" name="グループ化 116"/>
            <p:cNvGrpSpPr>
              <a:grpSpLocks noChangeAspect="1"/>
            </p:cNvGrpSpPr>
            <p:nvPr/>
          </p:nvGrpSpPr>
          <p:grpSpPr>
            <a:xfrm>
              <a:off x="4590000" y="1944000"/>
              <a:ext cx="108000" cy="147272"/>
              <a:chOff x="4068000" y="2376000"/>
              <a:chExt cx="396000" cy="540000"/>
            </a:xfrm>
          </p:grpSpPr>
          <p:grpSp>
            <p:nvGrpSpPr>
              <p:cNvPr id="18" name="グループ化 115"/>
              <p:cNvGrpSpPr/>
              <p:nvPr/>
            </p:nvGrpSpPr>
            <p:grpSpPr>
              <a:xfrm>
                <a:off x="4068000" y="2520000"/>
                <a:ext cx="396000" cy="360000"/>
                <a:chOff x="4068000" y="2520000"/>
                <a:chExt cx="396000" cy="360000"/>
              </a:xfrm>
            </p:grpSpPr>
            <p:grpSp>
              <p:nvGrpSpPr>
                <p:cNvPr id="19" name="グループ化 109"/>
                <p:cNvGrpSpPr/>
                <p:nvPr/>
              </p:nvGrpSpPr>
              <p:grpSpPr>
                <a:xfrm>
                  <a:off x="4104000" y="2520000"/>
                  <a:ext cx="324000" cy="360000"/>
                  <a:chOff x="4572000" y="2520000"/>
                  <a:chExt cx="324000" cy="360000"/>
                </a:xfrm>
              </p:grpSpPr>
              <p:sp>
                <p:nvSpPr>
                  <p:cNvPr id="105" name="正方形/長方形 104"/>
                  <p:cNvSpPr/>
                  <p:nvPr/>
                </p:nvSpPr>
                <p:spPr>
                  <a:xfrm>
                    <a:off x="4572000" y="2520000"/>
                    <a:ext cx="36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正方形/長方形 153"/>
                  <p:cNvSpPr/>
                  <p:nvPr/>
                </p:nvSpPr>
                <p:spPr>
                  <a:xfrm>
                    <a:off x="4644000" y="2520000"/>
                    <a:ext cx="36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正方形/長方形 154"/>
                  <p:cNvSpPr/>
                  <p:nvPr/>
                </p:nvSpPr>
                <p:spPr>
                  <a:xfrm>
                    <a:off x="4716000" y="2520000"/>
                    <a:ext cx="36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 name="正方形/長方形 155"/>
                  <p:cNvSpPr/>
                  <p:nvPr/>
                </p:nvSpPr>
                <p:spPr>
                  <a:xfrm>
                    <a:off x="4788000" y="2520000"/>
                    <a:ext cx="36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正方形/長方形 156"/>
                  <p:cNvSpPr/>
                  <p:nvPr/>
                </p:nvSpPr>
                <p:spPr>
                  <a:xfrm>
                    <a:off x="4860000" y="2520000"/>
                    <a:ext cx="36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グループ化 110"/>
                <p:cNvGrpSpPr/>
                <p:nvPr/>
              </p:nvGrpSpPr>
              <p:grpSpPr>
                <a:xfrm>
                  <a:off x="4068000" y="2520000"/>
                  <a:ext cx="396000" cy="360000"/>
                  <a:chOff x="4068000" y="2520000"/>
                  <a:chExt cx="396000" cy="360000"/>
                </a:xfrm>
                <a:solidFill>
                  <a:schemeClr val="bg1">
                    <a:lumMod val="75000"/>
                  </a:schemeClr>
                </a:solidFill>
              </p:grpSpPr>
              <p:grpSp>
                <p:nvGrpSpPr>
                  <p:cNvPr id="23" name="グループ化 158"/>
                  <p:cNvGrpSpPr/>
                  <p:nvPr/>
                </p:nvGrpSpPr>
                <p:grpSpPr>
                  <a:xfrm>
                    <a:off x="4068000" y="2520000"/>
                    <a:ext cx="324000" cy="360000"/>
                    <a:chOff x="4572000" y="2520000"/>
                    <a:chExt cx="324000" cy="360000"/>
                  </a:xfrm>
                  <a:grpFill/>
                </p:grpSpPr>
                <p:sp>
                  <p:nvSpPr>
                    <p:cNvPr id="160" name="正方形/長方形 159"/>
                    <p:cNvSpPr/>
                    <p:nvPr/>
                  </p:nvSpPr>
                  <p:spPr>
                    <a:xfrm>
                      <a:off x="4572000" y="2520000"/>
                      <a:ext cx="36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1" name="正方形/長方形 160"/>
                    <p:cNvSpPr/>
                    <p:nvPr/>
                  </p:nvSpPr>
                  <p:spPr>
                    <a:xfrm>
                      <a:off x="4644000" y="2520000"/>
                      <a:ext cx="36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 name="正方形/長方形 161"/>
                    <p:cNvSpPr/>
                    <p:nvPr/>
                  </p:nvSpPr>
                  <p:spPr>
                    <a:xfrm>
                      <a:off x="4716000" y="2520000"/>
                      <a:ext cx="36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正方形/長方形 162"/>
                    <p:cNvSpPr/>
                    <p:nvPr/>
                  </p:nvSpPr>
                  <p:spPr>
                    <a:xfrm>
                      <a:off x="4788000" y="2520000"/>
                      <a:ext cx="36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 name="正方形/長方形 163"/>
                    <p:cNvSpPr/>
                    <p:nvPr/>
                  </p:nvSpPr>
                  <p:spPr>
                    <a:xfrm>
                      <a:off x="4860000" y="2520000"/>
                      <a:ext cx="36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5" name="正方形/長方形 164"/>
                  <p:cNvSpPr/>
                  <p:nvPr/>
                </p:nvSpPr>
                <p:spPr>
                  <a:xfrm>
                    <a:off x="4428000" y="2520000"/>
                    <a:ext cx="36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68" name="正方形/長方形 167"/>
              <p:cNvSpPr/>
              <p:nvPr/>
            </p:nvSpPr>
            <p:spPr>
              <a:xfrm>
                <a:off x="4086000" y="2376000"/>
                <a:ext cx="360000" cy="144000"/>
              </a:xfrm>
              <a:prstGeom prst="rect">
                <a:avLst/>
              </a:prstGeom>
              <a:gradFill flip="none" rotWithShape="1">
                <a:gsLst>
                  <a:gs pos="50000">
                    <a:schemeClr val="bg1">
                      <a:lumMod val="95000"/>
                    </a:schemeClr>
                  </a:gs>
                  <a:gs pos="0">
                    <a:schemeClr val="bg1">
                      <a:lumMod val="50000"/>
                    </a:schemeClr>
                  </a:gs>
                  <a:gs pos="100000">
                    <a:schemeClr val="bg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正方形/長方形 168"/>
              <p:cNvSpPr/>
              <p:nvPr/>
            </p:nvSpPr>
            <p:spPr>
              <a:xfrm>
                <a:off x="4086000" y="2880000"/>
                <a:ext cx="360000" cy="36000"/>
              </a:xfrm>
              <a:prstGeom prst="rect">
                <a:avLst/>
              </a:prstGeom>
              <a:gradFill flip="none" rotWithShape="1">
                <a:gsLst>
                  <a:gs pos="50000">
                    <a:schemeClr val="bg1">
                      <a:lumMod val="95000"/>
                    </a:schemeClr>
                  </a:gs>
                  <a:gs pos="0">
                    <a:schemeClr val="bg1">
                      <a:lumMod val="50000"/>
                    </a:schemeClr>
                  </a:gs>
                  <a:gs pos="100000">
                    <a:schemeClr val="bg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7" name="グループ化 170"/>
            <p:cNvGrpSpPr>
              <a:grpSpLocks noChangeAspect="1"/>
            </p:cNvGrpSpPr>
            <p:nvPr/>
          </p:nvGrpSpPr>
          <p:grpSpPr>
            <a:xfrm>
              <a:off x="4302000" y="1944000"/>
              <a:ext cx="108000" cy="147272"/>
              <a:chOff x="4068000" y="2376000"/>
              <a:chExt cx="396000" cy="540000"/>
            </a:xfrm>
          </p:grpSpPr>
          <p:grpSp>
            <p:nvGrpSpPr>
              <p:cNvPr id="28" name="グループ化 171"/>
              <p:cNvGrpSpPr/>
              <p:nvPr/>
            </p:nvGrpSpPr>
            <p:grpSpPr>
              <a:xfrm>
                <a:off x="4068000" y="2520000"/>
                <a:ext cx="396000" cy="360000"/>
                <a:chOff x="4068000" y="2520000"/>
                <a:chExt cx="396000" cy="360000"/>
              </a:xfrm>
            </p:grpSpPr>
            <p:grpSp>
              <p:nvGrpSpPr>
                <p:cNvPr id="29" name="グループ化 174"/>
                <p:cNvGrpSpPr/>
                <p:nvPr/>
              </p:nvGrpSpPr>
              <p:grpSpPr>
                <a:xfrm>
                  <a:off x="4104000" y="2520000"/>
                  <a:ext cx="324000" cy="360000"/>
                  <a:chOff x="4572000" y="2520000"/>
                  <a:chExt cx="324000" cy="360000"/>
                </a:xfrm>
              </p:grpSpPr>
              <p:sp>
                <p:nvSpPr>
                  <p:cNvPr id="184" name="正方形/長方形 183"/>
                  <p:cNvSpPr/>
                  <p:nvPr/>
                </p:nvSpPr>
                <p:spPr>
                  <a:xfrm>
                    <a:off x="4572000" y="2520000"/>
                    <a:ext cx="36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5" name="正方形/長方形 184"/>
                  <p:cNvSpPr/>
                  <p:nvPr/>
                </p:nvSpPr>
                <p:spPr>
                  <a:xfrm>
                    <a:off x="4644000" y="2520000"/>
                    <a:ext cx="36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6" name="正方形/長方形 185"/>
                  <p:cNvSpPr/>
                  <p:nvPr/>
                </p:nvSpPr>
                <p:spPr>
                  <a:xfrm>
                    <a:off x="4716000" y="2520000"/>
                    <a:ext cx="36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7" name="正方形/長方形 186"/>
                  <p:cNvSpPr/>
                  <p:nvPr/>
                </p:nvSpPr>
                <p:spPr>
                  <a:xfrm>
                    <a:off x="4788000" y="2520000"/>
                    <a:ext cx="36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8" name="正方形/長方形 187"/>
                  <p:cNvSpPr/>
                  <p:nvPr/>
                </p:nvSpPr>
                <p:spPr>
                  <a:xfrm>
                    <a:off x="4860000" y="2520000"/>
                    <a:ext cx="36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0" name="グループ化 175"/>
                <p:cNvGrpSpPr/>
                <p:nvPr/>
              </p:nvGrpSpPr>
              <p:grpSpPr>
                <a:xfrm>
                  <a:off x="4068000" y="2520000"/>
                  <a:ext cx="396000" cy="360000"/>
                  <a:chOff x="4068000" y="2520000"/>
                  <a:chExt cx="396000" cy="360000"/>
                </a:xfrm>
                <a:solidFill>
                  <a:schemeClr val="bg1">
                    <a:lumMod val="75000"/>
                  </a:schemeClr>
                </a:solidFill>
              </p:grpSpPr>
              <p:grpSp>
                <p:nvGrpSpPr>
                  <p:cNvPr id="31" name="グループ化 176"/>
                  <p:cNvGrpSpPr/>
                  <p:nvPr/>
                </p:nvGrpSpPr>
                <p:grpSpPr>
                  <a:xfrm>
                    <a:off x="4068000" y="2520000"/>
                    <a:ext cx="324000" cy="360000"/>
                    <a:chOff x="4572000" y="2520000"/>
                    <a:chExt cx="324000" cy="360000"/>
                  </a:xfrm>
                  <a:grpFill/>
                </p:grpSpPr>
                <p:sp>
                  <p:nvSpPr>
                    <p:cNvPr id="179" name="正方形/長方形 178"/>
                    <p:cNvSpPr/>
                    <p:nvPr/>
                  </p:nvSpPr>
                  <p:spPr>
                    <a:xfrm>
                      <a:off x="4572000" y="2520000"/>
                      <a:ext cx="36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 name="正方形/長方形 179"/>
                    <p:cNvSpPr/>
                    <p:nvPr/>
                  </p:nvSpPr>
                  <p:spPr>
                    <a:xfrm>
                      <a:off x="4644000" y="2520000"/>
                      <a:ext cx="36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1" name="正方形/長方形 180"/>
                    <p:cNvSpPr/>
                    <p:nvPr/>
                  </p:nvSpPr>
                  <p:spPr>
                    <a:xfrm>
                      <a:off x="4716000" y="2520000"/>
                      <a:ext cx="36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2" name="正方形/長方形 181"/>
                    <p:cNvSpPr/>
                    <p:nvPr/>
                  </p:nvSpPr>
                  <p:spPr>
                    <a:xfrm>
                      <a:off x="4788000" y="2520000"/>
                      <a:ext cx="36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3" name="正方形/長方形 182"/>
                    <p:cNvSpPr/>
                    <p:nvPr/>
                  </p:nvSpPr>
                  <p:spPr>
                    <a:xfrm>
                      <a:off x="4860000" y="2520000"/>
                      <a:ext cx="36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8" name="正方形/長方形 177"/>
                  <p:cNvSpPr/>
                  <p:nvPr/>
                </p:nvSpPr>
                <p:spPr>
                  <a:xfrm>
                    <a:off x="4428000" y="2520000"/>
                    <a:ext cx="36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73" name="正方形/長方形 172"/>
              <p:cNvSpPr/>
              <p:nvPr/>
            </p:nvSpPr>
            <p:spPr>
              <a:xfrm>
                <a:off x="4086000" y="2376000"/>
                <a:ext cx="360000" cy="144000"/>
              </a:xfrm>
              <a:prstGeom prst="rect">
                <a:avLst/>
              </a:prstGeom>
              <a:gradFill flip="none" rotWithShape="1">
                <a:gsLst>
                  <a:gs pos="50000">
                    <a:schemeClr val="bg1">
                      <a:lumMod val="95000"/>
                    </a:schemeClr>
                  </a:gs>
                  <a:gs pos="0">
                    <a:schemeClr val="bg1">
                      <a:lumMod val="50000"/>
                    </a:schemeClr>
                  </a:gs>
                  <a:gs pos="100000">
                    <a:schemeClr val="bg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 name="正方形/長方形 173"/>
              <p:cNvSpPr/>
              <p:nvPr/>
            </p:nvSpPr>
            <p:spPr>
              <a:xfrm>
                <a:off x="4086000" y="2880000"/>
                <a:ext cx="360000" cy="36000"/>
              </a:xfrm>
              <a:prstGeom prst="rect">
                <a:avLst/>
              </a:prstGeom>
              <a:gradFill flip="none" rotWithShape="1">
                <a:gsLst>
                  <a:gs pos="50000">
                    <a:schemeClr val="bg1">
                      <a:lumMod val="95000"/>
                    </a:schemeClr>
                  </a:gs>
                  <a:gs pos="0">
                    <a:schemeClr val="bg1">
                      <a:lumMod val="50000"/>
                    </a:schemeClr>
                  </a:gs>
                  <a:gs pos="100000">
                    <a:schemeClr val="bg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9" name="正方形/長方形 188"/>
            <p:cNvSpPr/>
            <p:nvPr/>
          </p:nvSpPr>
          <p:spPr>
            <a:xfrm>
              <a:off x="4428000" y="1800000"/>
              <a:ext cx="144000" cy="1080000"/>
            </a:xfrm>
            <a:prstGeom prst="rect">
              <a:avLst/>
            </a:prstGeom>
            <a:gradFill flip="none" rotWithShape="1">
              <a:gsLst>
                <a:gs pos="50000">
                  <a:schemeClr val="bg1">
                    <a:lumMod val="95000"/>
                  </a:schemeClr>
                </a:gs>
                <a:gs pos="0">
                  <a:schemeClr val="bg1">
                    <a:lumMod val="50000"/>
                  </a:schemeClr>
                </a:gs>
                <a:gs pos="100000">
                  <a:schemeClr val="bg1">
                    <a:lumMod val="50000"/>
                  </a:scheme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190"/>
            <p:cNvGrpSpPr/>
            <p:nvPr/>
          </p:nvGrpSpPr>
          <p:grpSpPr>
            <a:xfrm>
              <a:off x="4428000" y="2484000"/>
              <a:ext cx="144000" cy="216000"/>
              <a:chOff x="4068000" y="2520000"/>
              <a:chExt cx="252000" cy="360000"/>
            </a:xfrm>
          </p:grpSpPr>
          <p:grpSp>
            <p:nvGrpSpPr>
              <p:cNvPr id="34" name="グループ化 193"/>
              <p:cNvGrpSpPr/>
              <p:nvPr/>
            </p:nvGrpSpPr>
            <p:grpSpPr>
              <a:xfrm>
                <a:off x="4104000" y="2520000"/>
                <a:ext cx="180000" cy="360000"/>
                <a:chOff x="4572000" y="2520000"/>
                <a:chExt cx="180000" cy="360000"/>
              </a:xfrm>
            </p:grpSpPr>
            <p:sp>
              <p:nvSpPr>
                <p:cNvPr id="203" name="正方形/長方形 202"/>
                <p:cNvSpPr/>
                <p:nvPr/>
              </p:nvSpPr>
              <p:spPr>
                <a:xfrm>
                  <a:off x="4572000" y="2520000"/>
                  <a:ext cx="36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4" name="正方形/長方形 203"/>
                <p:cNvSpPr/>
                <p:nvPr/>
              </p:nvSpPr>
              <p:spPr>
                <a:xfrm>
                  <a:off x="4644000" y="2520000"/>
                  <a:ext cx="36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5" name="正方形/長方形 204"/>
                <p:cNvSpPr/>
                <p:nvPr/>
              </p:nvSpPr>
              <p:spPr>
                <a:xfrm>
                  <a:off x="4716000" y="2520000"/>
                  <a:ext cx="36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5" name="グループ化 195"/>
              <p:cNvGrpSpPr/>
              <p:nvPr/>
            </p:nvGrpSpPr>
            <p:grpSpPr>
              <a:xfrm>
                <a:off x="4068000" y="2520000"/>
                <a:ext cx="252000" cy="360000"/>
                <a:chOff x="4572000" y="2520000"/>
                <a:chExt cx="252000" cy="360000"/>
              </a:xfrm>
              <a:solidFill>
                <a:schemeClr val="bg1">
                  <a:lumMod val="75000"/>
                </a:schemeClr>
              </a:solidFill>
            </p:grpSpPr>
            <p:sp>
              <p:nvSpPr>
                <p:cNvPr id="198" name="正方形/長方形 197"/>
                <p:cNvSpPr/>
                <p:nvPr/>
              </p:nvSpPr>
              <p:spPr>
                <a:xfrm>
                  <a:off x="4572000" y="2520000"/>
                  <a:ext cx="36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9" name="正方形/長方形 198"/>
                <p:cNvSpPr/>
                <p:nvPr/>
              </p:nvSpPr>
              <p:spPr>
                <a:xfrm>
                  <a:off x="4644000" y="2520000"/>
                  <a:ext cx="36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0" name="正方形/長方形 199"/>
                <p:cNvSpPr/>
                <p:nvPr/>
              </p:nvSpPr>
              <p:spPr>
                <a:xfrm>
                  <a:off x="4716000" y="2520000"/>
                  <a:ext cx="36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1" name="正方形/長方形 200"/>
                <p:cNvSpPr/>
                <p:nvPr/>
              </p:nvSpPr>
              <p:spPr>
                <a:xfrm>
                  <a:off x="4788000" y="2520000"/>
                  <a:ext cx="36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18" name="正方形/長方形 117"/>
            <p:cNvSpPr/>
            <p:nvPr/>
          </p:nvSpPr>
          <p:spPr>
            <a:xfrm>
              <a:off x="4284000" y="2088000"/>
              <a:ext cx="432000" cy="36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9" name="正方形/長方形 208"/>
            <p:cNvSpPr/>
            <p:nvPr/>
          </p:nvSpPr>
          <p:spPr>
            <a:xfrm>
              <a:off x="4284000" y="1872000"/>
              <a:ext cx="432000" cy="36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1" name="正方形/長方形 210"/>
            <p:cNvSpPr/>
            <p:nvPr/>
          </p:nvSpPr>
          <p:spPr>
            <a:xfrm>
              <a:off x="4644000" y="1836000"/>
              <a:ext cx="36000" cy="36000"/>
            </a:xfrm>
            <a:prstGeom prst="rect">
              <a:avLst/>
            </a:prstGeom>
            <a:gradFill flip="none" rotWithShape="1">
              <a:gsLst>
                <a:gs pos="50000">
                  <a:schemeClr val="bg1">
                    <a:lumMod val="95000"/>
                  </a:schemeClr>
                </a:gs>
                <a:gs pos="0">
                  <a:schemeClr val="bg1">
                    <a:lumMod val="50000"/>
                  </a:schemeClr>
                </a:gs>
                <a:gs pos="100000">
                  <a:schemeClr val="bg1">
                    <a:lumMod val="50000"/>
                  </a:schemeClr>
                </a:gs>
              </a:gsLst>
              <a:lin ang="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2" name="正方形/長方形 211"/>
            <p:cNvSpPr/>
            <p:nvPr/>
          </p:nvSpPr>
          <p:spPr>
            <a:xfrm>
              <a:off x="4320000" y="1836000"/>
              <a:ext cx="36000" cy="36000"/>
            </a:xfrm>
            <a:prstGeom prst="rect">
              <a:avLst/>
            </a:prstGeom>
            <a:gradFill flip="none" rotWithShape="1">
              <a:gsLst>
                <a:gs pos="50000">
                  <a:schemeClr val="bg1">
                    <a:lumMod val="95000"/>
                  </a:schemeClr>
                </a:gs>
                <a:gs pos="0">
                  <a:schemeClr val="bg1">
                    <a:lumMod val="50000"/>
                  </a:schemeClr>
                </a:gs>
                <a:gs pos="100000">
                  <a:schemeClr val="bg1">
                    <a:lumMod val="50000"/>
                  </a:schemeClr>
                </a:gs>
              </a:gsLst>
              <a:lin ang="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3" name="正方形/長方形 212"/>
            <p:cNvSpPr/>
            <p:nvPr/>
          </p:nvSpPr>
          <p:spPr>
            <a:xfrm>
              <a:off x="4284000" y="2880000"/>
              <a:ext cx="432000" cy="82800"/>
            </a:xfrm>
            <a:prstGeom prst="rect">
              <a:avLst/>
            </a:prstGeom>
            <a:gradFill flip="none" rotWithShape="1">
              <a:gsLst>
                <a:gs pos="0">
                  <a:schemeClr val="bg1"/>
                </a:gs>
                <a:gs pos="100000">
                  <a:schemeClr val="tx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7" name="円/楕円 126"/>
          <p:cNvSpPr/>
          <p:nvPr/>
        </p:nvSpPr>
        <p:spPr>
          <a:xfrm>
            <a:off x="7643078" y="1620000"/>
            <a:ext cx="1329231" cy="1440000"/>
          </a:xfrm>
          <a:prstGeom prst="ellipse">
            <a:avLst/>
          </a:prstGeom>
          <a:solidFill>
            <a:srgbClr val="FF6600"/>
          </a:solidFill>
          <a:ln>
            <a:noFill/>
          </a:ln>
          <a:scene3d>
            <a:camera prst="perspectiveRelaxed">
              <a:rot lat="16499998" lon="0" rev="0"/>
            </a:camera>
            <a:lightRig rig="harsh" dir="t"/>
          </a:scene3d>
          <a:sp3d extrusionH="2667000" prstMaterial="softEdge">
            <a:bevelT w="146050" h="152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 name="正方形/長方形 224"/>
          <p:cNvSpPr/>
          <p:nvPr/>
        </p:nvSpPr>
        <p:spPr>
          <a:xfrm>
            <a:off x="1528615" y="4392000"/>
            <a:ext cx="996923" cy="864000"/>
          </a:xfrm>
          <a:prstGeom prst="rect">
            <a:avLst/>
          </a:prstGeom>
          <a:solidFill>
            <a:srgbClr val="FF0066"/>
          </a:solidFill>
          <a:ln>
            <a:noFill/>
          </a:ln>
          <a:scene3d>
            <a:camera prst="orthographicFront"/>
            <a:lightRig rig="soft" dir="t">
              <a:rot lat="0" lon="0" rev="0"/>
            </a:lightRig>
          </a:scene3d>
          <a:sp3d prstMaterial="plastic">
            <a:bevelT w="114300" h="114300"/>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spcAft>
                <a:spcPts val="300"/>
              </a:spcAft>
            </a:pPr>
            <a:r>
              <a:rPr lang="ja-JP" altLang="en-US" sz="1600" dirty="0" smtClean="0">
                <a:latin typeface="HGPｺﾞｼｯｸE" pitchFamily="50" charset="-128"/>
                <a:ea typeface="HGPｺﾞｼｯｸE" pitchFamily="50" charset="-128"/>
              </a:rPr>
              <a:t>充放電</a:t>
            </a:r>
          </a:p>
          <a:p>
            <a:pPr algn="ctr">
              <a:spcAft>
                <a:spcPts val="300"/>
              </a:spcAft>
            </a:pPr>
            <a:r>
              <a:rPr kumimoji="1" lang="ja-JP" altLang="en-US" sz="1600" dirty="0" smtClean="0">
                <a:latin typeface="HGPｺﾞｼｯｸE" pitchFamily="50" charset="-128"/>
                <a:ea typeface="HGPｺﾞｼｯｸE" pitchFamily="50" charset="-128"/>
              </a:rPr>
              <a:t>Ｍｇｒ</a:t>
            </a:r>
            <a:r>
              <a:rPr kumimoji="1" lang="en-US" altLang="ja-JP" sz="1600" dirty="0" smtClean="0">
                <a:latin typeface="HGPｺﾞｼｯｸE" pitchFamily="50" charset="-128"/>
                <a:ea typeface="HGPｺﾞｼｯｸE" pitchFamily="50" charset="-128"/>
              </a:rPr>
              <a:t>.</a:t>
            </a:r>
          </a:p>
        </p:txBody>
      </p:sp>
      <p:grpSp>
        <p:nvGrpSpPr>
          <p:cNvPr id="36" name="グループ化 133"/>
          <p:cNvGrpSpPr/>
          <p:nvPr/>
        </p:nvGrpSpPr>
        <p:grpSpPr>
          <a:xfrm>
            <a:off x="232615" y="4032001"/>
            <a:ext cx="1063385" cy="1152000"/>
            <a:chOff x="4301818" y="3835201"/>
            <a:chExt cx="1561601" cy="1152000"/>
          </a:xfrm>
        </p:grpSpPr>
        <p:sp>
          <p:nvSpPr>
            <p:cNvPr id="228" name="正方形/長方形 227"/>
            <p:cNvSpPr/>
            <p:nvPr/>
          </p:nvSpPr>
          <p:spPr>
            <a:xfrm rot="5400000">
              <a:off x="4506617" y="3654800"/>
              <a:ext cx="1152000" cy="1512801"/>
            </a:xfrm>
            <a:prstGeom prst="rect">
              <a:avLst/>
            </a:prstGeom>
            <a:solidFill>
              <a:schemeClr val="tx1"/>
            </a:solidFill>
            <a:ln>
              <a:noFill/>
            </a:ln>
            <a:scene3d>
              <a:camera prst="perspectiveRelaxed" fov="2700000">
                <a:rot lat="0" lon="4507838" rev="0"/>
              </a:camera>
              <a:lightRig rig="harsh" dir="t">
                <a:rot lat="0" lon="0" rev="6600000"/>
              </a:lightRig>
            </a:scene3d>
            <a:sp3d extrusionH="381000" prstMaterial="metal">
              <a:bevelT w="38100" h="38100"/>
              <a:bevelB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2" name="テキスト ボックス 131"/>
            <p:cNvSpPr txBox="1"/>
            <p:nvPr/>
          </p:nvSpPr>
          <p:spPr>
            <a:xfrm>
              <a:off x="4301818" y="4267200"/>
              <a:ext cx="1561601" cy="720000"/>
            </a:xfrm>
            <a:prstGeom prst="rect">
              <a:avLst/>
            </a:prstGeom>
            <a:noFill/>
          </p:spPr>
          <p:txBody>
            <a:bodyPr wrap="none" lIns="72000" tIns="360000" rIns="0" bIns="0" rtlCol="0" anchor="ctr" anchorCtr="1">
              <a:noAutofit/>
            </a:bodyPr>
            <a:lstStyle/>
            <a:p>
              <a:pPr algn="ctr"/>
              <a:r>
                <a:rPr lang="ja-JP" altLang="en-US" sz="1500" dirty="0" smtClean="0">
                  <a:solidFill>
                    <a:schemeClr val="bg1"/>
                  </a:solidFill>
                  <a:latin typeface="HGPｺﾞｼｯｸE" pitchFamily="50" charset="-128"/>
                </a:rPr>
                <a:t>Ｌｉ</a:t>
              </a:r>
              <a:r>
                <a:rPr lang="en-US" altLang="ja-JP" sz="1500" dirty="0" smtClean="0">
                  <a:solidFill>
                    <a:schemeClr val="bg1"/>
                  </a:solidFill>
                  <a:latin typeface="HGPｺﾞｼｯｸE" pitchFamily="50" charset="-128"/>
                </a:rPr>
                <a:t>-</a:t>
              </a:r>
              <a:r>
                <a:rPr lang="ja-JP" altLang="en-US" sz="1500" dirty="0" smtClean="0">
                  <a:solidFill>
                    <a:schemeClr val="bg1"/>
                  </a:solidFill>
                  <a:latin typeface="HGPｺﾞｼｯｸE" pitchFamily="50" charset="-128"/>
                </a:rPr>
                <a:t>ｉｏｎ Ｂａｔｔ．</a:t>
              </a:r>
              <a:endParaRPr kumimoji="1" lang="ja-JP" altLang="en-US" sz="1500" dirty="0">
                <a:solidFill>
                  <a:schemeClr val="bg1"/>
                </a:solidFill>
                <a:latin typeface="HGPｺﾞｼｯｸE" pitchFamily="50" charset="-128"/>
              </a:endParaRPr>
            </a:p>
          </p:txBody>
        </p:sp>
      </p:grpSp>
      <p:sp>
        <p:nvSpPr>
          <p:cNvPr id="129" name="フローチャート : 論理積ゲート 128"/>
          <p:cNvSpPr/>
          <p:nvPr/>
        </p:nvSpPr>
        <p:spPr>
          <a:xfrm rot="5400000">
            <a:off x="5793231" y="2359386"/>
            <a:ext cx="1440000" cy="1329231"/>
          </a:xfrm>
          <a:prstGeom prst="flowChartDelay">
            <a:avLst/>
          </a:prstGeom>
          <a:solidFill>
            <a:schemeClr val="bg1"/>
          </a:solidFill>
          <a:ln>
            <a:noFill/>
          </a:ln>
          <a:scene3d>
            <a:camera prst="perspectiveRelaxed">
              <a:rot lat="192939" lon="5103470" rev="21590639"/>
            </a:camera>
            <a:lightRig rig="soft" dir="t">
              <a:rot lat="0" lon="0" rev="9000000"/>
            </a:lightRig>
          </a:scene3d>
          <a:sp3d extrusionH="2095500"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5" name="直線コネクタ 254"/>
          <p:cNvCxnSpPr>
            <a:stCxn id="3" idx="2"/>
            <a:endCxn id="227" idx="0"/>
          </p:cNvCxnSpPr>
          <p:nvPr/>
        </p:nvCxnSpPr>
        <p:spPr>
          <a:xfrm>
            <a:off x="4851692" y="1512000"/>
            <a:ext cx="0" cy="720000"/>
          </a:xfrm>
          <a:prstGeom prst="line">
            <a:avLst/>
          </a:prstGeom>
          <a:ln w="57150">
            <a:solidFill>
              <a:srgbClr val="0066FF"/>
            </a:solidFill>
          </a:ln>
        </p:spPr>
        <p:style>
          <a:lnRef idx="1">
            <a:schemeClr val="accent1"/>
          </a:lnRef>
          <a:fillRef idx="0">
            <a:schemeClr val="accent1"/>
          </a:fillRef>
          <a:effectRef idx="0">
            <a:schemeClr val="accent1"/>
          </a:effectRef>
          <a:fontRef idx="minor">
            <a:schemeClr val="tx1"/>
          </a:fontRef>
        </p:style>
      </p:cxnSp>
      <p:cxnSp>
        <p:nvCxnSpPr>
          <p:cNvPr id="260" name="直線コネクタ 259"/>
          <p:cNvCxnSpPr>
            <a:stCxn id="342" idx="2"/>
            <a:endCxn id="254" idx="0"/>
          </p:cNvCxnSpPr>
          <p:nvPr/>
        </p:nvCxnSpPr>
        <p:spPr>
          <a:xfrm>
            <a:off x="5017846" y="5256000"/>
            <a:ext cx="0" cy="576000"/>
          </a:xfrm>
          <a:prstGeom prst="line">
            <a:avLst/>
          </a:prstGeom>
          <a:ln w="57150">
            <a:solidFill>
              <a:srgbClr val="0066FF"/>
            </a:solidFill>
          </a:ln>
        </p:spPr>
        <p:style>
          <a:lnRef idx="1">
            <a:schemeClr val="accent1"/>
          </a:lnRef>
          <a:fillRef idx="0">
            <a:schemeClr val="accent1"/>
          </a:fillRef>
          <a:effectRef idx="0">
            <a:schemeClr val="accent1"/>
          </a:effectRef>
          <a:fontRef idx="minor">
            <a:schemeClr val="tx1"/>
          </a:fontRef>
        </p:style>
      </p:cxnSp>
      <p:cxnSp>
        <p:nvCxnSpPr>
          <p:cNvPr id="270" name="直線コネクタ 249"/>
          <p:cNvCxnSpPr>
            <a:stCxn id="269" idx="2"/>
            <a:endCxn id="226" idx="3"/>
          </p:cNvCxnSpPr>
          <p:nvPr/>
        </p:nvCxnSpPr>
        <p:spPr>
          <a:xfrm rot="10800000" flipV="1">
            <a:off x="3788309" y="3744000"/>
            <a:ext cx="564923" cy="1080000"/>
          </a:xfrm>
          <a:prstGeom prst="bentConnector3">
            <a:avLst>
              <a:gd name="adj1" fmla="val 61916"/>
            </a:avLst>
          </a:prstGeom>
          <a:ln w="57150">
            <a:solidFill>
              <a:srgbClr val="0066FF"/>
            </a:solidFill>
          </a:ln>
        </p:spPr>
        <p:style>
          <a:lnRef idx="1">
            <a:schemeClr val="accent1"/>
          </a:lnRef>
          <a:fillRef idx="0">
            <a:schemeClr val="accent1"/>
          </a:fillRef>
          <a:effectRef idx="0">
            <a:schemeClr val="accent1"/>
          </a:effectRef>
          <a:fontRef idx="minor">
            <a:schemeClr val="tx1"/>
          </a:fontRef>
        </p:style>
      </p:cxnSp>
      <p:cxnSp>
        <p:nvCxnSpPr>
          <p:cNvPr id="278" name="直線コネクタ 277"/>
          <p:cNvCxnSpPr>
            <a:stCxn id="227" idx="2"/>
            <a:endCxn id="269" idx="0"/>
          </p:cNvCxnSpPr>
          <p:nvPr/>
        </p:nvCxnSpPr>
        <p:spPr>
          <a:xfrm>
            <a:off x="4851692" y="3096000"/>
            <a:ext cx="0" cy="432000"/>
          </a:xfrm>
          <a:prstGeom prst="line">
            <a:avLst/>
          </a:prstGeom>
          <a:ln w="57150">
            <a:solidFill>
              <a:srgbClr val="0066FF"/>
            </a:solidFill>
          </a:ln>
        </p:spPr>
        <p:style>
          <a:lnRef idx="1">
            <a:schemeClr val="accent1"/>
          </a:lnRef>
          <a:fillRef idx="0">
            <a:schemeClr val="accent1"/>
          </a:fillRef>
          <a:effectRef idx="0">
            <a:schemeClr val="accent1"/>
          </a:effectRef>
          <a:fontRef idx="minor">
            <a:schemeClr val="tx1"/>
          </a:fontRef>
        </p:style>
      </p:cxnSp>
      <p:cxnSp>
        <p:nvCxnSpPr>
          <p:cNvPr id="279" name="直線コネクタ 278"/>
          <p:cNvCxnSpPr>
            <a:stCxn id="269" idx="4"/>
            <a:endCxn id="231" idx="0"/>
          </p:cNvCxnSpPr>
          <p:nvPr/>
        </p:nvCxnSpPr>
        <p:spPr>
          <a:xfrm>
            <a:off x="4851692" y="3960000"/>
            <a:ext cx="0" cy="432000"/>
          </a:xfrm>
          <a:prstGeom prst="line">
            <a:avLst/>
          </a:prstGeom>
          <a:ln w="57150">
            <a:solidFill>
              <a:srgbClr val="0066FF"/>
            </a:solidFill>
          </a:ln>
        </p:spPr>
        <p:style>
          <a:lnRef idx="1">
            <a:schemeClr val="accent1"/>
          </a:lnRef>
          <a:fillRef idx="0">
            <a:schemeClr val="accent1"/>
          </a:fillRef>
          <a:effectRef idx="0">
            <a:schemeClr val="accent1"/>
          </a:effectRef>
          <a:fontRef idx="minor">
            <a:schemeClr val="tx1"/>
          </a:fontRef>
        </p:style>
      </p:cxnSp>
      <p:cxnSp>
        <p:nvCxnSpPr>
          <p:cNvPr id="305" name="直線コネクタ 249"/>
          <p:cNvCxnSpPr>
            <a:stCxn id="291" idx="1"/>
            <a:endCxn id="235" idx="3"/>
          </p:cNvCxnSpPr>
          <p:nvPr/>
        </p:nvCxnSpPr>
        <p:spPr>
          <a:xfrm rot="10800000" flipV="1">
            <a:off x="7011693" y="3744000"/>
            <a:ext cx="664615" cy="936000"/>
          </a:xfrm>
          <a:prstGeom prst="bentConnector3">
            <a:avLst>
              <a:gd name="adj1"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1" name="正方形/長方形 290"/>
          <p:cNvSpPr/>
          <p:nvPr/>
        </p:nvSpPr>
        <p:spPr>
          <a:xfrm>
            <a:off x="7676309" y="2304000"/>
            <a:ext cx="1329231" cy="28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HGPｺﾞｼｯｸE" pitchFamily="50" charset="-128"/>
                <a:ea typeface="HGPｺﾞｼｯｸE" pitchFamily="50" charset="-128"/>
              </a:rPr>
              <a:t>貯</a:t>
            </a:r>
            <a:r>
              <a:rPr lang="ja-JP" altLang="en-US" sz="1600" dirty="0" smtClean="0">
                <a:latin typeface="HGPｺﾞｼｯｸE" pitchFamily="50" charset="-128"/>
                <a:ea typeface="HGPｺﾞｼｯｸE" pitchFamily="50" charset="-128"/>
              </a:rPr>
              <a:t>湯タンク</a:t>
            </a:r>
            <a:endParaRPr lang="en-US" altLang="ja-JP" sz="1600" dirty="0" smtClean="0">
              <a:latin typeface="HGPｺﾞｼｯｸE" pitchFamily="50" charset="-128"/>
              <a:ea typeface="HGPｺﾞｼｯｸE" pitchFamily="50" charset="-128"/>
            </a:endParaRPr>
          </a:p>
        </p:txBody>
      </p:sp>
      <p:cxnSp>
        <p:nvCxnSpPr>
          <p:cNvPr id="324" name="直線コネクタ 249"/>
          <p:cNvCxnSpPr>
            <a:stCxn id="72" idx="2"/>
            <a:endCxn id="123" idx="1"/>
          </p:cNvCxnSpPr>
          <p:nvPr/>
        </p:nvCxnSpPr>
        <p:spPr>
          <a:xfrm rot="5400000">
            <a:off x="6447046" y="1489015"/>
            <a:ext cx="122400" cy="787569"/>
          </a:xfrm>
          <a:prstGeom prst="bentConnector3">
            <a:avLst>
              <a:gd name="adj1" fmla="val 345588"/>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29" name="直線コネクタ 249"/>
          <p:cNvCxnSpPr/>
          <p:nvPr/>
        </p:nvCxnSpPr>
        <p:spPr>
          <a:xfrm>
            <a:off x="6513231" y="2250000"/>
            <a:ext cx="0" cy="756000"/>
          </a:xfrm>
          <a:prstGeom prst="straightConnector1">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grpSp>
        <p:nvGrpSpPr>
          <p:cNvPr id="37" name="グループ化 2055"/>
          <p:cNvGrpSpPr>
            <a:grpSpLocks noChangeAspect="1"/>
          </p:cNvGrpSpPr>
          <p:nvPr/>
        </p:nvGrpSpPr>
        <p:grpSpPr>
          <a:xfrm>
            <a:off x="6612923" y="936000"/>
            <a:ext cx="578215" cy="885600"/>
            <a:chOff x="6570000" y="1260000"/>
            <a:chExt cx="1044000" cy="1476000"/>
          </a:xfrm>
        </p:grpSpPr>
        <p:sp>
          <p:nvSpPr>
            <p:cNvPr id="2054" name="正方形/長方形 2053"/>
            <p:cNvSpPr/>
            <p:nvPr/>
          </p:nvSpPr>
          <p:spPr>
            <a:xfrm>
              <a:off x="6810000" y="1260000"/>
              <a:ext cx="144000" cy="180000"/>
            </a:xfrm>
            <a:prstGeom prst="rect">
              <a:avLst/>
            </a:prstGeom>
            <a:gradFill>
              <a:gsLst>
                <a:gs pos="15000">
                  <a:schemeClr val="bg1">
                    <a:lumMod val="85000"/>
                  </a:schemeClr>
                </a:gs>
                <a:gs pos="0">
                  <a:schemeClr val="tx1">
                    <a:lumMod val="50000"/>
                    <a:lumOff val="50000"/>
                  </a:schemeClr>
                </a:gs>
                <a:gs pos="30000">
                  <a:schemeClr val="bg1">
                    <a:lumMod val="95000"/>
                  </a:schemeClr>
                </a:gs>
                <a:gs pos="100000">
                  <a:schemeClr val="tx1">
                    <a:lumMod val="50000"/>
                    <a:lumOff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p:cNvSpPr/>
            <p:nvPr/>
          </p:nvSpPr>
          <p:spPr>
            <a:xfrm>
              <a:off x="7308000" y="1260000"/>
              <a:ext cx="144000" cy="180000"/>
            </a:xfrm>
            <a:prstGeom prst="rect">
              <a:avLst/>
            </a:prstGeom>
            <a:gradFill>
              <a:gsLst>
                <a:gs pos="15000">
                  <a:schemeClr val="bg1">
                    <a:lumMod val="85000"/>
                  </a:schemeClr>
                </a:gs>
                <a:gs pos="0">
                  <a:schemeClr val="tx1">
                    <a:lumMod val="50000"/>
                    <a:lumOff val="50000"/>
                  </a:schemeClr>
                </a:gs>
                <a:gs pos="30000">
                  <a:schemeClr val="bg1">
                    <a:lumMod val="95000"/>
                  </a:schemeClr>
                </a:gs>
                <a:gs pos="100000">
                  <a:schemeClr val="tx1">
                    <a:lumMod val="50000"/>
                    <a:lumOff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8" name="グループ化 2048"/>
            <p:cNvGrpSpPr/>
            <p:nvPr/>
          </p:nvGrpSpPr>
          <p:grpSpPr>
            <a:xfrm>
              <a:off x="6570000" y="1332000"/>
              <a:ext cx="1044000" cy="1404000"/>
              <a:chOff x="6570000" y="1332000"/>
              <a:chExt cx="1044000" cy="1404000"/>
            </a:xfrm>
          </p:grpSpPr>
          <p:sp>
            <p:nvSpPr>
              <p:cNvPr id="71" name="台形 70"/>
              <p:cNvSpPr/>
              <p:nvPr/>
            </p:nvSpPr>
            <p:spPr>
              <a:xfrm>
                <a:off x="6624000" y="1332000"/>
                <a:ext cx="936000" cy="504000"/>
              </a:xfrm>
              <a:prstGeom prst="trapezoid">
                <a:avLst>
                  <a:gd name="adj" fmla="val 11775"/>
                </a:avLst>
              </a:prstGeom>
              <a:solidFill>
                <a:schemeClr val="bg1">
                  <a:lumMod val="75000"/>
                </a:schemeClr>
              </a:solidFill>
              <a:ln>
                <a:noFill/>
              </a:ln>
              <a:scene3d>
                <a:camera prst="obliqueBottomRight"/>
                <a:lightRig rig="soft" dir="t">
                  <a:rot lat="0" lon="0" rev="0"/>
                </a:lightRig>
              </a:scene3d>
              <a:sp3d extrusionH="381000" prstMaterial="metal">
                <a:bevelT w="114300"/>
              </a:sp3d>
            </p:spPr>
            <p:style>
              <a:lnRef idx="2">
                <a:schemeClr val="accent1">
                  <a:shade val="50000"/>
                </a:schemeClr>
              </a:lnRef>
              <a:fillRef idx="1">
                <a:schemeClr val="accent1"/>
              </a:fillRef>
              <a:effectRef idx="0">
                <a:schemeClr val="accent1"/>
              </a:effectRef>
              <a:fontRef idx="minor">
                <a:schemeClr val="lt1"/>
              </a:fontRef>
            </p:style>
            <p:txBody>
              <a:bodyPr wrap="none" lIns="144000" tIns="0" rIns="0" bIns="1116000" rtlCol="0" anchor="t" anchorCtr="0"/>
              <a:lstStyle/>
              <a:p>
                <a:pPr algn="ctr"/>
                <a:r>
                  <a:rPr kumimoji="1" lang="ja-JP" altLang="en-US" sz="1600" dirty="0" smtClean="0">
                    <a:solidFill>
                      <a:schemeClr val="tx1"/>
                    </a:solidFill>
                    <a:latin typeface="HGPｺﾞｼｯｸE" pitchFamily="50" charset="-128"/>
                    <a:ea typeface="HGPｺﾞｼｯｸE" pitchFamily="50" charset="-128"/>
                  </a:rPr>
                  <a:t>系統ガス</a:t>
                </a:r>
                <a:endParaRPr kumimoji="1" lang="ja-JP" altLang="en-US" sz="1600" dirty="0">
                  <a:solidFill>
                    <a:schemeClr val="tx1"/>
                  </a:solidFill>
                  <a:latin typeface="HGPｺﾞｼｯｸE" pitchFamily="50" charset="-128"/>
                  <a:ea typeface="HGPｺﾞｼｯｸE" pitchFamily="50" charset="-128"/>
                  <a:cs typeface="Arial" pitchFamily="34" charset="0"/>
                </a:endParaRPr>
              </a:p>
            </p:txBody>
          </p:sp>
          <p:sp>
            <p:nvSpPr>
              <p:cNvPr id="2048" name="角丸四角形 2047"/>
              <p:cNvSpPr/>
              <p:nvPr/>
            </p:nvSpPr>
            <p:spPr>
              <a:xfrm>
                <a:off x="6732000" y="1476000"/>
                <a:ext cx="648000" cy="288000"/>
              </a:xfrm>
              <a:prstGeom prst="roundRect">
                <a:avLst>
                  <a:gd name="adj" fmla="val 25487"/>
                </a:avLst>
              </a:prstGeom>
              <a:solidFill>
                <a:schemeClr val="bg1">
                  <a:lumMod val="75000"/>
                </a:schemeClr>
              </a:solidFill>
              <a:ln>
                <a:noFill/>
              </a:ln>
              <a:scene3d>
                <a:camera prst="obliqueBottomRight"/>
                <a:lightRig rig="soft" dir="t">
                  <a:rot lat="0" lon="0" rev="0"/>
                </a:lightRig>
              </a:scene3d>
              <a:sp3d prstMaterial="metal">
                <a:bevelT w="381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 name="グループ化 30"/>
              <p:cNvGrpSpPr/>
              <p:nvPr/>
            </p:nvGrpSpPr>
            <p:grpSpPr>
              <a:xfrm>
                <a:off x="6804000" y="1548000"/>
                <a:ext cx="504000" cy="144000"/>
                <a:chOff x="6742800" y="1306800"/>
                <a:chExt cx="504000" cy="140400"/>
              </a:xfrm>
            </p:grpSpPr>
            <p:sp>
              <p:nvSpPr>
                <p:cNvPr id="39" name="正方形/長方形 38"/>
                <p:cNvSpPr/>
                <p:nvPr/>
              </p:nvSpPr>
              <p:spPr>
                <a:xfrm>
                  <a:off x="6742800" y="1306800"/>
                  <a:ext cx="504000" cy="140400"/>
                </a:xfrm>
                <a:prstGeom prst="rect">
                  <a:avLst/>
                </a:prstGeom>
                <a:solidFill>
                  <a:schemeClr val="bg1">
                    <a:lumMod val="65000"/>
                  </a:schemeClr>
                </a:solidFill>
                <a:ln w="3175">
                  <a:solidFill>
                    <a:schemeClr val="tx1"/>
                  </a:solidFill>
                </a:ln>
                <a:scene3d>
                  <a:camera prst="orthographicFront"/>
                  <a:lightRig rig="flood" dir="t">
                    <a:rot lat="0" lon="0" rev="18000000"/>
                  </a:lightRig>
                </a:scene3d>
                <a:sp3d prstMaterial="metal">
                  <a:bevelT w="38100" h="3810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5" name="グループ化 28"/>
                <p:cNvGrpSpPr/>
                <p:nvPr/>
              </p:nvGrpSpPr>
              <p:grpSpPr>
                <a:xfrm>
                  <a:off x="6768000" y="1332000"/>
                  <a:ext cx="450000" cy="90000"/>
                  <a:chOff x="6768000" y="1332000"/>
                  <a:chExt cx="450000" cy="90000"/>
                </a:xfrm>
              </p:grpSpPr>
              <p:grpSp>
                <p:nvGrpSpPr>
                  <p:cNvPr id="46" name="グループ化 26"/>
                  <p:cNvGrpSpPr/>
                  <p:nvPr/>
                </p:nvGrpSpPr>
                <p:grpSpPr>
                  <a:xfrm>
                    <a:off x="6768000" y="1332000"/>
                    <a:ext cx="288000" cy="90000"/>
                    <a:chOff x="6757200" y="1332000"/>
                    <a:chExt cx="284400" cy="90000"/>
                  </a:xfrm>
                </p:grpSpPr>
                <p:sp>
                  <p:nvSpPr>
                    <p:cNvPr id="41" name="正方形/長方形 40"/>
                    <p:cNvSpPr/>
                    <p:nvPr/>
                  </p:nvSpPr>
                  <p:spPr>
                    <a:xfrm>
                      <a:off x="6757200" y="1332000"/>
                      <a:ext cx="57600" cy="90000"/>
                    </a:xfrm>
                    <a:prstGeom prst="rect">
                      <a:avLst/>
                    </a:prstGeom>
                    <a:solidFill>
                      <a:schemeClr val="tx1"/>
                    </a:solidFill>
                    <a:ln w="19050">
                      <a:noFill/>
                    </a:ln>
                    <a:scene3d>
                      <a:camera prst="orthographicFront"/>
                      <a:lightRig rig="flood" dir="t">
                        <a:rot lat="0" lon="0" rev="150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6832800" y="1332000"/>
                      <a:ext cx="57600" cy="90000"/>
                    </a:xfrm>
                    <a:prstGeom prst="rect">
                      <a:avLst/>
                    </a:prstGeom>
                    <a:solidFill>
                      <a:schemeClr val="tx1"/>
                    </a:solidFill>
                    <a:ln w="19050">
                      <a:noFill/>
                    </a:ln>
                    <a:scene3d>
                      <a:camera prst="orthographicFront"/>
                      <a:lightRig rig="flood" dir="t">
                        <a:rot lat="0" lon="0" rev="150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6908400" y="1332000"/>
                      <a:ext cx="57600" cy="90000"/>
                    </a:xfrm>
                    <a:prstGeom prst="rect">
                      <a:avLst/>
                    </a:prstGeom>
                    <a:solidFill>
                      <a:schemeClr val="tx1"/>
                    </a:solidFill>
                    <a:ln w="19050">
                      <a:noFill/>
                    </a:ln>
                    <a:scene3d>
                      <a:camera prst="orthographicFront"/>
                      <a:lightRig rig="flood" dir="t">
                        <a:rot lat="0" lon="0" rev="150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6984000" y="1332000"/>
                      <a:ext cx="57600" cy="90000"/>
                    </a:xfrm>
                    <a:prstGeom prst="rect">
                      <a:avLst/>
                    </a:prstGeom>
                    <a:solidFill>
                      <a:schemeClr val="tx1"/>
                    </a:solidFill>
                    <a:ln w="19050">
                      <a:noFill/>
                    </a:ln>
                    <a:scene3d>
                      <a:camera prst="orthographicFront"/>
                      <a:lightRig rig="flood" dir="t">
                        <a:rot lat="0" lon="0" rev="150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7" name="グループ化 61"/>
                  <p:cNvGrpSpPr/>
                  <p:nvPr/>
                </p:nvGrpSpPr>
                <p:grpSpPr>
                  <a:xfrm>
                    <a:off x="7074000" y="1368000"/>
                    <a:ext cx="144000" cy="54000"/>
                    <a:chOff x="6757200" y="1332000"/>
                    <a:chExt cx="203403" cy="90000"/>
                  </a:xfrm>
                </p:grpSpPr>
                <p:sp>
                  <p:nvSpPr>
                    <p:cNvPr id="63" name="正方形/長方形 62"/>
                    <p:cNvSpPr/>
                    <p:nvPr/>
                  </p:nvSpPr>
                  <p:spPr>
                    <a:xfrm>
                      <a:off x="6757200" y="1332000"/>
                      <a:ext cx="52200" cy="90000"/>
                    </a:xfrm>
                    <a:prstGeom prst="rect">
                      <a:avLst/>
                    </a:prstGeom>
                    <a:solidFill>
                      <a:schemeClr val="tx1"/>
                    </a:solidFill>
                    <a:ln w="19050">
                      <a:noFill/>
                    </a:ln>
                    <a:scene3d>
                      <a:camera prst="orthographicFront"/>
                      <a:lightRig rig="flood" dir="t">
                        <a:rot lat="0" lon="0" rev="150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p:cNvSpPr/>
                    <p:nvPr/>
                  </p:nvSpPr>
                  <p:spPr>
                    <a:xfrm>
                      <a:off x="6832800" y="1332000"/>
                      <a:ext cx="52200" cy="90000"/>
                    </a:xfrm>
                    <a:prstGeom prst="rect">
                      <a:avLst/>
                    </a:prstGeom>
                    <a:solidFill>
                      <a:schemeClr val="tx1"/>
                    </a:solidFill>
                    <a:ln w="19050">
                      <a:noFill/>
                    </a:ln>
                    <a:scene3d>
                      <a:camera prst="orthographicFront"/>
                      <a:lightRig rig="flood" dir="t">
                        <a:rot lat="0" lon="0" rev="150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p:cNvSpPr/>
                    <p:nvPr/>
                  </p:nvSpPr>
                  <p:spPr>
                    <a:xfrm>
                      <a:off x="6908403" y="1332000"/>
                      <a:ext cx="52200" cy="90000"/>
                    </a:xfrm>
                    <a:prstGeom prst="rect">
                      <a:avLst/>
                    </a:prstGeom>
                    <a:solidFill>
                      <a:schemeClr val="tx1"/>
                    </a:solidFill>
                    <a:ln w="19050">
                      <a:noFill/>
                    </a:ln>
                    <a:scene3d>
                      <a:camera prst="orthographicFront"/>
                      <a:lightRig rig="flood" dir="t">
                        <a:rot lat="0" lon="0" rev="150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sp>
            <p:nvSpPr>
              <p:cNvPr id="72" name="角丸四角形 71"/>
              <p:cNvSpPr/>
              <p:nvPr/>
            </p:nvSpPr>
            <p:spPr>
              <a:xfrm>
                <a:off x="6570000" y="1836000"/>
                <a:ext cx="1044000" cy="900000"/>
              </a:xfrm>
              <a:prstGeom prst="roundRect">
                <a:avLst>
                  <a:gd name="adj" fmla="val 13081"/>
                </a:avLst>
              </a:prstGeom>
              <a:solidFill>
                <a:schemeClr val="bg1">
                  <a:lumMod val="75000"/>
                </a:schemeClr>
              </a:solidFill>
              <a:ln>
                <a:noFill/>
              </a:ln>
              <a:scene3d>
                <a:camera prst="obliqueBottomRight"/>
                <a:lightRig rig="soft" dir="t">
                  <a:rot lat="0" lon="0" rev="0"/>
                </a:lightRig>
              </a:scene3d>
              <a:sp3d extrusionH="381000" prstMaterial="metal">
                <a:bevelT w="1143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345" name="正方形/長方形 344"/>
          <p:cNvSpPr/>
          <p:nvPr/>
        </p:nvSpPr>
        <p:spPr>
          <a:xfrm>
            <a:off x="897232" y="576000"/>
            <a:ext cx="1927385"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dirty="0" smtClean="0">
                <a:solidFill>
                  <a:schemeClr val="tx1"/>
                </a:solidFill>
                <a:latin typeface="HGPｺﾞｼｯｸE" pitchFamily="50" charset="-128"/>
                <a:ea typeface="HGPｺﾞｼｯｸE" pitchFamily="50" charset="-128"/>
              </a:rPr>
              <a:t>ＰＶ </a:t>
            </a:r>
            <a:endParaRPr kumimoji="1" lang="ja-JP" altLang="en-US" sz="1600" dirty="0">
              <a:solidFill>
                <a:schemeClr val="tx1"/>
              </a:solidFill>
              <a:latin typeface="HGPｺﾞｼｯｸE" pitchFamily="50" charset="-128"/>
              <a:ea typeface="HGPｺﾞｼｯｸE" pitchFamily="50" charset="-128"/>
            </a:endParaRPr>
          </a:p>
        </p:txBody>
      </p:sp>
      <p:cxnSp>
        <p:nvCxnSpPr>
          <p:cNvPr id="327" name="カギ線コネクタ 326"/>
          <p:cNvCxnSpPr>
            <a:stCxn id="227" idx="3"/>
            <a:endCxn id="234" idx="1"/>
          </p:cNvCxnSpPr>
          <p:nvPr/>
        </p:nvCxnSpPr>
        <p:spPr>
          <a:xfrm>
            <a:off x="5350155" y="2664000"/>
            <a:ext cx="664615" cy="1548000"/>
          </a:xfrm>
          <a:prstGeom prst="bentConnector3">
            <a:avLst>
              <a:gd name="adj1" fmla="val 50000"/>
            </a:avLst>
          </a:prstGeom>
          <a:ln w="571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48" name="グループ化 337"/>
          <p:cNvGrpSpPr/>
          <p:nvPr/>
        </p:nvGrpSpPr>
        <p:grpSpPr>
          <a:xfrm>
            <a:off x="166155" y="2232000"/>
            <a:ext cx="1096615" cy="1476000"/>
            <a:chOff x="180000" y="2124000"/>
            <a:chExt cx="1188000" cy="1476000"/>
          </a:xfrm>
        </p:grpSpPr>
        <p:sp>
          <p:nvSpPr>
            <p:cNvPr id="337" name="正方形/長方形 336"/>
            <p:cNvSpPr/>
            <p:nvPr/>
          </p:nvSpPr>
          <p:spPr>
            <a:xfrm>
              <a:off x="180000" y="2124000"/>
              <a:ext cx="1188000" cy="1476000"/>
            </a:xfrm>
            <a:prstGeom prst="rect">
              <a:avLst/>
            </a:prstGeom>
            <a:solidFill>
              <a:schemeClr val="bg1"/>
            </a:solidFill>
            <a:ln w="6350">
              <a:solidFill>
                <a:schemeClr val="tx1"/>
              </a:solidFill>
            </a:ln>
            <a:effectLst>
              <a:outerShdw blurRad="50800" dist="762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algn="ctr"/>
              <a:r>
                <a:rPr kumimoji="1" lang="en-US" altLang="ja-JP" sz="1400" dirty="0" smtClean="0">
                  <a:solidFill>
                    <a:schemeClr val="tx1"/>
                  </a:solidFill>
                  <a:latin typeface="HGSｺﾞｼｯｸE" pitchFamily="50" charset="-128"/>
                  <a:ea typeface="HGSｺﾞｼｯｸE" pitchFamily="50" charset="-128"/>
                </a:rPr>
                <a:t>【</a:t>
              </a:r>
              <a:r>
                <a:rPr kumimoji="1" lang="ja-JP" altLang="en-US" sz="1400" dirty="0" smtClean="0">
                  <a:solidFill>
                    <a:schemeClr val="tx1"/>
                  </a:solidFill>
                  <a:latin typeface="HGSｺﾞｼｯｸE" pitchFamily="50" charset="-128"/>
                  <a:ea typeface="HGSｺﾞｼｯｸE" pitchFamily="50" charset="-128"/>
                </a:rPr>
                <a:t>凡例</a:t>
              </a:r>
              <a:r>
                <a:rPr kumimoji="1" lang="en-US" altLang="ja-JP" sz="1400" dirty="0" smtClean="0">
                  <a:solidFill>
                    <a:schemeClr val="tx1"/>
                  </a:solidFill>
                  <a:latin typeface="HGSｺﾞｼｯｸE" pitchFamily="50" charset="-128"/>
                  <a:ea typeface="HGSｺﾞｼｯｸE" pitchFamily="50" charset="-128"/>
                </a:rPr>
                <a:t>】</a:t>
              </a:r>
              <a:endParaRPr kumimoji="1" lang="ja-JP" altLang="en-US" sz="1400" dirty="0">
                <a:solidFill>
                  <a:schemeClr val="tx1"/>
                </a:solidFill>
                <a:latin typeface="HGSｺﾞｼｯｸE" pitchFamily="50" charset="-128"/>
                <a:ea typeface="HGSｺﾞｼｯｸE" pitchFamily="50" charset="-128"/>
              </a:endParaRPr>
            </a:p>
          </p:txBody>
        </p:sp>
        <p:grpSp>
          <p:nvGrpSpPr>
            <p:cNvPr id="49" name="グループ化 335"/>
            <p:cNvGrpSpPr/>
            <p:nvPr/>
          </p:nvGrpSpPr>
          <p:grpSpPr>
            <a:xfrm>
              <a:off x="360000" y="2520000"/>
              <a:ext cx="360000" cy="918000"/>
              <a:chOff x="360000" y="1440000"/>
              <a:chExt cx="360000" cy="918000"/>
            </a:xfrm>
          </p:grpSpPr>
          <p:sp>
            <p:nvSpPr>
              <p:cNvPr id="335" name="正方形/長方形 334"/>
              <p:cNvSpPr/>
              <p:nvPr/>
            </p:nvSpPr>
            <p:spPr>
              <a:xfrm>
                <a:off x="360000" y="1656000"/>
                <a:ext cx="360000" cy="54000"/>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76000" tIns="0" rIns="0" bIns="0" rtlCol="0" anchor="ctr"/>
              <a:lstStyle/>
              <a:p>
                <a:r>
                  <a:rPr kumimoji="1" lang="ja-JP" altLang="en-US" sz="1400" dirty="0" smtClean="0">
                    <a:solidFill>
                      <a:schemeClr val="tx1"/>
                    </a:solidFill>
                    <a:latin typeface="HGSｺﾞｼｯｸE" pitchFamily="50" charset="-128"/>
                    <a:ea typeface="HGSｺﾞｼｯｸE" pitchFamily="50" charset="-128"/>
                  </a:rPr>
                  <a:t>ＡＣ</a:t>
                </a:r>
                <a:endParaRPr kumimoji="1" lang="ja-JP" altLang="en-US" sz="1400" dirty="0">
                  <a:solidFill>
                    <a:schemeClr val="tx1"/>
                  </a:solidFill>
                  <a:latin typeface="HGSｺﾞｼｯｸE" pitchFamily="50" charset="-128"/>
                  <a:ea typeface="HGSｺﾞｼｯｸE" pitchFamily="50" charset="-128"/>
                </a:endParaRPr>
              </a:p>
            </p:txBody>
          </p:sp>
          <p:sp>
            <p:nvSpPr>
              <p:cNvPr id="355" name="正方形/長方形 354"/>
              <p:cNvSpPr/>
              <p:nvPr/>
            </p:nvSpPr>
            <p:spPr>
              <a:xfrm>
                <a:off x="360000" y="1440000"/>
                <a:ext cx="360000" cy="540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76000" tIns="0" rIns="0" bIns="0" rtlCol="0" anchor="ctr"/>
              <a:lstStyle/>
              <a:p>
                <a:r>
                  <a:rPr kumimoji="1" lang="ja-JP" altLang="en-US" sz="1400" dirty="0" smtClean="0">
                    <a:solidFill>
                      <a:schemeClr val="tx1"/>
                    </a:solidFill>
                    <a:latin typeface="HGSｺﾞｼｯｸE" pitchFamily="50" charset="-128"/>
                    <a:ea typeface="HGSｺﾞｼｯｸE" pitchFamily="50" charset="-128"/>
                  </a:rPr>
                  <a:t>ＤＣ</a:t>
                </a:r>
                <a:endParaRPr kumimoji="1" lang="ja-JP" altLang="en-US" sz="1400" dirty="0">
                  <a:solidFill>
                    <a:schemeClr val="tx1"/>
                  </a:solidFill>
                  <a:latin typeface="HGSｺﾞｼｯｸE" pitchFamily="50" charset="-128"/>
                  <a:ea typeface="HGSｺﾞｼｯｸE" pitchFamily="50" charset="-128"/>
                </a:endParaRPr>
              </a:p>
            </p:txBody>
          </p:sp>
          <p:sp>
            <p:nvSpPr>
              <p:cNvPr id="356" name="正方形/長方形 355"/>
              <p:cNvSpPr/>
              <p:nvPr/>
            </p:nvSpPr>
            <p:spPr>
              <a:xfrm>
                <a:off x="360000" y="1872000"/>
                <a:ext cx="360000" cy="54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76000" tIns="0" rIns="0" bIns="0" rtlCol="0" anchor="ctr"/>
              <a:lstStyle/>
              <a:p>
                <a:r>
                  <a:rPr kumimoji="1" lang="ja-JP" altLang="en-US" sz="1400" dirty="0" smtClean="0">
                    <a:solidFill>
                      <a:schemeClr val="tx1"/>
                    </a:solidFill>
                    <a:latin typeface="HGSｺﾞｼｯｸE" pitchFamily="50" charset="-128"/>
                    <a:ea typeface="HGSｺﾞｼｯｸE" pitchFamily="50" charset="-128"/>
                  </a:rPr>
                  <a:t>お湯</a:t>
                </a:r>
                <a:endParaRPr kumimoji="1" lang="ja-JP" altLang="en-US" sz="1400" dirty="0">
                  <a:solidFill>
                    <a:schemeClr val="tx1"/>
                  </a:solidFill>
                  <a:latin typeface="HGSｺﾞｼｯｸE" pitchFamily="50" charset="-128"/>
                  <a:ea typeface="HGSｺﾞｼｯｸE" pitchFamily="50" charset="-128"/>
                </a:endParaRPr>
              </a:p>
            </p:txBody>
          </p:sp>
          <p:sp>
            <p:nvSpPr>
              <p:cNvPr id="357" name="正方形/長方形 356"/>
              <p:cNvSpPr/>
              <p:nvPr/>
            </p:nvSpPr>
            <p:spPr>
              <a:xfrm>
                <a:off x="360000" y="2088000"/>
                <a:ext cx="360000" cy="54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76000" tIns="0" rIns="0" bIns="0" rtlCol="0" anchor="ctr"/>
              <a:lstStyle/>
              <a:p>
                <a:r>
                  <a:rPr lang="ja-JP" altLang="en-US" sz="1400" dirty="0">
                    <a:solidFill>
                      <a:schemeClr val="tx1"/>
                    </a:solidFill>
                    <a:latin typeface="HGSｺﾞｼｯｸE" pitchFamily="50" charset="-128"/>
                    <a:ea typeface="HGSｺﾞｼｯｸE" pitchFamily="50" charset="-128"/>
                  </a:rPr>
                  <a:t>ガス</a:t>
                </a:r>
                <a:endParaRPr kumimoji="1" lang="ja-JP" altLang="en-US" sz="1400" dirty="0">
                  <a:solidFill>
                    <a:schemeClr val="tx1"/>
                  </a:solidFill>
                  <a:latin typeface="HGSｺﾞｼｯｸE" pitchFamily="50" charset="-128"/>
                  <a:ea typeface="HGSｺﾞｼｯｸE" pitchFamily="50" charset="-128"/>
                </a:endParaRPr>
              </a:p>
            </p:txBody>
          </p:sp>
          <p:sp>
            <p:nvSpPr>
              <p:cNvPr id="358" name="正方形/長方形 357"/>
              <p:cNvSpPr/>
              <p:nvPr/>
            </p:nvSpPr>
            <p:spPr>
              <a:xfrm>
                <a:off x="360000" y="2304000"/>
                <a:ext cx="360000" cy="54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76000" tIns="0" rIns="0" bIns="0" rtlCol="0" anchor="ctr"/>
              <a:lstStyle/>
              <a:p>
                <a:r>
                  <a:rPr lang="ja-JP" altLang="en-US" sz="1400" dirty="0">
                    <a:solidFill>
                      <a:schemeClr val="tx1"/>
                    </a:solidFill>
                    <a:latin typeface="HGSｺﾞｼｯｸE" pitchFamily="50" charset="-128"/>
                    <a:ea typeface="HGSｺﾞｼｯｸE" pitchFamily="50" charset="-128"/>
                  </a:rPr>
                  <a:t>信号</a:t>
                </a:r>
                <a:endParaRPr kumimoji="1" lang="ja-JP" altLang="en-US" sz="1400" dirty="0">
                  <a:solidFill>
                    <a:schemeClr val="tx1"/>
                  </a:solidFill>
                  <a:latin typeface="HGSｺﾞｼｯｸE" pitchFamily="50" charset="-128"/>
                  <a:ea typeface="HGSｺﾞｼｯｸE" pitchFamily="50" charset="-128"/>
                </a:endParaRPr>
              </a:p>
            </p:txBody>
          </p:sp>
        </p:grpSp>
      </p:grpSp>
      <p:sp>
        <p:nvSpPr>
          <p:cNvPr id="342" name="正方形/長方形 341"/>
          <p:cNvSpPr>
            <a:spLocks noChangeAspect="1"/>
          </p:cNvSpPr>
          <p:nvPr/>
        </p:nvSpPr>
        <p:spPr>
          <a:xfrm>
            <a:off x="4951386" y="5112000"/>
            <a:ext cx="132923" cy="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7" name="正方形/長方形 366"/>
          <p:cNvSpPr>
            <a:spLocks noChangeAspect="1"/>
          </p:cNvSpPr>
          <p:nvPr/>
        </p:nvSpPr>
        <p:spPr>
          <a:xfrm>
            <a:off x="4619078" y="5112000"/>
            <a:ext cx="132923" cy="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1" name="正方形/長方形 370"/>
          <p:cNvSpPr>
            <a:spLocks noChangeAspect="1"/>
          </p:cNvSpPr>
          <p:nvPr/>
        </p:nvSpPr>
        <p:spPr>
          <a:xfrm>
            <a:off x="4143877" y="3672000"/>
            <a:ext cx="116308" cy="12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4" name="直線コネクタ 249"/>
          <p:cNvCxnSpPr>
            <a:stCxn id="367" idx="2"/>
            <a:endCxn id="224" idx="3"/>
          </p:cNvCxnSpPr>
          <p:nvPr/>
        </p:nvCxnSpPr>
        <p:spPr>
          <a:xfrm rot="5400000" flipH="1">
            <a:off x="2940923" y="3511386"/>
            <a:ext cx="2592000" cy="897231"/>
          </a:xfrm>
          <a:prstGeom prst="bentConnector4">
            <a:avLst>
              <a:gd name="adj1" fmla="val -8819"/>
              <a:gd name="adj2" fmla="val 53704"/>
            </a:avLst>
          </a:prstGeom>
          <a:ln w="57150">
            <a:solidFill>
              <a:srgbClr val="0066FF"/>
            </a:solidFill>
          </a:ln>
        </p:spPr>
        <p:style>
          <a:lnRef idx="1">
            <a:schemeClr val="accent1"/>
          </a:lnRef>
          <a:fillRef idx="0">
            <a:schemeClr val="accent1"/>
          </a:fillRef>
          <a:effectRef idx="0">
            <a:schemeClr val="accent1"/>
          </a:effectRef>
          <a:fontRef idx="minor">
            <a:schemeClr val="tx1"/>
          </a:fontRef>
        </p:style>
      </p:cxnSp>
      <p:sp>
        <p:nvSpPr>
          <p:cNvPr id="372" name="正方形/長方形 371"/>
          <p:cNvSpPr>
            <a:spLocks noChangeAspect="1"/>
          </p:cNvSpPr>
          <p:nvPr/>
        </p:nvSpPr>
        <p:spPr>
          <a:xfrm>
            <a:off x="5616000" y="3682800"/>
            <a:ext cx="116308" cy="12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5" name="直線コネクタ 249"/>
          <p:cNvCxnSpPr>
            <a:stCxn id="233" idx="1"/>
            <a:endCxn id="231" idx="3"/>
          </p:cNvCxnSpPr>
          <p:nvPr/>
        </p:nvCxnSpPr>
        <p:spPr>
          <a:xfrm rot="10800000" flipV="1">
            <a:off x="5350155" y="3744000"/>
            <a:ext cx="664615" cy="1080000"/>
          </a:xfrm>
          <a:prstGeom prst="bentConnector3">
            <a:avLst>
              <a:gd name="adj1" fmla="val 71799"/>
            </a:avLst>
          </a:prstGeom>
          <a:ln w="57150">
            <a:solidFill>
              <a:srgbClr val="0066FF"/>
            </a:solidFill>
          </a:ln>
        </p:spPr>
        <p:style>
          <a:lnRef idx="1">
            <a:schemeClr val="accent1"/>
          </a:lnRef>
          <a:fillRef idx="0">
            <a:schemeClr val="accent1"/>
          </a:fillRef>
          <a:effectRef idx="0">
            <a:schemeClr val="accent1"/>
          </a:effectRef>
          <a:fontRef idx="minor">
            <a:schemeClr val="tx1"/>
          </a:fontRef>
        </p:style>
      </p:cxnSp>
      <p:grpSp>
        <p:nvGrpSpPr>
          <p:cNvPr id="50" name="グループ化 125"/>
          <p:cNvGrpSpPr/>
          <p:nvPr/>
        </p:nvGrpSpPr>
        <p:grpSpPr>
          <a:xfrm>
            <a:off x="5981539" y="936000"/>
            <a:ext cx="265846" cy="1008000"/>
            <a:chOff x="6948000" y="828000"/>
            <a:chExt cx="288000" cy="1008000"/>
          </a:xfrm>
          <a:effectLst/>
        </p:grpSpPr>
        <p:sp>
          <p:nvSpPr>
            <p:cNvPr id="120" name="角丸四角形 119"/>
            <p:cNvSpPr/>
            <p:nvPr/>
          </p:nvSpPr>
          <p:spPr>
            <a:xfrm>
              <a:off x="6948000" y="900000"/>
              <a:ext cx="288000" cy="936000"/>
            </a:xfrm>
            <a:prstGeom prst="roundRect">
              <a:avLst>
                <a:gd name="adj" fmla="val 50000"/>
              </a:avLst>
            </a:prstGeom>
            <a:solidFill>
              <a:schemeClr val="bg1">
                <a:lumMod val="50000"/>
              </a:schemeClr>
            </a:solidFill>
            <a:ln>
              <a:noFill/>
            </a:ln>
            <a:effectLst/>
            <a:scene3d>
              <a:camera prst="orthographicFront"/>
              <a:lightRig rig="harsh" dir="t"/>
            </a:scene3d>
            <a:sp3d prstMaterial="metal">
              <a:bevelT w="146050" h="1460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フローチャート : 記憶データ 122"/>
            <p:cNvSpPr/>
            <p:nvPr/>
          </p:nvSpPr>
          <p:spPr>
            <a:xfrm rot="16200000">
              <a:off x="7038000" y="1656000"/>
              <a:ext cx="108000" cy="252000"/>
            </a:xfrm>
            <a:prstGeom prst="flowChartOnlineStorage">
              <a:avLst/>
            </a:prstGeom>
            <a:gradFill flip="none" rotWithShape="1">
              <a:gsLst>
                <a:gs pos="15000">
                  <a:schemeClr val="bg1">
                    <a:lumMod val="95000"/>
                  </a:schemeClr>
                </a:gs>
                <a:gs pos="0">
                  <a:schemeClr val="bg1">
                    <a:lumMod val="75000"/>
                  </a:schemeClr>
                </a:gs>
                <a:gs pos="100000">
                  <a:schemeClr val="tx1">
                    <a:lumMod val="95000"/>
                    <a:lumOff val="5000"/>
                  </a:schemeClr>
                </a:gs>
              </a:gsLst>
              <a:lin ang="5400000" scaled="1"/>
              <a:tileRect/>
            </a:gradFill>
            <a:ln>
              <a:noFill/>
            </a:ln>
            <a:effectLst>
              <a:outerShdw blurRad="76200" dist="12700" dir="2700000" sy="-23000" kx="-800400" algn="bl" rotWithShape="0">
                <a:prstClr val="black">
                  <a:alpha val="20000"/>
                </a:prstClr>
              </a:outerShdw>
            </a:effectLst>
            <a:scene3d>
              <a:camera prst="orthographicFront"/>
              <a:lightRig rig="glow" dir="t"/>
            </a:scene3d>
            <a:sp3d prstMaterial="metal">
              <a:bevelT w="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円/楕円 123"/>
            <p:cNvSpPr/>
            <p:nvPr/>
          </p:nvSpPr>
          <p:spPr>
            <a:xfrm>
              <a:off x="7020000" y="828000"/>
              <a:ext cx="144000" cy="36000"/>
            </a:xfrm>
            <a:prstGeom prst="ellipse">
              <a:avLst/>
            </a:prstGeom>
            <a:solidFill>
              <a:schemeClr val="tx1"/>
            </a:solidFill>
            <a:ln w="12700">
              <a:solidFill>
                <a:schemeClr val="bg1">
                  <a:lumMod val="50000"/>
                </a:schemeClr>
              </a:solidFill>
            </a:ln>
            <a:scene3d>
              <a:camera prst="perspectiveRelaxedModerately"/>
              <a:lightRig rig="threePt" dir="t">
                <a:rot lat="0" lon="0" rev="1200000"/>
              </a:lightRig>
            </a:scene3d>
            <a:sp3d extrusionH="190500" prstMaterial="metal"/>
          </p:spPr>
          <p:style>
            <a:lnRef idx="2">
              <a:schemeClr val="accent1">
                <a:shade val="50000"/>
              </a:schemeClr>
            </a:lnRef>
            <a:fillRef idx="1">
              <a:schemeClr val="accent1"/>
            </a:fillRef>
            <a:effectRef idx="0">
              <a:schemeClr val="accent1"/>
            </a:effectRef>
            <a:fontRef idx="minor">
              <a:schemeClr val="lt1"/>
            </a:fontRef>
          </p:style>
          <p:txBody>
            <a:bodyPr wrap="none" tIns="0" bIns="792000" rtlCol="0" anchor="t" anchorCtr="0"/>
            <a:lstStyle/>
            <a:p>
              <a:pPr algn="ctr"/>
              <a:r>
                <a:rPr kumimoji="1" lang="ja-JP" altLang="en-US" sz="1600" dirty="0" smtClean="0">
                  <a:solidFill>
                    <a:schemeClr val="tx1"/>
                  </a:solidFill>
                  <a:latin typeface="HGPｺﾞｼｯｸE" pitchFamily="50" charset="-128"/>
                  <a:ea typeface="HGPｺﾞｼｯｸE" pitchFamily="50" charset="-128"/>
                </a:rPr>
                <a:t>ＬＰＧ</a:t>
              </a:r>
              <a:endParaRPr kumimoji="1" lang="ja-JP" altLang="en-US" sz="1600" dirty="0">
                <a:solidFill>
                  <a:schemeClr val="tx1"/>
                </a:solidFill>
                <a:latin typeface="HGPｺﾞｼｯｸE" pitchFamily="50" charset="-128"/>
                <a:ea typeface="HGPｺﾞｼｯｸE" pitchFamily="50" charset="-128"/>
              </a:endParaRPr>
            </a:p>
          </p:txBody>
        </p:sp>
      </p:grpSp>
      <p:grpSp>
        <p:nvGrpSpPr>
          <p:cNvPr id="51" name="グループ化 18"/>
          <p:cNvGrpSpPr>
            <a:grpSpLocks noChangeAspect="1"/>
          </p:cNvGrpSpPr>
          <p:nvPr/>
        </p:nvGrpSpPr>
        <p:grpSpPr>
          <a:xfrm>
            <a:off x="4602461" y="972000"/>
            <a:ext cx="498462" cy="540000"/>
            <a:chOff x="5400000" y="720000"/>
            <a:chExt cx="720000" cy="720000"/>
          </a:xfrm>
        </p:grpSpPr>
        <p:grpSp>
          <p:nvGrpSpPr>
            <p:cNvPr id="52" name="グループ化 17"/>
            <p:cNvGrpSpPr/>
            <p:nvPr/>
          </p:nvGrpSpPr>
          <p:grpSpPr>
            <a:xfrm>
              <a:off x="5508000" y="828000"/>
              <a:ext cx="504000" cy="504000"/>
              <a:chOff x="5508000" y="828000"/>
              <a:chExt cx="504000" cy="504000"/>
            </a:xfrm>
          </p:grpSpPr>
          <p:grpSp>
            <p:nvGrpSpPr>
              <p:cNvPr id="53" name="グループ化 7"/>
              <p:cNvGrpSpPr/>
              <p:nvPr/>
            </p:nvGrpSpPr>
            <p:grpSpPr>
              <a:xfrm>
                <a:off x="5508000" y="828000"/>
                <a:ext cx="504000" cy="504000"/>
                <a:chOff x="6228000" y="2808000"/>
                <a:chExt cx="504000" cy="504000"/>
              </a:xfrm>
              <a:effectLst>
                <a:outerShdw blurRad="63500" dist="63500" dir="2700000" algn="tl" rotWithShape="0">
                  <a:prstClr val="black"/>
                </a:outerShdw>
              </a:effectLst>
            </p:grpSpPr>
            <p:sp>
              <p:nvSpPr>
                <p:cNvPr id="15" name="正方形/長方形 14"/>
                <p:cNvSpPr>
                  <a:spLocks/>
                </p:cNvSpPr>
                <p:nvPr/>
              </p:nvSpPr>
              <p:spPr>
                <a:xfrm>
                  <a:off x="6228000" y="3132000"/>
                  <a:ext cx="504000" cy="1800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16" name="正方形/長方形 15"/>
                <p:cNvSpPr>
                  <a:spLocks/>
                </p:cNvSpPr>
                <p:nvPr/>
              </p:nvSpPr>
              <p:spPr>
                <a:xfrm>
                  <a:off x="6228000" y="2988000"/>
                  <a:ext cx="72000" cy="1800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17" name="正方形/長方形 16"/>
                <p:cNvSpPr>
                  <a:spLocks/>
                </p:cNvSpPr>
                <p:nvPr/>
              </p:nvSpPr>
              <p:spPr>
                <a:xfrm>
                  <a:off x="6660000" y="2988000"/>
                  <a:ext cx="72000" cy="1800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5" name="円/楕円 4"/>
                <p:cNvSpPr/>
                <p:nvPr/>
              </p:nvSpPr>
              <p:spPr>
                <a:xfrm>
                  <a:off x="6300000" y="3024000"/>
                  <a:ext cx="360000" cy="108000"/>
                </a:xfrm>
                <a:prstGeom prst="ellipse">
                  <a:avLst/>
                </a:prstGeom>
                <a:solidFill>
                  <a:schemeClr val="bg1">
                    <a:lumMod val="85000"/>
                  </a:schemeClr>
                </a:solidFill>
                <a:ln>
                  <a:noFill/>
                </a:ln>
                <a:sp3d prstMaterial="plastic">
                  <a:bevelT w="19050" h="190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4" name="正方形/長方形 3"/>
                <p:cNvSpPr>
                  <a:spLocks/>
                </p:cNvSpPr>
                <p:nvPr/>
              </p:nvSpPr>
              <p:spPr>
                <a:xfrm>
                  <a:off x="6228000" y="2808000"/>
                  <a:ext cx="504000" cy="2880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20" name="正方形/長方形 19"/>
                <p:cNvSpPr>
                  <a:spLocks/>
                </p:cNvSpPr>
                <p:nvPr/>
              </p:nvSpPr>
              <p:spPr>
                <a:xfrm>
                  <a:off x="6228000" y="2808000"/>
                  <a:ext cx="504000" cy="504000"/>
                </a:xfrm>
                <a:prstGeom prst="rect">
                  <a:avLst/>
                </a:prstGeom>
                <a:no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21" name="正方形/長方形 20"/>
                <p:cNvSpPr>
                  <a:spLocks/>
                </p:cNvSpPr>
                <p:nvPr/>
              </p:nvSpPr>
              <p:spPr>
                <a:xfrm>
                  <a:off x="6300000" y="3096000"/>
                  <a:ext cx="360000" cy="36000"/>
                </a:xfrm>
                <a:prstGeom prst="rect">
                  <a:avLst/>
                </a:prstGeom>
                <a:no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solidFill>
                      <a:schemeClr val="tx1"/>
                    </a:solidFill>
                  </a:endParaRPr>
                </a:p>
              </p:txBody>
            </p:sp>
          </p:grpSp>
          <p:grpSp>
            <p:nvGrpSpPr>
              <p:cNvPr id="54" name="グループ化 11"/>
              <p:cNvGrpSpPr/>
              <p:nvPr/>
            </p:nvGrpSpPr>
            <p:grpSpPr>
              <a:xfrm>
                <a:off x="5590800" y="892800"/>
                <a:ext cx="338400" cy="140400"/>
                <a:chOff x="6310800" y="2872800"/>
                <a:chExt cx="338400" cy="140400"/>
              </a:xfrm>
              <a:scene3d>
                <a:camera prst="orthographicFront"/>
                <a:lightRig rig="flood" dir="t">
                  <a:rot lat="0" lon="0" rev="15000000"/>
                </a:lightRig>
              </a:scene3d>
            </p:grpSpPr>
            <p:sp>
              <p:nvSpPr>
                <p:cNvPr id="11" name="正方形/長方形 10"/>
                <p:cNvSpPr/>
                <p:nvPr/>
              </p:nvSpPr>
              <p:spPr>
                <a:xfrm>
                  <a:off x="6310800" y="2872800"/>
                  <a:ext cx="338400" cy="140400"/>
                </a:xfrm>
                <a:prstGeom prst="rect">
                  <a:avLst/>
                </a:prstGeom>
                <a:solidFill>
                  <a:schemeClr val="bg1">
                    <a:lumMod val="65000"/>
                  </a:schemeClr>
                </a:solidFill>
                <a:ln w="3175">
                  <a:solidFill>
                    <a:schemeClr val="tx1"/>
                  </a:solidFill>
                </a:ln>
                <a:sp3d prstMaterial="metal">
                  <a:bevelT w="38100" h="3810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solidFill>
                      <a:schemeClr val="tx1"/>
                    </a:solidFill>
                  </a:endParaRPr>
                </a:p>
              </p:txBody>
            </p:sp>
            <p:grpSp>
              <p:nvGrpSpPr>
                <p:cNvPr id="55" name="グループ化 9"/>
                <p:cNvGrpSpPr/>
                <p:nvPr/>
              </p:nvGrpSpPr>
              <p:grpSpPr>
                <a:xfrm>
                  <a:off x="6336000" y="2898000"/>
                  <a:ext cx="288000" cy="90000"/>
                  <a:chOff x="6300000" y="2880000"/>
                  <a:chExt cx="270000" cy="72000"/>
                </a:xfrm>
              </p:grpSpPr>
              <p:sp>
                <p:nvSpPr>
                  <p:cNvPr id="9" name="正方形/長方形 8"/>
                  <p:cNvSpPr/>
                  <p:nvPr/>
                </p:nvSpPr>
                <p:spPr>
                  <a:xfrm>
                    <a:off x="6300000" y="2880000"/>
                    <a:ext cx="54000" cy="72000"/>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24" name="正方形/長方形 23"/>
                  <p:cNvSpPr/>
                  <p:nvPr/>
                </p:nvSpPr>
                <p:spPr>
                  <a:xfrm>
                    <a:off x="6372000" y="2880000"/>
                    <a:ext cx="54000" cy="72000"/>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25" name="正方形/長方形 24"/>
                  <p:cNvSpPr/>
                  <p:nvPr/>
                </p:nvSpPr>
                <p:spPr>
                  <a:xfrm>
                    <a:off x="6444000" y="2880000"/>
                    <a:ext cx="54000" cy="72000"/>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26" name="正方形/長方形 25"/>
                  <p:cNvSpPr/>
                  <p:nvPr/>
                </p:nvSpPr>
                <p:spPr>
                  <a:xfrm>
                    <a:off x="6516000" y="2880000"/>
                    <a:ext cx="54000" cy="72000"/>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solidFill>
                        <a:schemeClr val="tx1"/>
                      </a:solidFill>
                    </a:endParaRPr>
                  </a:p>
                </p:txBody>
              </p:sp>
            </p:grpSp>
          </p:grpSp>
        </p:grpSp>
        <p:sp>
          <p:nvSpPr>
            <p:cNvPr id="3" name="角丸四角形 2"/>
            <p:cNvSpPr>
              <a:spLocks noChangeAspect="1"/>
            </p:cNvSpPr>
            <p:nvPr/>
          </p:nvSpPr>
          <p:spPr>
            <a:xfrm>
              <a:off x="5400000" y="720000"/>
              <a:ext cx="720000" cy="720000"/>
            </a:xfrm>
            <a:prstGeom prst="roundRect">
              <a:avLst/>
            </a:prstGeom>
            <a:solidFill>
              <a:srgbClr val="666699">
                <a:alpha val="34000"/>
              </a:srgbClr>
            </a:solidFill>
            <a:ln w="38100">
              <a:solidFill>
                <a:schemeClr val="tx1">
                  <a:lumMod val="50000"/>
                  <a:lumOff val="50000"/>
                </a:schemeClr>
              </a:solidFill>
            </a:ln>
            <a:scene3d>
              <a:camera prst="orthographicFront"/>
              <a:lightRig rig="flood" dir="t">
                <a:rot lat="0" lon="0" rev="3300000"/>
              </a:lightRig>
            </a:scene3d>
            <a:sp3d prstMaterial="dkEdge">
              <a:bevelT w="114300" h="228600"/>
              <a:bevelB w="0" h="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1332000" rtlCol="0" anchor="t" anchorCtr="0"/>
            <a:lstStyle/>
            <a:p>
              <a:pPr algn="ctr"/>
              <a:r>
                <a:rPr kumimoji="1" lang="ja-JP" altLang="en-US" sz="1600" dirty="0" smtClean="0">
                  <a:solidFill>
                    <a:schemeClr val="tx1"/>
                  </a:solidFill>
                  <a:latin typeface="HGPｺﾞｼｯｸE" pitchFamily="50" charset="-128"/>
                  <a:ea typeface="HGPｺﾞｼｯｸE" pitchFamily="50" charset="-128"/>
                </a:rPr>
                <a:t>系統電力</a:t>
              </a:r>
              <a:endParaRPr kumimoji="1" lang="ja-JP" altLang="en-US" sz="1600" dirty="0">
                <a:solidFill>
                  <a:schemeClr val="tx1"/>
                </a:solidFill>
                <a:latin typeface="HGPｺﾞｼｯｸE" pitchFamily="50" charset="-128"/>
                <a:ea typeface="HGPｺﾞｼｯｸE" pitchFamily="50" charset="-128"/>
              </a:endParaRPr>
            </a:p>
          </p:txBody>
        </p:sp>
      </p:grpSp>
      <p:sp>
        <p:nvSpPr>
          <p:cNvPr id="378" name="正方形/長方形 377"/>
          <p:cNvSpPr/>
          <p:nvPr/>
        </p:nvSpPr>
        <p:spPr>
          <a:xfrm>
            <a:off x="5848615" y="3168000"/>
            <a:ext cx="1329231"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spcAft>
                <a:spcPts val="0"/>
              </a:spcAft>
            </a:pPr>
            <a:r>
              <a:rPr kumimoji="1" lang="ja-JP" altLang="en-US" sz="1600" dirty="0" smtClean="0">
                <a:solidFill>
                  <a:schemeClr val="bg1"/>
                </a:solidFill>
                <a:latin typeface="HGPｺﾞｼｯｸE" pitchFamily="50" charset="-128"/>
                <a:ea typeface="HGPｺﾞｼｯｸE" pitchFamily="50" charset="-128"/>
              </a:rPr>
              <a:t>エコウィル</a:t>
            </a:r>
          </a:p>
        </p:txBody>
      </p:sp>
      <p:sp>
        <p:nvSpPr>
          <p:cNvPr id="224" name="正方形/長方形 223"/>
          <p:cNvSpPr/>
          <p:nvPr/>
        </p:nvSpPr>
        <p:spPr>
          <a:xfrm>
            <a:off x="2791386" y="2232000"/>
            <a:ext cx="996923" cy="864000"/>
          </a:xfrm>
          <a:prstGeom prst="rect">
            <a:avLst/>
          </a:prstGeom>
          <a:solidFill>
            <a:srgbClr val="FF0066"/>
          </a:solidFill>
          <a:ln>
            <a:noFill/>
          </a:ln>
          <a:scene3d>
            <a:camera prst="orthographicFront"/>
            <a:lightRig rig="soft" dir="t">
              <a:rot lat="0" lon="0" rev="0"/>
            </a:lightRig>
          </a:scene3d>
          <a:sp3d prstMaterial="plastic">
            <a:bevelT w="114300" h="114300"/>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spcAft>
                <a:spcPts val="300"/>
              </a:spcAft>
            </a:pPr>
            <a:r>
              <a:rPr kumimoji="1" lang="ja-JP" altLang="en-US" sz="1600" dirty="0" smtClean="0">
                <a:latin typeface="HGPｺﾞｼｯｸE" pitchFamily="50" charset="-128"/>
                <a:ea typeface="HGPｺﾞｼｯｸE" pitchFamily="50" charset="-128"/>
              </a:rPr>
              <a:t>ＡＣ</a:t>
            </a:r>
            <a:r>
              <a:rPr kumimoji="1" lang="en-US" altLang="ja-JP" sz="1600" dirty="0" smtClean="0">
                <a:latin typeface="HGPｺﾞｼｯｸE" pitchFamily="50" charset="-128"/>
                <a:ea typeface="HGPｺﾞｼｯｸE" pitchFamily="50" charset="-128"/>
              </a:rPr>
              <a:t>/</a:t>
            </a:r>
            <a:r>
              <a:rPr kumimoji="1" lang="ja-JP" altLang="en-US" sz="1600" dirty="0" smtClean="0">
                <a:latin typeface="HGPｺﾞｼｯｸE" pitchFamily="50" charset="-128"/>
                <a:ea typeface="HGPｺﾞｼｯｸE" pitchFamily="50" charset="-128"/>
              </a:rPr>
              <a:t>ＤＣ</a:t>
            </a:r>
            <a:endParaRPr lang="en-US" altLang="ja-JP" sz="1600" dirty="0" smtClean="0">
              <a:latin typeface="HGPｺﾞｼｯｸE" pitchFamily="50" charset="-128"/>
              <a:ea typeface="HGPｺﾞｼｯｸE" pitchFamily="50" charset="-128"/>
            </a:endParaRPr>
          </a:p>
          <a:p>
            <a:pPr algn="ctr">
              <a:spcAft>
                <a:spcPts val="300"/>
              </a:spcAft>
            </a:pPr>
            <a:r>
              <a:rPr kumimoji="1" lang="ja-JP" altLang="en-US" sz="1600" dirty="0" smtClean="0">
                <a:latin typeface="HGPｺﾞｼｯｸE" pitchFamily="50" charset="-128"/>
                <a:ea typeface="HGPｺﾞｼｯｸE" pitchFamily="50" charset="-128"/>
              </a:rPr>
              <a:t>Ｃｎｖ</a:t>
            </a:r>
            <a:r>
              <a:rPr kumimoji="1" lang="en-US" altLang="ja-JP" sz="1600" dirty="0" smtClean="0">
                <a:latin typeface="HGPｺﾞｼｯｸE" pitchFamily="50" charset="-128"/>
                <a:ea typeface="HGPｺﾞｼｯｸE" pitchFamily="50" charset="-128"/>
              </a:rPr>
              <a:t>.</a:t>
            </a:r>
          </a:p>
        </p:txBody>
      </p:sp>
      <p:sp>
        <p:nvSpPr>
          <p:cNvPr id="226" name="正方形/長方形 225"/>
          <p:cNvSpPr/>
          <p:nvPr/>
        </p:nvSpPr>
        <p:spPr>
          <a:xfrm>
            <a:off x="2791386" y="4392000"/>
            <a:ext cx="996923" cy="864000"/>
          </a:xfrm>
          <a:prstGeom prst="rect">
            <a:avLst/>
          </a:prstGeom>
          <a:solidFill>
            <a:srgbClr val="FF0066"/>
          </a:solidFill>
          <a:ln>
            <a:noFill/>
          </a:ln>
          <a:scene3d>
            <a:camera prst="orthographicFront"/>
            <a:lightRig rig="soft" dir="t">
              <a:rot lat="0" lon="0" rev="0"/>
            </a:lightRig>
          </a:scene3d>
          <a:sp3d prstMaterial="plastic">
            <a:bevelT w="114300" h="114300"/>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spcAft>
                <a:spcPts val="300"/>
              </a:spcAft>
            </a:pPr>
            <a:r>
              <a:rPr kumimoji="1" lang="ja-JP" altLang="en-US" sz="1600" dirty="0" smtClean="0">
                <a:latin typeface="HGPｺﾞｼｯｸE" pitchFamily="50" charset="-128"/>
                <a:ea typeface="HGPｺﾞｼｯｸE" pitchFamily="50" charset="-128"/>
              </a:rPr>
              <a:t>ＤＣ</a:t>
            </a:r>
            <a:r>
              <a:rPr kumimoji="1" lang="en-US" altLang="ja-JP" sz="1600" dirty="0" smtClean="0">
                <a:latin typeface="HGPｺﾞｼｯｸE" pitchFamily="50" charset="-128"/>
                <a:ea typeface="HGPｺﾞｼｯｸE" pitchFamily="50" charset="-128"/>
              </a:rPr>
              <a:t>/</a:t>
            </a:r>
            <a:r>
              <a:rPr kumimoji="1" lang="ja-JP" altLang="en-US" sz="1600" dirty="0" smtClean="0">
                <a:latin typeface="HGPｺﾞｼｯｸE" pitchFamily="50" charset="-128"/>
                <a:ea typeface="HGPｺﾞｼｯｸE" pitchFamily="50" charset="-128"/>
              </a:rPr>
              <a:t>ＡＣ</a:t>
            </a:r>
            <a:endParaRPr lang="en-US" altLang="ja-JP" sz="1600" dirty="0" smtClean="0">
              <a:latin typeface="HGPｺﾞｼｯｸE" pitchFamily="50" charset="-128"/>
              <a:ea typeface="HGPｺﾞｼｯｸE" pitchFamily="50" charset="-128"/>
            </a:endParaRPr>
          </a:p>
          <a:p>
            <a:pPr algn="ctr">
              <a:spcAft>
                <a:spcPts val="300"/>
              </a:spcAft>
            </a:pPr>
            <a:r>
              <a:rPr kumimoji="1" lang="ja-JP" altLang="en-US" sz="1600" dirty="0" smtClean="0">
                <a:latin typeface="HGPｺﾞｼｯｸE" pitchFamily="50" charset="-128"/>
                <a:ea typeface="HGPｺﾞｼｯｸE" pitchFamily="50" charset="-128"/>
              </a:rPr>
              <a:t>Ｉｎｖ</a:t>
            </a:r>
            <a:r>
              <a:rPr kumimoji="1" lang="en-US" altLang="ja-JP" sz="1600" dirty="0" smtClean="0">
                <a:latin typeface="HGPｺﾞｼｯｸE" pitchFamily="50" charset="-128"/>
                <a:ea typeface="HGPｺﾞｼｯｸE" pitchFamily="50" charset="-128"/>
              </a:rPr>
              <a:t>.</a:t>
            </a:r>
          </a:p>
        </p:txBody>
      </p:sp>
      <p:sp>
        <p:nvSpPr>
          <p:cNvPr id="227" name="正方形/長方形 226"/>
          <p:cNvSpPr/>
          <p:nvPr/>
        </p:nvSpPr>
        <p:spPr>
          <a:xfrm>
            <a:off x="4353232" y="2232000"/>
            <a:ext cx="996923" cy="864000"/>
          </a:xfrm>
          <a:prstGeom prst="rect">
            <a:avLst/>
          </a:prstGeom>
          <a:solidFill>
            <a:srgbClr val="FF0066"/>
          </a:solidFill>
          <a:ln>
            <a:noFill/>
          </a:ln>
          <a:scene3d>
            <a:camera prst="orthographicFront"/>
            <a:lightRig rig="soft" dir="t">
              <a:rot lat="0" lon="0" rev="0"/>
            </a:lightRig>
          </a:scene3d>
          <a:sp3d prstMaterial="plastic">
            <a:bevelT w="114300" h="114300"/>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spcAft>
                <a:spcPts val="300"/>
              </a:spcAft>
            </a:pPr>
            <a:r>
              <a:rPr kumimoji="1" lang="ja-JP" altLang="en-US" sz="1600" dirty="0" smtClean="0">
                <a:latin typeface="HGPｺﾞｼｯｸE" pitchFamily="50" charset="-128"/>
                <a:ea typeface="HGPｺﾞｼｯｸE" pitchFamily="50" charset="-128"/>
              </a:rPr>
              <a:t>ＣＴ</a:t>
            </a:r>
          </a:p>
          <a:p>
            <a:pPr algn="ctr">
              <a:spcAft>
                <a:spcPts val="300"/>
              </a:spcAft>
            </a:pPr>
            <a:r>
              <a:rPr lang="ja-JP" altLang="en-US" sz="1600" dirty="0">
                <a:latin typeface="HGPｺﾞｼｯｸE" pitchFamily="50" charset="-128"/>
                <a:ea typeface="HGPｺﾞｼｯｸE" pitchFamily="50" charset="-128"/>
              </a:rPr>
              <a:t>センサー</a:t>
            </a:r>
            <a:endParaRPr lang="en-US" altLang="ja-JP" sz="1600" dirty="0" smtClean="0">
              <a:latin typeface="HGPｺﾞｼｯｸE" pitchFamily="50" charset="-128"/>
              <a:ea typeface="HGPｺﾞｼｯｸE" pitchFamily="50" charset="-128"/>
            </a:endParaRPr>
          </a:p>
        </p:txBody>
      </p:sp>
      <p:sp>
        <p:nvSpPr>
          <p:cNvPr id="231" name="正方形/長方形 230"/>
          <p:cNvSpPr/>
          <p:nvPr/>
        </p:nvSpPr>
        <p:spPr>
          <a:xfrm>
            <a:off x="4353232" y="4392000"/>
            <a:ext cx="996923" cy="864000"/>
          </a:xfrm>
          <a:prstGeom prst="rect">
            <a:avLst/>
          </a:prstGeom>
          <a:solidFill>
            <a:srgbClr val="FF0066"/>
          </a:solidFill>
          <a:ln>
            <a:noFill/>
          </a:ln>
          <a:scene3d>
            <a:camera prst="orthographicFront"/>
            <a:lightRig rig="soft" dir="t">
              <a:rot lat="0" lon="0" rev="0"/>
            </a:lightRig>
          </a:scene3d>
          <a:sp3d prstMaterial="plastic">
            <a:bevelT w="114300" h="114300"/>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spcAft>
                <a:spcPts val="300"/>
              </a:spcAft>
            </a:pPr>
            <a:r>
              <a:rPr lang="ja-JP" altLang="en-US" sz="1600" dirty="0">
                <a:latin typeface="HGPｺﾞｼｯｸE" pitchFamily="50" charset="-128"/>
                <a:ea typeface="HGPｺﾞｼｯｸE" pitchFamily="50" charset="-128"/>
              </a:rPr>
              <a:t>分電盤</a:t>
            </a:r>
            <a:endParaRPr lang="en-US" altLang="ja-JP" sz="1600" dirty="0" smtClean="0">
              <a:latin typeface="HGPｺﾞｼｯｸE" pitchFamily="50" charset="-128"/>
              <a:ea typeface="HGPｺﾞｼｯｸE" pitchFamily="50" charset="-128"/>
            </a:endParaRPr>
          </a:p>
        </p:txBody>
      </p:sp>
      <p:sp>
        <p:nvSpPr>
          <p:cNvPr id="246" name="角丸四角形 245"/>
          <p:cNvSpPr/>
          <p:nvPr/>
        </p:nvSpPr>
        <p:spPr>
          <a:xfrm>
            <a:off x="1262769" y="5832000"/>
            <a:ext cx="1528615" cy="792000"/>
          </a:xfrm>
          <a:prstGeom prst="roundRect">
            <a:avLst/>
          </a:prstGeom>
          <a:solidFill>
            <a:srgbClr val="009900"/>
          </a:solidFill>
          <a:ln>
            <a:noFill/>
          </a:ln>
          <a:scene3d>
            <a:camera prst="orthographicFront"/>
            <a:lightRig rig="soft" dir="t">
              <a:rot lat="0" lon="0" rev="0"/>
            </a:lightRig>
          </a:scene3d>
          <a:sp3d prstMaterial="plastic">
            <a:bevelT w="114300" h="114300"/>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spcAft>
                <a:spcPts val="300"/>
              </a:spcAft>
            </a:pPr>
            <a:r>
              <a:rPr lang="ja-JP" altLang="en-US" sz="1600" dirty="0" smtClean="0">
                <a:latin typeface="HGPｺﾞｼｯｸE" pitchFamily="50" charset="-128"/>
                <a:ea typeface="HGPｺﾞｼｯｸE" pitchFamily="50" charset="-128"/>
              </a:rPr>
              <a:t>直流家電</a:t>
            </a:r>
            <a:endParaRPr lang="en-US" altLang="ja-JP" sz="1600" dirty="0" smtClean="0">
              <a:latin typeface="HGPｺﾞｼｯｸE" pitchFamily="50" charset="-128"/>
              <a:ea typeface="HGPｺﾞｼｯｸE" pitchFamily="50" charset="-128"/>
            </a:endParaRPr>
          </a:p>
        </p:txBody>
      </p:sp>
      <p:sp>
        <p:nvSpPr>
          <p:cNvPr id="254" name="角丸四角形 253"/>
          <p:cNvSpPr/>
          <p:nvPr/>
        </p:nvSpPr>
        <p:spPr>
          <a:xfrm>
            <a:off x="4253540" y="5832000"/>
            <a:ext cx="1528615" cy="792000"/>
          </a:xfrm>
          <a:prstGeom prst="roundRect">
            <a:avLst/>
          </a:prstGeom>
          <a:solidFill>
            <a:srgbClr val="0066FF"/>
          </a:solidFill>
          <a:ln>
            <a:noFill/>
          </a:ln>
          <a:scene3d>
            <a:camera prst="orthographicFront"/>
            <a:lightRig rig="soft" dir="t">
              <a:rot lat="0" lon="0" rev="0"/>
            </a:lightRig>
          </a:scene3d>
          <a:sp3d prstMaterial="plastic">
            <a:bevelT w="114300" h="114300"/>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spcAft>
                <a:spcPts val="300"/>
              </a:spcAft>
            </a:pPr>
            <a:r>
              <a:rPr lang="ja-JP" altLang="en-US" sz="1600" dirty="0" smtClean="0">
                <a:latin typeface="HGPｺﾞｼｯｸE" pitchFamily="50" charset="-128"/>
                <a:ea typeface="HGPｺﾞｼｯｸE" pitchFamily="50" charset="-128"/>
              </a:rPr>
              <a:t>交流家電</a:t>
            </a:r>
            <a:endParaRPr lang="ja-JP" altLang="en-US" sz="1600" dirty="0">
              <a:latin typeface="HGPｺﾞｼｯｸE" pitchFamily="50" charset="-128"/>
              <a:ea typeface="HGPｺﾞｼｯｸE" pitchFamily="50" charset="-128"/>
            </a:endParaRPr>
          </a:p>
        </p:txBody>
      </p:sp>
      <p:sp>
        <p:nvSpPr>
          <p:cNvPr id="269" name="円/楕円 268"/>
          <p:cNvSpPr/>
          <p:nvPr/>
        </p:nvSpPr>
        <p:spPr>
          <a:xfrm>
            <a:off x="4353232" y="3528000"/>
            <a:ext cx="996923" cy="432000"/>
          </a:xfrm>
          <a:prstGeom prst="ellipse">
            <a:avLst/>
          </a:prstGeom>
          <a:solidFill>
            <a:srgbClr val="FF0066"/>
          </a:solidFill>
          <a:ln>
            <a:noFill/>
          </a:ln>
          <a:scene3d>
            <a:camera prst="orthographicFront"/>
            <a:lightRig rig="soft" dir="t">
              <a:rot lat="0" lon="0" rev="0"/>
            </a:lightRig>
          </a:scene3d>
          <a:sp3d prstMaterial="plastic">
            <a:bevelT w="114300" h="114300"/>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spcAft>
                <a:spcPts val="300"/>
              </a:spcAft>
            </a:pPr>
            <a:r>
              <a:rPr kumimoji="1" lang="ja-JP" altLang="en-US" sz="1600" dirty="0" smtClean="0">
                <a:latin typeface="HGPｺﾞｼｯｸE" pitchFamily="50" charset="-128"/>
                <a:ea typeface="HGPｺﾞｼｯｸE" pitchFamily="50" charset="-128"/>
              </a:rPr>
              <a:t>ＳＷ</a:t>
            </a:r>
          </a:p>
        </p:txBody>
      </p:sp>
      <p:sp>
        <p:nvSpPr>
          <p:cNvPr id="300" name="角丸四角形 299"/>
          <p:cNvSpPr/>
          <p:nvPr/>
        </p:nvSpPr>
        <p:spPr>
          <a:xfrm>
            <a:off x="7244309" y="5832000"/>
            <a:ext cx="1528615" cy="792000"/>
          </a:xfrm>
          <a:prstGeom prst="roundRect">
            <a:avLst/>
          </a:prstGeom>
          <a:solidFill>
            <a:srgbClr val="FF0000"/>
          </a:solidFill>
          <a:ln>
            <a:noFill/>
          </a:ln>
          <a:scene3d>
            <a:camera prst="orthographicFront"/>
            <a:lightRig rig="soft" dir="t">
              <a:rot lat="0" lon="0" rev="0"/>
            </a:lightRig>
          </a:scene3d>
          <a:sp3d prstMaterial="plastic">
            <a:bevelT w="114300" h="114300"/>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spcAft>
                <a:spcPts val="300"/>
              </a:spcAft>
            </a:pPr>
            <a:r>
              <a:rPr lang="ja-JP" altLang="en-US" sz="1600" dirty="0" smtClean="0">
                <a:latin typeface="HGPｺﾞｼｯｸE" pitchFamily="50" charset="-128"/>
                <a:ea typeface="HGPｺﾞｼｯｸE" pitchFamily="50" charset="-128"/>
              </a:rPr>
              <a:t>給湯・暖房</a:t>
            </a:r>
            <a:endParaRPr lang="en-US" altLang="ja-JP" sz="1600" dirty="0">
              <a:latin typeface="HGPｺﾞｼｯｸE" pitchFamily="50" charset="-128"/>
              <a:ea typeface="HGPｺﾞｼｯｸE" pitchFamily="50" charset="-128"/>
            </a:endParaRPr>
          </a:p>
        </p:txBody>
      </p:sp>
      <p:sp>
        <p:nvSpPr>
          <p:cNvPr id="131" name="正方形/長方形 130"/>
          <p:cNvSpPr/>
          <p:nvPr/>
        </p:nvSpPr>
        <p:spPr>
          <a:xfrm>
            <a:off x="1528615" y="2232000"/>
            <a:ext cx="996923" cy="864000"/>
          </a:xfrm>
          <a:prstGeom prst="rect">
            <a:avLst/>
          </a:prstGeom>
          <a:solidFill>
            <a:srgbClr val="FF0066"/>
          </a:solidFill>
          <a:ln>
            <a:noFill/>
          </a:ln>
          <a:scene3d>
            <a:camera prst="orthographicFront"/>
            <a:lightRig rig="soft" dir="t">
              <a:rot lat="0" lon="0" rev="0"/>
            </a:lightRig>
          </a:scene3d>
          <a:sp3d prstMaterial="plastic">
            <a:bevelT w="114300" h="114300"/>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spcAft>
                <a:spcPts val="300"/>
              </a:spcAft>
            </a:pPr>
            <a:r>
              <a:rPr kumimoji="1" lang="ja-JP" altLang="en-US" sz="1600" dirty="0" smtClean="0">
                <a:latin typeface="HGPｺﾞｼｯｸE" pitchFamily="50" charset="-128"/>
                <a:ea typeface="HGPｺﾞｼｯｸE" pitchFamily="50" charset="-128"/>
              </a:rPr>
              <a:t>ＤＣ</a:t>
            </a:r>
            <a:r>
              <a:rPr kumimoji="1" lang="en-US" altLang="ja-JP" sz="1600" dirty="0" smtClean="0">
                <a:latin typeface="HGPｺﾞｼｯｸE" pitchFamily="50" charset="-128"/>
                <a:ea typeface="HGPｺﾞｼｯｸE" pitchFamily="50" charset="-128"/>
              </a:rPr>
              <a:t>/</a:t>
            </a:r>
            <a:r>
              <a:rPr kumimoji="1" lang="ja-JP" altLang="en-US" sz="1600" dirty="0" smtClean="0">
                <a:latin typeface="HGPｺﾞｼｯｸE" pitchFamily="50" charset="-128"/>
                <a:ea typeface="HGPｺﾞｼｯｸE" pitchFamily="50" charset="-128"/>
              </a:rPr>
              <a:t>ＤＣ</a:t>
            </a:r>
            <a:endParaRPr lang="en-US" altLang="ja-JP" sz="1600" dirty="0" smtClean="0">
              <a:latin typeface="HGPｺﾞｼｯｸE" pitchFamily="50" charset="-128"/>
              <a:ea typeface="HGPｺﾞｼｯｸE" pitchFamily="50" charset="-128"/>
            </a:endParaRPr>
          </a:p>
          <a:p>
            <a:pPr algn="ctr">
              <a:spcAft>
                <a:spcPts val="300"/>
              </a:spcAft>
            </a:pPr>
            <a:r>
              <a:rPr lang="ja-JP" altLang="en-US" sz="1600" dirty="0">
                <a:latin typeface="HGPｺﾞｼｯｸE" pitchFamily="50" charset="-128"/>
                <a:ea typeface="HGPｺﾞｼｯｸE" pitchFamily="50" charset="-128"/>
              </a:rPr>
              <a:t>降圧</a:t>
            </a:r>
            <a:endParaRPr kumimoji="1" lang="en-US" altLang="ja-JP" sz="1600" dirty="0" smtClean="0">
              <a:latin typeface="HGPｺﾞｼｯｸE" pitchFamily="50" charset="-128"/>
              <a:ea typeface="HGPｺﾞｼｯｸE" pitchFamily="50" charset="-128"/>
            </a:endParaRPr>
          </a:p>
        </p:txBody>
      </p:sp>
      <p:sp>
        <p:nvSpPr>
          <p:cNvPr id="233" name="正方形/長方形 232"/>
          <p:cNvSpPr/>
          <p:nvPr/>
        </p:nvSpPr>
        <p:spPr>
          <a:xfrm>
            <a:off x="6014769" y="3528000"/>
            <a:ext cx="996923" cy="432000"/>
          </a:xfrm>
          <a:prstGeom prst="rect">
            <a:avLst/>
          </a:prstGeom>
          <a:solidFill>
            <a:srgbClr val="FF0066"/>
          </a:solidFill>
          <a:ln>
            <a:noFill/>
          </a:ln>
          <a:scene3d>
            <a:camera prst="orthographicFront"/>
            <a:lightRig rig="soft" dir="t">
              <a:rot lat="0" lon="0" rev="0"/>
            </a:lightRig>
          </a:scene3d>
          <a:sp3d prstMaterial="plastic">
            <a:bevelT w="114300" h="11430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spcAft>
                <a:spcPts val="300"/>
              </a:spcAft>
            </a:pPr>
            <a:r>
              <a:rPr lang="ja-JP" altLang="en-US" sz="1600" dirty="0" smtClean="0">
                <a:latin typeface="HGPｺﾞｼｯｸE" pitchFamily="50" charset="-128"/>
                <a:ea typeface="HGPｺﾞｼｯｸE" pitchFamily="50" charset="-128"/>
              </a:rPr>
              <a:t>Ｇｅｎ</a:t>
            </a:r>
            <a:r>
              <a:rPr lang="en-US" altLang="ja-JP" sz="1600" dirty="0" smtClean="0">
                <a:latin typeface="HGPｺﾞｼｯｸE" pitchFamily="50" charset="-128"/>
                <a:ea typeface="HGPｺﾞｼｯｸE" pitchFamily="50" charset="-128"/>
              </a:rPr>
              <a:t>.</a:t>
            </a:r>
            <a:endParaRPr kumimoji="1" lang="ja-JP" altLang="en-US" sz="1600" dirty="0" smtClean="0">
              <a:latin typeface="HGPｺﾞｼｯｸE" pitchFamily="50" charset="-128"/>
              <a:ea typeface="HGPｺﾞｼｯｸE" pitchFamily="50" charset="-128"/>
            </a:endParaRPr>
          </a:p>
        </p:txBody>
      </p:sp>
      <p:sp>
        <p:nvSpPr>
          <p:cNvPr id="234" name="正方形/長方形 233"/>
          <p:cNvSpPr/>
          <p:nvPr/>
        </p:nvSpPr>
        <p:spPr>
          <a:xfrm>
            <a:off x="6014769" y="3996000"/>
            <a:ext cx="996923" cy="432000"/>
          </a:xfrm>
          <a:prstGeom prst="rect">
            <a:avLst/>
          </a:prstGeom>
          <a:solidFill>
            <a:srgbClr val="FF0066"/>
          </a:solidFill>
          <a:ln>
            <a:noFill/>
          </a:ln>
          <a:scene3d>
            <a:camera prst="orthographicFront"/>
            <a:lightRig rig="soft" dir="t">
              <a:rot lat="0" lon="0" rev="0"/>
            </a:lightRig>
          </a:scene3d>
          <a:sp3d prstMaterial="plastic">
            <a:bevelT w="114300" h="11430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spcAft>
                <a:spcPts val="300"/>
              </a:spcAft>
            </a:pPr>
            <a:r>
              <a:rPr lang="ja-JP" altLang="en-US" sz="1600" dirty="0" smtClean="0">
                <a:latin typeface="HGPｺﾞｼｯｸE" pitchFamily="50" charset="-128"/>
                <a:ea typeface="HGPｺﾞｼｯｸE" pitchFamily="50" charset="-128"/>
              </a:rPr>
              <a:t>Ｅｎｇｉｎｅ</a:t>
            </a:r>
            <a:endParaRPr kumimoji="1" lang="ja-JP" altLang="en-US" sz="1600" dirty="0" smtClean="0">
              <a:latin typeface="HGPｺﾞｼｯｸE" pitchFamily="50" charset="-128"/>
              <a:ea typeface="HGPｺﾞｼｯｸE" pitchFamily="50" charset="-128"/>
            </a:endParaRPr>
          </a:p>
        </p:txBody>
      </p:sp>
      <p:sp>
        <p:nvSpPr>
          <p:cNvPr id="235" name="正方形/長方形 234"/>
          <p:cNvSpPr/>
          <p:nvPr/>
        </p:nvSpPr>
        <p:spPr>
          <a:xfrm>
            <a:off x="6014769" y="4464000"/>
            <a:ext cx="996923" cy="432000"/>
          </a:xfrm>
          <a:prstGeom prst="rect">
            <a:avLst/>
          </a:prstGeom>
          <a:solidFill>
            <a:srgbClr val="FF0066"/>
          </a:solidFill>
          <a:ln>
            <a:noFill/>
          </a:ln>
          <a:scene3d>
            <a:camera prst="orthographicFront"/>
            <a:lightRig rig="soft" dir="t">
              <a:rot lat="0" lon="0" rev="0"/>
            </a:lightRig>
          </a:scene3d>
          <a:sp3d prstMaterial="plastic">
            <a:bevelT w="114300" h="11430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spcAft>
                <a:spcPts val="300"/>
              </a:spcAft>
            </a:pPr>
            <a:r>
              <a:rPr lang="ja-JP" altLang="en-US" sz="1600" dirty="0" smtClean="0">
                <a:latin typeface="HGPｺﾞｼｯｸE" pitchFamily="50" charset="-128"/>
                <a:ea typeface="HGPｺﾞｼｯｸE" pitchFamily="50" charset="-128"/>
              </a:rPr>
              <a:t>熱交換器</a:t>
            </a:r>
            <a:endParaRPr kumimoji="1" lang="ja-JP" altLang="en-US" sz="1600" dirty="0" smtClean="0">
              <a:latin typeface="HGPｺﾞｼｯｸE" pitchFamily="50" charset="-128"/>
              <a:ea typeface="HGPｺﾞｼｯｸE" pitchFamily="50" charset="-128"/>
            </a:endParaRPr>
          </a:p>
        </p:txBody>
      </p:sp>
    </p:spTree>
    <p:extLst>
      <p:ext uri="{BB962C8B-B14F-4D97-AF65-F5344CB8AC3E}">
        <p14:creationId xmlns:p14="http://schemas.microsoft.com/office/powerpoint/2010/main" xmlns="" val="23706497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直角三角形 49"/>
          <p:cNvSpPr/>
          <p:nvPr/>
        </p:nvSpPr>
        <p:spPr>
          <a:xfrm>
            <a:off x="826477" y="1412876"/>
            <a:ext cx="5761892" cy="792163"/>
          </a:xfrm>
          <a:prstGeom prst="rtTriangle">
            <a:avLst/>
          </a:prstGeom>
          <a:solidFill>
            <a:srgbClr val="FFFF00"/>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 name="テキスト ボックス 1"/>
          <p:cNvSpPr txBox="1"/>
          <p:nvPr/>
        </p:nvSpPr>
        <p:spPr>
          <a:xfrm>
            <a:off x="0" y="188913"/>
            <a:ext cx="6768612" cy="522287"/>
          </a:xfrm>
          <a:prstGeom prst="rect">
            <a:avLst/>
          </a:prstGeom>
          <a:noFill/>
        </p:spPr>
        <p:txBody>
          <a:bodyPr>
            <a:spAutoFit/>
          </a:bodyPr>
          <a:lstStyle/>
          <a:p>
            <a:pPr fontAlgn="auto">
              <a:spcBef>
                <a:spcPts val="0"/>
              </a:spcBef>
              <a:spcAft>
                <a:spcPts val="0"/>
              </a:spcAft>
              <a:defRPr/>
            </a:pPr>
            <a:r>
              <a:rPr lang="ja-JP" altLang="en-US" sz="2800" dirty="0">
                <a:solidFill>
                  <a:schemeClr val="tx1">
                    <a:lumMod val="50000"/>
                    <a:lumOff val="50000"/>
                  </a:schemeClr>
                </a:solidFill>
                <a:latin typeface="HG創英角ﾎﾟｯﾌﾟ体" pitchFamily="49" charset="-128"/>
                <a:ea typeface="HG創英角ﾎﾟｯﾌﾟ体" pitchFamily="49" charset="-128"/>
              </a:rPr>
              <a:t>　東北大学スマートハウスのコンセプト</a:t>
            </a:r>
          </a:p>
        </p:txBody>
      </p:sp>
      <p:sp>
        <p:nvSpPr>
          <p:cNvPr id="4" name="正方形/長方形 3"/>
          <p:cNvSpPr/>
          <p:nvPr/>
        </p:nvSpPr>
        <p:spPr>
          <a:xfrm>
            <a:off x="1764324" y="2205038"/>
            <a:ext cx="3960935" cy="3744912"/>
          </a:xfrm>
          <a:prstGeom prst="rect">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5" name="正方形/長方形 4"/>
          <p:cNvSpPr/>
          <p:nvPr/>
        </p:nvSpPr>
        <p:spPr>
          <a:xfrm rot="1117944">
            <a:off x="4183674" y="1770063"/>
            <a:ext cx="1799492" cy="112712"/>
          </a:xfrm>
          <a:prstGeom prst="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7" name="太陽 6"/>
          <p:cNvSpPr/>
          <p:nvPr/>
        </p:nvSpPr>
        <p:spPr>
          <a:xfrm>
            <a:off x="6588370" y="260350"/>
            <a:ext cx="1368669" cy="1223963"/>
          </a:xfrm>
          <a:prstGeom prst="sun">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 name="二等辺三角形 10"/>
          <p:cNvSpPr/>
          <p:nvPr/>
        </p:nvSpPr>
        <p:spPr>
          <a:xfrm rot="3633304">
            <a:off x="6084278" y="2793267"/>
            <a:ext cx="438150" cy="420566"/>
          </a:xfrm>
          <a:prstGeom prst="triangle">
            <a:avLst>
              <a:gd name="adj" fmla="val 52306"/>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2" name="二等辺三角形 11"/>
          <p:cNvSpPr/>
          <p:nvPr/>
        </p:nvSpPr>
        <p:spPr>
          <a:xfrm rot="20294078">
            <a:off x="6434504" y="2919414"/>
            <a:ext cx="438150" cy="420687"/>
          </a:xfrm>
          <a:prstGeom prst="triangle">
            <a:avLst>
              <a:gd name="adj" fmla="val 52306"/>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3" name="二等辺三角形 12"/>
          <p:cNvSpPr/>
          <p:nvPr/>
        </p:nvSpPr>
        <p:spPr>
          <a:xfrm rot="9474825">
            <a:off x="6220558" y="2343151"/>
            <a:ext cx="438150" cy="422275"/>
          </a:xfrm>
          <a:prstGeom prst="triangle">
            <a:avLst>
              <a:gd name="adj" fmla="val 52306"/>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4" name="二等辺三角形 13"/>
          <p:cNvSpPr/>
          <p:nvPr/>
        </p:nvSpPr>
        <p:spPr>
          <a:xfrm rot="14596242">
            <a:off x="6583973" y="2572606"/>
            <a:ext cx="438150" cy="420565"/>
          </a:xfrm>
          <a:prstGeom prst="triangle">
            <a:avLst>
              <a:gd name="adj" fmla="val 52306"/>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5" name="円/楕円 14"/>
          <p:cNvSpPr/>
          <p:nvPr/>
        </p:nvSpPr>
        <p:spPr>
          <a:xfrm>
            <a:off x="6372958" y="2636838"/>
            <a:ext cx="287215" cy="431800"/>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cxnSp>
        <p:nvCxnSpPr>
          <p:cNvPr id="17" name="直線コネクタ 16"/>
          <p:cNvCxnSpPr/>
          <p:nvPr/>
        </p:nvCxnSpPr>
        <p:spPr>
          <a:xfrm>
            <a:off x="3893527" y="2852738"/>
            <a:ext cx="2448657" cy="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rot="5400000" flipH="1" flipV="1">
            <a:off x="3563937" y="3213101"/>
            <a:ext cx="720725" cy="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a:endCxn id="5" idx="2"/>
          </p:cNvCxnSpPr>
          <p:nvPr/>
        </p:nvCxnSpPr>
        <p:spPr>
          <a:xfrm rot="16200000" flipV="1">
            <a:off x="4584395" y="2359575"/>
            <a:ext cx="973138" cy="13189"/>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sp>
        <p:nvSpPr>
          <p:cNvPr id="35" name="正方形/長方形 34"/>
          <p:cNvSpPr/>
          <p:nvPr/>
        </p:nvSpPr>
        <p:spPr>
          <a:xfrm>
            <a:off x="3348405" y="3357564"/>
            <a:ext cx="1368669" cy="93503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6" name="正方形/長方形 35"/>
          <p:cNvSpPr/>
          <p:nvPr/>
        </p:nvSpPr>
        <p:spPr>
          <a:xfrm>
            <a:off x="3348405" y="3789364"/>
            <a:ext cx="1368669" cy="503237"/>
          </a:xfrm>
          <a:prstGeom prst="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1" name="L 字 40"/>
          <p:cNvSpPr/>
          <p:nvPr/>
        </p:nvSpPr>
        <p:spPr>
          <a:xfrm rot="5400000">
            <a:off x="2915444" y="4004103"/>
            <a:ext cx="360363" cy="505558"/>
          </a:xfrm>
          <a:prstGeom prst="corner">
            <a:avLst>
              <a:gd name="adj1" fmla="val 32171"/>
              <a:gd name="adj2" fmla="val 34403"/>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2" name="雲 41"/>
          <p:cNvSpPr/>
          <p:nvPr/>
        </p:nvSpPr>
        <p:spPr>
          <a:xfrm>
            <a:off x="7524750" y="1557338"/>
            <a:ext cx="1295400" cy="935037"/>
          </a:xfrm>
          <a:prstGeom prst="clou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4" name="テキスト ボックス 43"/>
          <p:cNvSpPr txBox="1"/>
          <p:nvPr/>
        </p:nvSpPr>
        <p:spPr>
          <a:xfrm>
            <a:off x="3348405" y="4365626"/>
            <a:ext cx="1655885" cy="369332"/>
          </a:xfrm>
          <a:prstGeom prst="rect">
            <a:avLst/>
          </a:prstGeom>
          <a:noFill/>
        </p:spPr>
        <p:txBody>
          <a:bodyPr>
            <a:spAutoFit/>
          </a:bodyPr>
          <a:lstStyle/>
          <a:p>
            <a:pPr fontAlgn="auto">
              <a:spcBef>
                <a:spcPts val="0"/>
              </a:spcBef>
              <a:spcAft>
                <a:spcPts val="0"/>
              </a:spcAft>
              <a:defRPr/>
            </a:pPr>
            <a:r>
              <a:rPr lang="en-US" altLang="ja-JP" dirty="0">
                <a:solidFill>
                  <a:schemeClr val="tx1">
                    <a:lumMod val="50000"/>
                    <a:lumOff val="50000"/>
                  </a:schemeClr>
                </a:solidFill>
                <a:latin typeface="HGP創英角ﾎﾟｯﾌﾟ体" pitchFamily="50" charset="-128"/>
                <a:ea typeface="HGP創英角ﾎﾟｯﾌﾟ体" pitchFamily="50" charset="-128"/>
              </a:rPr>
              <a:t>1KW</a:t>
            </a:r>
            <a:r>
              <a:rPr lang="ja-JP" altLang="en-US" dirty="0">
                <a:solidFill>
                  <a:schemeClr val="tx1">
                    <a:lumMod val="50000"/>
                    <a:lumOff val="50000"/>
                  </a:schemeClr>
                </a:solidFill>
                <a:latin typeface="HGP創英角ﾎﾟｯﾌﾟ体" pitchFamily="50" charset="-128"/>
                <a:ea typeface="HGP創英角ﾎﾟｯﾌﾟ体" pitchFamily="50" charset="-128"/>
              </a:rPr>
              <a:t>の電池</a:t>
            </a:r>
          </a:p>
        </p:txBody>
      </p:sp>
      <p:sp>
        <p:nvSpPr>
          <p:cNvPr id="45" name="テキスト ボックス 44"/>
          <p:cNvSpPr txBox="1"/>
          <p:nvPr/>
        </p:nvSpPr>
        <p:spPr>
          <a:xfrm>
            <a:off x="5795597" y="3500438"/>
            <a:ext cx="2376854" cy="369332"/>
          </a:xfrm>
          <a:prstGeom prst="rect">
            <a:avLst/>
          </a:prstGeom>
          <a:solidFill>
            <a:srgbClr val="FFFF00"/>
          </a:solidFill>
        </p:spPr>
        <p:txBody>
          <a:bodyPr>
            <a:spAutoFit/>
          </a:bodyPr>
          <a:lstStyle/>
          <a:p>
            <a:pPr fontAlgn="auto">
              <a:spcBef>
                <a:spcPts val="0"/>
              </a:spcBef>
              <a:spcAft>
                <a:spcPts val="0"/>
              </a:spcAft>
              <a:defRPr/>
            </a:pPr>
            <a:r>
              <a:rPr lang="ja-JP" altLang="en-US" dirty="0">
                <a:solidFill>
                  <a:schemeClr val="tx1">
                    <a:lumMod val="50000"/>
                    <a:lumOff val="50000"/>
                  </a:schemeClr>
                </a:solidFill>
                <a:latin typeface="HG創英角ﾎﾟｯﾌﾟ体" pitchFamily="49" charset="-128"/>
                <a:ea typeface="HG創英角ﾎﾟｯﾌﾟ体" pitchFamily="49" charset="-128"/>
              </a:rPr>
              <a:t>ＤＣグリッド</a:t>
            </a:r>
            <a:endParaRPr lang="en-US" altLang="ja-JP" dirty="0">
              <a:solidFill>
                <a:schemeClr val="tx1">
                  <a:lumMod val="50000"/>
                  <a:lumOff val="50000"/>
                </a:schemeClr>
              </a:solidFill>
              <a:latin typeface="HG創英角ﾎﾟｯﾌﾟ体" pitchFamily="49" charset="-128"/>
              <a:ea typeface="HG創英角ﾎﾟｯﾌﾟ体" pitchFamily="49" charset="-128"/>
            </a:endParaRPr>
          </a:p>
        </p:txBody>
      </p:sp>
      <p:sp>
        <p:nvSpPr>
          <p:cNvPr id="46" name="テキスト ボックス 45"/>
          <p:cNvSpPr txBox="1"/>
          <p:nvPr/>
        </p:nvSpPr>
        <p:spPr>
          <a:xfrm>
            <a:off x="5077558" y="1341438"/>
            <a:ext cx="2020765" cy="369332"/>
          </a:xfrm>
          <a:prstGeom prst="rect">
            <a:avLst/>
          </a:prstGeom>
          <a:noFill/>
        </p:spPr>
        <p:txBody>
          <a:bodyPr>
            <a:spAutoFit/>
          </a:bodyPr>
          <a:lstStyle/>
          <a:p>
            <a:pPr fontAlgn="auto">
              <a:spcBef>
                <a:spcPts val="0"/>
              </a:spcBef>
              <a:spcAft>
                <a:spcPts val="0"/>
              </a:spcAft>
              <a:defRPr/>
            </a:pPr>
            <a:r>
              <a:rPr lang="ja-JP" altLang="en-US" dirty="0">
                <a:solidFill>
                  <a:schemeClr val="tx1">
                    <a:lumMod val="50000"/>
                    <a:lumOff val="50000"/>
                  </a:schemeClr>
                </a:solidFill>
                <a:latin typeface="HG創英角ﾎﾟｯﾌﾟ体" pitchFamily="49" charset="-128"/>
                <a:ea typeface="HG創英角ﾎﾟｯﾌﾟ体" pitchFamily="49" charset="-128"/>
              </a:rPr>
              <a:t>太陽光パネル</a:t>
            </a:r>
          </a:p>
        </p:txBody>
      </p:sp>
      <p:sp>
        <p:nvSpPr>
          <p:cNvPr id="47" name="正方形/長方形 46"/>
          <p:cNvSpPr/>
          <p:nvPr/>
        </p:nvSpPr>
        <p:spPr>
          <a:xfrm flipV="1">
            <a:off x="-24911" y="5651501"/>
            <a:ext cx="1799493" cy="125413"/>
          </a:xfrm>
          <a:prstGeom prst="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8" name="二等辺三角形 47"/>
          <p:cNvSpPr/>
          <p:nvPr/>
        </p:nvSpPr>
        <p:spPr>
          <a:xfrm>
            <a:off x="1332035" y="4868863"/>
            <a:ext cx="451338" cy="787400"/>
          </a:xfrm>
          <a:prstGeom prst="triangle">
            <a:avLst>
              <a:gd name="adj" fmla="val 62570"/>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9" name="テキスト ボックス 48"/>
          <p:cNvSpPr txBox="1"/>
          <p:nvPr/>
        </p:nvSpPr>
        <p:spPr>
          <a:xfrm>
            <a:off x="0" y="5876925"/>
            <a:ext cx="2378320" cy="369332"/>
          </a:xfrm>
          <a:prstGeom prst="rect">
            <a:avLst/>
          </a:prstGeom>
          <a:noFill/>
        </p:spPr>
        <p:txBody>
          <a:bodyPr>
            <a:spAutoFit/>
          </a:bodyPr>
          <a:lstStyle/>
          <a:p>
            <a:pPr fontAlgn="auto">
              <a:spcBef>
                <a:spcPts val="0"/>
              </a:spcBef>
              <a:spcAft>
                <a:spcPts val="0"/>
              </a:spcAft>
              <a:defRPr/>
            </a:pPr>
            <a:r>
              <a:rPr lang="ja-JP" altLang="en-US" dirty="0">
                <a:solidFill>
                  <a:schemeClr val="tx1">
                    <a:lumMod val="50000"/>
                    <a:lumOff val="50000"/>
                  </a:schemeClr>
                </a:solidFill>
                <a:latin typeface="HG創英角ﾎﾟｯﾌﾟ体" pitchFamily="49" charset="-128"/>
                <a:ea typeface="HG創英角ﾎﾟｯﾌﾟ体" pitchFamily="49" charset="-128"/>
              </a:rPr>
              <a:t>　　天然ガス</a:t>
            </a:r>
          </a:p>
        </p:txBody>
      </p:sp>
      <p:sp>
        <p:nvSpPr>
          <p:cNvPr id="53" name="円/楕円 52"/>
          <p:cNvSpPr/>
          <p:nvPr/>
        </p:nvSpPr>
        <p:spPr>
          <a:xfrm>
            <a:off x="2340220" y="4508501"/>
            <a:ext cx="87923" cy="161925"/>
          </a:xfrm>
          <a:prstGeom prst="ellipse">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59" name="円/楕円 58"/>
          <p:cNvSpPr/>
          <p:nvPr/>
        </p:nvSpPr>
        <p:spPr>
          <a:xfrm>
            <a:off x="2340220" y="5013325"/>
            <a:ext cx="87923" cy="160338"/>
          </a:xfrm>
          <a:prstGeom prst="ellipse">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60" name="円/楕円 59"/>
          <p:cNvSpPr/>
          <p:nvPr/>
        </p:nvSpPr>
        <p:spPr>
          <a:xfrm>
            <a:off x="2842846" y="4724401"/>
            <a:ext cx="89389" cy="161925"/>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61" name="円/楕円 60"/>
          <p:cNvSpPr/>
          <p:nvPr/>
        </p:nvSpPr>
        <p:spPr>
          <a:xfrm>
            <a:off x="2842846" y="4941889"/>
            <a:ext cx="89389" cy="160337"/>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62" name="円/楕円 61"/>
          <p:cNvSpPr/>
          <p:nvPr/>
        </p:nvSpPr>
        <p:spPr>
          <a:xfrm>
            <a:off x="2842846" y="4508501"/>
            <a:ext cx="89389" cy="161925"/>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63" name="円/楕円 62"/>
          <p:cNvSpPr/>
          <p:nvPr/>
        </p:nvSpPr>
        <p:spPr>
          <a:xfrm>
            <a:off x="2340220" y="4724401"/>
            <a:ext cx="87923" cy="161925"/>
          </a:xfrm>
          <a:prstGeom prst="ellipse">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cxnSp>
        <p:nvCxnSpPr>
          <p:cNvPr id="65" name="直線コネクタ 64"/>
          <p:cNvCxnSpPr>
            <a:endCxn id="53" idx="0"/>
          </p:cNvCxnSpPr>
          <p:nvPr/>
        </p:nvCxnSpPr>
        <p:spPr>
          <a:xfrm flipV="1">
            <a:off x="1803889" y="4508500"/>
            <a:ext cx="580292"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66" name="正方形/長方形 65"/>
          <p:cNvSpPr/>
          <p:nvPr/>
        </p:nvSpPr>
        <p:spPr>
          <a:xfrm>
            <a:off x="684335" y="2708275"/>
            <a:ext cx="142142" cy="2808288"/>
          </a:xfrm>
          <a:prstGeom prst="rect">
            <a:avLst/>
          </a:prstGeom>
          <a:solidFill>
            <a:srgbClr val="CC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67" name="正方形/長方形 66"/>
          <p:cNvSpPr/>
          <p:nvPr/>
        </p:nvSpPr>
        <p:spPr>
          <a:xfrm>
            <a:off x="395654" y="2852738"/>
            <a:ext cx="791308" cy="144462"/>
          </a:xfrm>
          <a:prstGeom prst="rect">
            <a:avLst/>
          </a:prstGeom>
          <a:solidFill>
            <a:srgbClr val="CC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68" name="正方形/長方形 67"/>
          <p:cNvSpPr/>
          <p:nvPr/>
        </p:nvSpPr>
        <p:spPr>
          <a:xfrm>
            <a:off x="395654" y="3213101"/>
            <a:ext cx="791308" cy="144463"/>
          </a:xfrm>
          <a:prstGeom prst="rect">
            <a:avLst/>
          </a:prstGeom>
          <a:solidFill>
            <a:srgbClr val="CC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75" name="正方形/長方形 74"/>
          <p:cNvSpPr/>
          <p:nvPr/>
        </p:nvSpPr>
        <p:spPr>
          <a:xfrm>
            <a:off x="1547446" y="2997200"/>
            <a:ext cx="216877" cy="6477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76" name="テキスト ボックス 75"/>
          <p:cNvSpPr txBox="1"/>
          <p:nvPr/>
        </p:nvSpPr>
        <p:spPr>
          <a:xfrm>
            <a:off x="1764323" y="4076701"/>
            <a:ext cx="1078523" cy="307975"/>
          </a:xfrm>
          <a:prstGeom prst="rect">
            <a:avLst/>
          </a:prstGeom>
          <a:noFill/>
        </p:spPr>
        <p:txBody>
          <a:bodyPr>
            <a:spAutoFit/>
          </a:bodyPr>
          <a:lstStyle/>
          <a:p>
            <a:pPr fontAlgn="auto">
              <a:spcBef>
                <a:spcPts val="0"/>
              </a:spcBef>
              <a:spcAft>
                <a:spcPts val="0"/>
              </a:spcAft>
              <a:defRPr/>
            </a:pPr>
            <a:r>
              <a:rPr lang="ja-JP" altLang="en-US" sz="1400" dirty="0">
                <a:solidFill>
                  <a:schemeClr val="tx1">
                    <a:lumMod val="50000"/>
                    <a:lumOff val="50000"/>
                  </a:schemeClr>
                </a:solidFill>
                <a:latin typeface="HG創英角ﾎﾟｯﾌﾟ体" pitchFamily="49" charset="-128"/>
                <a:ea typeface="HG創英角ﾎﾟｯﾌﾟ体" pitchFamily="49" charset="-128"/>
              </a:rPr>
              <a:t>エコ </a:t>
            </a:r>
            <a:r>
              <a:rPr lang="en-US" altLang="ja-JP" sz="1400" dirty="0">
                <a:solidFill>
                  <a:schemeClr val="tx1">
                    <a:lumMod val="50000"/>
                    <a:lumOff val="50000"/>
                  </a:schemeClr>
                </a:solidFill>
                <a:latin typeface="HG創英角ﾎﾟｯﾌﾟ体" pitchFamily="49" charset="-128"/>
                <a:ea typeface="HG創英角ﾎﾟｯﾌﾟ体" pitchFamily="49" charset="-128"/>
              </a:rPr>
              <a:t>Will</a:t>
            </a:r>
            <a:endParaRPr lang="ja-JP" altLang="en-US" sz="1400" dirty="0">
              <a:solidFill>
                <a:schemeClr val="tx1">
                  <a:lumMod val="50000"/>
                  <a:lumOff val="50000"/>
                </a:schemeClr>
              </a:solidFill>
              <a:latin typeface="HG創英角ﾎﾟｯﾌﾟ体" pitchFamily="49" charset="-128"/>
              <a:ea typeface="HG創英角ﾎﾟｯﾌﾟ体" pitchFamily="49" charset="-128"/>
            </a:endParaRPr>
          </a:p>
        </p:txBody>
      </p:sp>
      <p:sp>
        <p:nvSpPr>
          <p:cNvPr id="79" name="フリーフォーム 78"/>
          <p:cNvSpPr/>
          <p:nvPr/>
        </p:nvSpPr>
        <p:spPr>
          <a:xfrm>
            <a:off x="391258" y="2233613"/>
            <a:ext cx="1182565" cy="914400"/>
          </a:xfrm>
          <a:custGeom>
            <a:avLst/>
            <a:gdLst>
              <a:gd name="connsiteX0" fmla="*/ 0 w 1184223"/>
              <a:gd name="connsiteY0" fmla="*/ 0 h 914400"/>
              <a:gd name="connsiteX1" fmla="*/ 674558 w 1184223"/>
              <a:gd name="connsiteY1" fmla="*/ 644577 h 914400"/>
              <a:gd name="connsiteX2" fmla="*/ 1184223 w 1184223"/>
              <a:gd name="connsiteY2" fmla="*/ 914400 h 914400"/>
            </a:gdLst>
            <a:ahLst/>
            <a:cxnLst>
              <a:cxn ang="0">
                <a:pos x="connsiteX0" y="connsiteY0"/>
              </a:cxn>
              <a:cxn ang="0">
                <a:pos x="connsiteX1" y="connsiteY1"/>
              </a:cxn>
              <a:cxn ang="0">
                <a:pos x="connsiteX2" y="connsiteY2"/>
              </a:cxn>
            </a:cxnLst>
            <a:rect l="l" t="t" r="r" b="b"/>
            <a:pathLst>
              <a:path w="1184223" h="914400">
                <a:moveTo>
                  <a:pt x="0" y="0"/>
                </a:moveTo>
                <a:cubicBezTo>
                  <a:pt x="238594" y="246088"/>
                  <a:pt x="477188" y="492177"/>
                  <a:pt x="674558" y="644577"/>
                </a:cubicBezTo>
                <a:cubicBezTo>
                  <a:pt x="871928" y="796977"/>
                  <a:pt x="1028075" y="855688"/>
                  <a:pt x="1184223" y="914400"/>
                </a:cubicBezTo>
              </a:path>
            </a:pathLst>
          </a:cu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p>
        </p:txBody>
      </p:sp>
      <p:sp>
        <p:nvSpPr>
          <p:cNvPr id="80" name="フリーフォーム 79"/>
          <p:cNvSpPr/>
          <p:nvPr/>
        </p:nvSpPr>
        <p:spPr>
          <a:xfrm>
            <a:off x="315058" y="2233613"/>
            <a:ext cx="1229457" cy="1079500"/>
          </a:xfrm>
          <a:custGeom>
            <a:avLst/>
            <a:gdLst>
              <a:gd name="connsiteX0" fmla="*/ 0 w 1229194"/>
              <a:gd name="connsiteY0" fmla="*/ 0 h 1079292"/>
              <a:gd name="connsiteX1" fmla="*/ 254833 w 1229194"/>
              <a:gd name="connsiteY1" fmla="*/ 674558 h 1079292"/>
              <a:gd name="connsiteX2" fmla="*/ 1229194 w 1229194"/>
              <a:gd name="connsiteY2" fmla="*/ 1079292 h 1079292"/>
            </a:gdLst>
            <a:ahLst/>
            <a:cxnLst>
              <a:cxn ang="0">
                <a:pos x="connsiteX0" y="connsiteY0"/>
              </a:cxn>
              <a:cxn ang="0">
                <a:pos x="connsiteX1" y="connsiteY1"/>
              </a:cxn>
              <a:cxn ang="0">
                <a:pos x="connsiteX2" y="connsiteY2"/>
              </a:cxn>
            </a:cxnLst>
            <a:rect l="l" t="t" r="r" b="b"/>
            <a:pathLst>
              <a:path w="1229194" h="1079292">
                <a:moveTo>
                  <a:pt x="0" y="0"/>
                </a:moveTo>
                <a:cubicBezTo>
                  <a:pt x="24983" y="247338"/>
                  <a:pt x="49967" y="494676"/>
                  <a:pt x="254833" y="674558"/>
                </a:cubicBezTo>
                <a:cubicBezTo>
                  <a:pt x="459699" y="854440"/>
                  <a:pt x="844446" y="966866"/>
                  <a:pt x="1229194" y="1079292"/>
                </a:cubicBezTo>
              </a:path>
            </a:pathLst>
          </a:cu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p>
        </p:txBody>
      </p:sp>
      <p:sp>
        <p:nvSpPr>
          <p:cNvPr id="81" name="角丸四角形 80"/>
          <p:cNvSpPr/>
          <p:nvPr/>
        </p:nvSpPr>
        <p:spPr>
          <a:xfrm>
            <a:off x="2627435" y="5229225"/>
            <a:ext cx="1223596" cy="431800"/>
          </a:xfrm>
          <a:prstGeom prst="roundRect">
            <a:avLst/>
          </a:prstGeom>
          <a:solidFill>
            <a:srgbClr val="66FF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9736" name="テキスト ボックス 81"/>
          <p:cNvSpPr txBox="1">
            <a:spLocks noChangeArrowheads="1"/>
          </p:cNvSpPr>
          <p:nvPr/>
        </p:nvSpPr>
        <p:spPr bwMode="auto">
          <a:xfrm>
            <a:off x="2700704" y="5226051"/>
            <a:ext cx="1295400" cy="396875"/>
          </a:xfrm>
          <a:prstGeom prst="rect">
            <a:avLst/>
          </a:prstGeom>
          <a:noFill/>
          <a:ln w="9525">
            <a:noFill/>
            <a:miter lim="800000"/>
            <a:headEnd/>
            <a:tailEnd/>
          </a:ln>
        </p:spPr>
        <p:txBody>
          <a:bodyPr>
            <a:spAutoFit/>
          </a:bodyPr>
          <a:lstStyle/>
          <a:p>
            <a:r>
              <a:rPr lang="ja-JP" altLang="en-US" sz="2000">
                <a:solidFill>
                  <a:srgbClr val="404040"/>
                </a:solidFill>
                <a:latin typeface="HG創英角ﾎﾟｯﾌﾟ体" pitchFamily="49" charset="-128"/>
                <a:ea typeface="HG創英角ﾎﾟｯﾌﾟ体" pitchFamily="49" charset="-128"/>
              </a:rPr>
              <a:t>電化製品</a:t>
            </a:r>
          </a:p>
        </p:txBody>
      </p:sp>
      <p:sp>
        <p:nvSpPr>
          <p:cNvPr id="83" name="角丸四角形 82"/>
          <p:cNvSpPr/>
          <p:nvPr/>
        </p:nvSpPr>
        <p:spPr>
          <a:xfrm>
            <a:off x="1979735" y="5229225"/>
            <a:ext cx="575896" cy="431800"/>
          </a:xfrm>
          <a:prstGeom prst="roundRect">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9738" name="テキスト ボックス 83"/>
          <p:cNvSpPr txBox="1">
            <a:spLocks noChangeArrowheads="1"/>
          </p:cNvSpPr>
          <p:nvPr/>
        </p:nvSpPr>
        <p:spPr bwMode="auto">
          <a:xfrm>
            <a:off x="1938705" y="5241926"/>
            <a:ext cx="719503" cy="396875"/>
          </a:xfrm>
          <a:prstGeom prst="rect">
            <a:avLst/>
          </a:prstGeom>
          <a:noFill/>
          <a:ln w="9525">
            <a:noFill/>
            <a:miter lim="800000"/>
            <a:headEnd/>
            <a:tailEnd/>
          </a:ln>
        </p:spPr>
        <p:txBody>
          <a:bodyPr>
            <a:spAutoFit/>
          </a:bodyPr>
          <a:lstStyle/>
          <a:p>
            <a:r>
              <a:rPr lang="ja-JP" altLang="en-US" sz="2000">
                <a:solidFill>
                  <a:srgbClr val="404040"/>
                </a:solidFill>
                <a:latin typeface="HG創英角ﾎﾟｯﾌﾟ体" pitchFamily="49" charset="-128"/>
                <a:ea typeface="HG創英角ﾎﾟｯﾌﾟ体" pitchFamily="49" charset="-128"/>
              </a:rPr>
              <a:t>給湯</a:t>
            </a:r>
          </a:p>
        </p:txBody>
      </p:sp>
      <p:cxnSp>
        <p:nvCxnSpPr>
          <p:cNvPr id="87" name="直線コネクタ 86"/>
          <p:cNvCxnSpPr>
            <a:stCxn id="75" idx="3"/>
          </p:cNvCxnSpPr>
          <p:nvPr/>
        </p:nvCxnSpPr>
        <p:spPr>
          <a:xfrm flipV="1">
            <a:off x="1764323" y="3213100"/>
            <a:ext cx="143608" cy="107950"/>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rot="10800000">
            <a:off x="1764323" y="3213100"/>
            <a:ext cx="143608"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0" name="テキスト ボックス 99"/>
          <p:cNvSpPr txBox="1"/>
          <p:nvPr/>
        </p:nvSpPr>
        <p:spPr>
          <a:xfrm>
            <a:off x="5691554" y="4221164"/>
            <a:ext cx="3527181" cy="1200329"/>
          </a:xfrm>
          <a:prstGeom prst="rect">
            <a:avLst/>
          </a:prstGeom>
          <a:noFill/>
        </p:spPr>
        <p:txBody>
          <a:bodyPr>
            <a:spAutoFit/>
          </a:bodyPr>
          <a:lstStyle/>
          <a:p>
            <a:pPr fontAlgn="auto">
              <a:spcBef>
                <a:spcPts val="0"/>
              </a:spcBef>
              <a:spcAft>
                <a:spcPts val="0"/>
              </a:spcAft>
              <a:defRPr/>
            </a:pPr>
            <a:r>
              <a:rPr lang="ja-JP" altLang="en-US" b="1" dirty="0">
                <a:solidFill>
                  <a:schemeClr val="tx1">
                    <a:lumMod val="50000"/>
                    <a:lumOff val="50000"/>
                  </a:schemeClr>
                </a:solidFill>
                <a:latin typeface="+mn-lt"/>
                <a:ea typeface="+mn-ea"/>
              </a:rPr>
              <a:t>・家庭で使う電力は約</a:t>
            </a:r>
            <a:r>
              <a:rPr lang="en-US" altLang="ja-JP" b="1" dirty="0">
                <a:solidFill>
                  <a:schemeClr val="tx1">
                    <a:lumMod val="50000"/>
                    <a:lumOff val="50000"/>
                  </a:schemeClr>
                </a:solidFill>
                <a:latin typeface="+mn-lt"/>
                <a:ea typeface="+mn-ea"/>
              </a:rPr>
              <a:t>10kwh</a:t>
            </a:r>
            <a:r>
              <a:rPr lang="ja-JP" altLang="en-US" b="1" dirty="0">
                <a:solidFill>
                  <a:schemeClr val="tx1">
                    <a:lumMod val="50000"/>
                    <a:lumOff val="50000"/>
                  </a:schemeClr>
                </a:solidFill>
                <a:latin typeface="+mn-lt"/>
                <a:ea typeface="+mn-ea"/>
              </a:rPr>
              <a:t>／日</a:t>
            </a:r>
            <a:endParaRPr lang="en-US" altLang="ja-JP" b="1" dirty="0">
              <a:solidFill>
                <a:schemeClr val="tx1">
                  <a:lumMod val="50000"/>
                  <a:lumOff val="50000"/>
                </a:schemeClr>
              </a:solidFill>
              <a:latin typeface="+mn-lt"/>
              <a:ea typeface="+mn-ea"/>
            </a:endParaRPr>
          </a:p>
          <a:p>
            <a:pPr fontAlgn="auto">
              <a:spcBef>
                <a:spcPts val="0"/>
              </a:spcBef>
              <a:spcAft>
                <a:spcPts val="0"/>
              </a:spcAft>
              <a:defRPr/>
            </a:pPr>
            <a:r>
              <a:rPr lang="ja-JP" altLang="en-US" b="1" dirty="0">
                <a:solidFill>
                  <a:schemeClr val="tx1">
                    <a:lumMod val="50000"/>
                    <a:lumOff val="50000"/>
                  </a:schemeClr>
                </a:solidFill>
                <a:latin typeface="+mn-lt"/>
                <a:ea typeface="+mn-ea"/>
              </a:rPr>
              <a:t>・家庭の消費のうち約</a:t>
            </a:r>
            <a:r>
              <a:rPr lang="en-US" altLang="ja-JP" b="1" dirty="0">
                <a:solidFill>
                  <a:schemeClr val="tx1">
                    <a:lumMod val="50000"/>
                    <a:lumOff val="50000"/>
                  </a:schemeClr>
                </a:solidFill>
                <a:latin typeface="+mn-lt"/>
                <a:ea typeface="+mn-ea"/>
              </a:rPr>
              <a:t>30%</a:t>
            </a:r>
            <a:r>
              <a:rPr lang="ja-JP" altLang="en-US" b="1" dirty="0">
                <a:solidFill>
                  <a:schemeClr val="tx1">
                    <a:lumMod val="50000"/>
                    <a:lumOff val="50000"/>
                  </a:schemeClr>
                </a:solidFill>
                <a:latin typeface="+mn-lt"/>
                <a:ea typeface="+mn-ea"/>
              </a:rPr>
              <a:t>が給湯</a:t>
            </a:r>
            <a:endParaRPr lang="en-US" altLang="ja-JP" b="1" dirty="0">
              <a:solidFill>
                <a:schemeClr val="tx1">
                  <a:lumMod val="50000"/>
                  <a:lumOff val="50000"/>
                </a:schemeClr>
              </a:solidFill>
              <a:latin typeface="+mn-lt"/>
              <a:ea typeface="+mn-ea"/>
            </a:endParaRPr>
          </a:p>
          <a:p>
            <a:pPr fontAlgn="auto">
              <a:spcBef>
                <a:spcPts val="0"/>
              </a:spcBef>
              <a:spcAft>
                <a:spcPts val="0"/>
              </a:spcAft>
              <a:defRPr/>
            </a:pPr>
            <a:r>
              <a:rPr lang="ja-JP" altLang="en-US" b="1" dirty="0">
                <a:solidFill>
                  <a:schemeClr val="tx1">
                    <a:lumMod val="50000"/>
                    <a:lumOff val="50000"/>
                  </a:schemeClr>
                </a:solidFill>
                <a:latin typeface="+mn-lt"/>
                <a:ea typeface="+mn-ea"/>
              </a:rPr>
              <a:t>・自給できる範囲は自給、不足分は購入</a:t>
            </a:r>
            <a:endParaRPr lang="en-US" altLang="ja-JP" b="1" dirty="0">
              <a:solidFill>
                <a:schemeClr val="tx1">
                  <a:lumMod val="50000"/>
                  <a:lumOff val="50000"/>
                </a:schemeClr>
              </a:solidFill>
              <a:latin typeface="+mn-lt"/>
              <a:ea typeface="+mn-ea"/>
            </a:endParaRPr>
          </a:p>
        </p:txBody>
      </p:sp>
      <p:sp>
        <p:nvSpPr>
          <p:cNvPr id="52" name="正方形/長方形 51"/>
          <p:cNvSpPr/>
          <p:nvPr/>
        </p:nvSpPr>
        <p:spPr>
          <a:xfrm>
            <a:off x="1547446" y="4221163"/>
            <a:ext cx="216877" cy="6477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55" name="テキスト ボックス 54"/>
          <p:cNvSpPr txBox="1"/>
          <p:nvPr/>
        </p:nvSpPr>
        <p:spPr>
          <a:xfrm>
            <a:off x="1258766" y="2636839"/>
            <a:ext cx="1441938" cy="307975"/>
          </a:xfrm>
          <a:prstGeom prst="rect">
            <a:avLst/>
          </a:prstGeom>
          <a:noFill/>
        </p:spPr>
        <p:txBody>
          <a:bodyPr>
            <a:spAutoFit/>
          </a:bodyPr>
          <a:lstStyle/>
          <a:p>
            <a:pPr fontAlgn="auto">
              <a:spcBef>
                <a:spcPts val="0"/>
              </a:spcBef>
              <a:spcAft>
                <a:spcPts val="0"/>
              </a:spcAft>
              <a:defRPr/>
            </a:pPr>
            <a:r>
              <a:rPr lang="ja-JP" altLang="en-US" sz="1400" dirty="0">
                <a:solidFill>
                  <a:schemeClr val="tx1">
                    <a:lumMod val="50000"/>
                    <a:lumOff val="50000"/>
                  </a:schemeClr>
                </a:solidFill>
                <a:latin typeface="HG創英角ﾎﾟｯﾌﾟ体" pitchFamily="49" charset="-128"/>
                <a:ea typeface="HG創英角ﾎﾟｯﾌﾟ体" pitchFamily="49" charset="-128"/>
              </a:rPr>
              <a:t>スマート配電盤</a:t>
            </a:r>
          </a:p>
        </p:txBody>
      </p:sp>
      <p:cxnSp>
        <p:nvCxnSpPr>
          <p:cNvPr id="57" name="直線コネクタ 56"/>
          <p:cNvCxnSpPr/>
          <p:nvPr/>
        </p:nvCxnSpPr>
        <p:spPr>
          <a:xfrm flipH="1" flipV="1">
            <a:off x="1764324" y="3141663"/>
            <a:ext cx="2159977" cy="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sp>
        <p:nvSpPr>
          <p:cNvPr id="29745" name="テキスト ボックス 69"/>
          <p:cNvSpPr txBox="1">
            <a:spLocks noChangeArrowheads="1"/>
          </p:cNvSpPr>
          <p:nvPr/>
        </p:nvSpPr>
        <p:spPr bwMode="auto">
          <a:xfrm>
            <a:off x="2340220" y="2997201"/>
            <a:ext cx="902677" cy="707886"/>
          </a:xfrm>
          <a:prstGeom prst="rect">
            <a:avLst/>
          </a:prstGeom>
          <a:solidFill>
            <a:srgbClr val="FFFF00"/>
          </a:solidFill>
          <a:ln w="9525">
            <a:noFill/>
            <a:miter lim="800000"/>
            <a:headEnd/>
            <a:tailEnd/>
          </a:ln>
        </p:spPr>
        <p:txBody>
          <a:bodyPr>
            <a:spAutoFit/>
          </a:bodyPr>
          <a:lstStyle/>
          <a:p>
            <a:r>
              <a:rPr lang="ja-JP" altLang="en-US" sz="2000">
                <a:solidFill>
                  <a:srgbClr val="404040"/>
                </a:solidFill>
                <a:latin typeface="HG創英角ﾎﾟｯﾌﾟ体" pitchFamily="49" charset="-128"/>
                <a:ea typeface="HG創英角ﾎﾟｯﾌﾟ体" pitchFamily="49" charset="-128"/>
              </a:rPr>
              <a:t>ゲート</a:t>
            </a:r>
          </a:p>
        </p:txBody>
      </p:sp>
      <p:cxnSp>
        <p:nvCxnSpPr>
          <p:cNvPr id="71" name="直線コネクタ 70"/>
          <p:cNvCxnSpPr/>
          <p:nvPr/>
        </p:nvCxnSpPr>
        <p:spPr>
          <a:xfrm>
            <a:off x="1619250" y="3573463"/>
            <a:ext cx="0" cy="64770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タイトル 1"/>
          <p:cNvSpPr>
            <a:spLocks noGrp="1"/>
          </p:cNvSpPr>
          <p:nvPr>
            <p:ph type="title"/>
          </p:nvPr>
        </p:nvSpPr>
        <p:spPr>
          <a:xfrm>
            <a:off x="0" y="0"/>
            <a:ext cx="8077200" cy="914400"/>
          </a:xfrm>
        </p:spPr>
        <p:txBody>
          <a:bodyPr/>
          <a:lstStyle/>
          <a:p>
            <a:r>
              <a:rPr lang="ja-JP" altLang="ja-JP" sz="3200" smtClean="0"/>
              <a:t>北洲ハウジング株式会社</a:t>
            </a:r>
            <a:r>
              <a:rPr lang="ja-JP" altLang="en-US" sz="3200" smtClean="0"/>
              <a:t>のスマートハウス</a:t>
            </a:r>
          </a:p>
        </p:txBody>
      </p:sp>
      <p:pic>
        <p:nvPicPr>
          <p:cNvPr id="5124" name="Picture 13" descr="001実験建物外観全体　IMG_8696"/>
          <p:cNvPicPr>
            <a:picLocks noGrp="1" noChangeAspect="1" noChangeArrowheads="1"/>
          </p:cNvPicPr>
          <p:nvPr>
            <p:ph idx="1"/>
          </p:nvPr>
        </p:nvPicPr>
        <p:blipFill>
          <a:blip r:embed="rId3" cstate="print"/>
          <a:srcRect/>
          <a:stretch>
            <a:fillRect/>
          </a:stretch>
        </p:blipFill>
        <p:spPr>
          <a:xfrm>
            <a:off x="0" y="765175"/>
            <a:ext cx="4608513" cy="3455988"/>
          </a:xfrm>
        </p:spPr>
      </p:pic>
      <p:sp>
        <p:nvSpPr>
          <p:cNvPr id="6" name="Rectangle 3"/>
          <p:cNvSpPr txBox="1">
            <a:spLocks noChangeArrowheads="1"/>
          </p:cNvSpPr>
          <p:nvPr/>
        </p:nvSpPr>
        <p:spPr bwMode="auto">
          <a:xfrm>
            <a:off x="4716463" y="765175"/>
            <a:ext cx="4186237" cy="1655763"/>
          </a:xfrm>
          <a:prstGeom prst="rect">
            <a:avLst/>
          </a:prstGeom>
          <a:noFill/>
          <a:ln w="9525">
            <a:noFill/>
            <a:miter lim="800000"/>
            <a:headEnd/>
            <a:tailEnd/>
          </a:ln>
          <a:effectLst/>
        </p:spPr>
        <p:txBody>
          <a:bodyPr/>
          <a:lstStyle/>
          <a:p>
            <a:pPr marL="342900" indent="-342900">
              <a:lnSpc>
                <a:spcPct val="125000"/>
              </a:lnSpc>
              <a:spcBef>
                <a:spcPct val="20000"/>
              </a:spcBef>
              <a:buClr>
                <a:schemeClr val="bg2"/>
              </a:buClr>
              <a:buFontTx/>
              <a:buChar char="•"/>
              <a:defRPr/>
            </a:pPr>
            <a:r>
              <a:rPr lang="ja-JP" altLang="en-US" kern="0" dirty="0">
                <a:solidFill>
                  <a:srgbClr val="284C6A"/>
                </a:solidFill>
                <a:latin typeface="HG丸ｺﾞｼｯｸM-PRO" pitchFamily="50" charset="-128"/>
                <a:ea typeface="HG丸ｺﾞｼｯｸM-PRO" pitchFamily="50" charset="-128"/>
              </a:rPr>
              <a:t>延床面積：約</a:t>
            </a:r>
            <a:r>
              <a:rPr lang="en-US" altLang="ja-JP" kern="0" dirty="0">
                <a:solidFill>
                  <a:srgbClr val="284C6A"/>
                </a:solidFill>
                <a:latin typeface="HG丸ｺﾞｼｯｸM-PRO" pitchFamily="50" charset="-128"/>
                <a:ea typeface="HG丸ｺﾞｼｯｸM-PRO" pitchFamily="50" charset="-128"/>
              </a:rPr>
              <a:t>85</a:t>
            </a:r>
            <a:r>
              <a:rPr lang="ja-JP" altLang="en-US" kern="0" dirty="0">
                <a:solidFill>
                  <a:srgbClr val="284C6A"/>
                </a:solidFill>
                <a:latin typeface="HG丸ｺﾞｼｯｸM-PRO" pitchFamily="50" charset="-128"/>
                <a:ea typeface="HG丸ｺﾞｼｯｸM-PRO" pitchFamily="50" charset="-128"/>
              </a:rPr>
              <a:t>坪</a:t>
            </a:r>
          </a:p>
          <a:p>
            <a:pPr marL="342900" indent="-342900">
              <a:lnSpc>
                <a:spcPct val="125000"/>
              </a:lnSpc>
              <a:spcBef>
                <a:spcPct val="20000"/>
              </a:spcBef>
              <a:buClr>
                <a:schemeClr val="bg2"/>
              </a:buClr>
              <a:buFontTx/>
              <a:buChar char="•"/>
              <a:defRPr/>
            </a:pPr>
            <a:r>
              <a:rPr lang="ja-JP" altLang="en-US" kern="0" dirty="0">
                <a:solidFill>
                  <a:srgbClr val="284C6A"/>
                </a:solidFill>
                <a:latin typeface="HG丸ｺﾞｼｯｸM-PRO" pitchFamily="50" charset="-128"/>
                <a:ea typeface="HG丸ｺﾞｼｯｸM-PRO" pitchFamily="50" charset="-128"/>
              </a:rPr>
              <a:t>階　　数：地下</a:t>
            </a:r>
            <a:r>
              <a:rPr lang="en-US" altLang="ja-JP" kern="0" dirty="0">
                <a:solidFill>
                  <a:srgbClr val="284C6A"/>
                </a:solidFill>
                <a:latin typeface="HG丸ｺﾞｼｯｸM-PRO" pitchFamily="50" charset="-128"/>
                <a:ea typeface="HG丸ｺﾞｼｯｸM-PRO" pitchFamily="50" charset="-128"/>
              </a:rPr>
              <a:t>1</a:t>
            </a:r>
            <a:r>
              <a:rPr lang="ja-JP" altLang="en-US" kern="0" dirty="0">
                <a:solidFill>
                  <a:srgbClr val="284C6A"/>
                </a:solidFill>
                <a:latin typeface="HG丸ｺﾞｼｯｸM-PRO" pitchFamily="50" charset="-128"/>
                <a:ea typeface="HG丸ｺﾞｼｯｸM-PRO" pitchFamily="50" charset="-128"/>
              </a:rPr>
              <a:t>階、地上</a:t>
            </a:r>
            <a:r>
              <a:rPr lang="en-US" altLang="ja-JP" kern="0" dirty="0">
                <a:solidFill>
                  <a:srgbClr val="284C6A"/>
                </a:solidFill>
                <a:latin typeface="HG丸ｺﾞｼｯｸM-PRO" pitchFamily="50" charset="-128"/>
                <a:ea typeface="HG丸ｺﾞｼｯｸM-PRO" pitchFamily="50" charset="-128"/>
              </a:rPr>
              <a:t>2</a:t>
            </a:r>
            <a:r>
              <a:rPr lang="ja-JP" altLang="en-US" kern="0" dirty="0">
                <a:solidFill>
                  <a:srgbClr val="284C6A"/>
                </a:solidFill>
                <a:latin typeface="HG丸ｺﾞｼｯｸM-PRO" pitchFamily="50" charset="-128"/>
                <a:ea typeface="HG丸ｺﾞｼｯｸM-PRO" pitchFamily="50" charset="-128"/>
              </a:rPr>
              <a:t>階建</a:t>
            </a:r>
          </a:p>
          <a:p>
            <a:pPr marL="342900" indent="-342900">
              <a:lnSpc>
                <a:spcPct val="125000"/>
              </a:lnSpc>
              <a:spcBef>
                <a:spcPct val="20000"/>
              </a:spcBef>
              <a:buClr>
                <a:schemeClr val="bg2"/>
              </a:buClr>
              <a:buFontTx/>
              <a:buChar char="•"/>
              <a:defRPr/>
            </a:pPr>
            <a:r>
              <a:rPr lang="ja-JP" altLang="en-US" kern="0" dirty="0">
                <a:solidFill>
                  <a:srgbClr val="284C6A"/>
                </a:solidFill>
                <a:latin typeface="HG丸ｺﾞｼｯｸM-PRO" pitchFamily="50" charset="-128"/>
                <a:ea typeface="HG丸ｺﾞｼｯｸM-PRO" pitchFamily="50" charset="-128"/>
              </a:rPr>
              <a:t>構　　造：木造（地下はＲＣ）</a:t>
            </a:r>
          </a:p>
          <a:p>
            <a:pPr marL="342900" indent="-342900">
              <a:lnSpc>
                <a:spcPct val="125000"/>
              </a:lnSpc>
              <a:spcBef>
                <a:spcPct val="20000"/>
              </a:spcBef>
              <a:buClr>
                <a:schemeClr val="bg2"/>
              </a:buClr>
              <a:buFontTx/>
              <a:buChar char="•"/>
              <a:defRPr/>
            </a:pPr>
            <a:r>
              <a:rPr lang="ja-JP" altLang="en-US" kern="0" dirty="0">
                <a:solidFill>
                  <a:srgbClr val="284C6A"/>
                </a:solidFill>
                <a:latin typeface="HG丸ｺﾞｼｯｸM-PRO" pitchFamily="50" charset="-128"/>
                <a:ea typeface="HG丸ｺﾞｼｯｸM-PRO" pitchFamily="50" charset="-128"/>
              </a:rPr>
              <a:t>竣　　工：</a:t>
            </a:r>
            <a:r>
              <a:rPr lang="en-US" altLang="ja-JP" kern="0" dirty="0">
                <a:solidFill>
                  <a:srgbClr val="284C6A"/>
                </a:solidFill>
                <a:latin typeface="HG丸ｺﾞｼｯｸM-PRO" pitchFamily="50" charset="-128"/>
                <a:ea typeface="HG丸ｺﾞｼｯｸM-PRO" pitchFamily="50" charset="-128"/>
              </a:rPr>
              <a:t>2006</a:t>
            </a:r>
            <a:r>
              <a:rPr lang="ja-JP" altLang="en-US" kern="0" dirty="0">
                <a:solidFill>
                  <a:srgbClr val="284C6A"/>
                </a:solidFill>
                <a:latin typeface="HG丸ｺﾞｼｯｸM-PRO" pitchFamily="50" charset="-128"/>
                <a:ea typeface="HG丸ｺﾞｼｯｸM-PRO" pitchFamily="50" charset="-128"/>
              </a:rPr>
              <a:t>年</a:t>
            </a:r>
            <a:r>
              <a:rPr lang="en-US" altLang="ja-JP" kern="0" dirty="0">
                <a:solidFill>
                  <a:srgbClr val="284C6A"/>
                </a:solidFill>
                <a:latin typeface="HG丸ｺﾞｼｯｸM-PRO" pitchFamily="50" charset="-128"/>
                <a:ea typeface="HG丸ｺﾞｼｯｸM-PRO" pitchFamily="50" charset="-128"/>
              </a:rPr>
              <a:t>3</a:t>
            </a:r>
            <a:r>
              <a:rPr lang="ja-JP" altLang="en-US" kern="0" dirty="0">
                <a:solidFill>
                  <a:srgbClr val="284C6A"/>
                </a:solidFill>
                <a:latin typeface="HG丸ｺﾞｼｯｸM-PRO" pitchFamily="50" charset="-128"/>
                <a:ea typeface="HG丸ｺﾞｼｯｸM-PRO" pitchFamily="50" charset="-128"/>
              </a:rPr>
              <a:t>月</a:t>
            </a:r>
          </a:p>
          <a:p>
            <a:pPr marL="342900" indent="-342900">
              <a:lnSpc>
                <a:spcPct val="125000"/>
              </a:lnSpc>
              <a:spcBef>
                <a:spcPct val="20000"/>
              </a:spcBef>
              <a:buClr>
                <a:schemeClr val="bg2"/>
              </a:buClr>
              <a:buFontTx/>
              <a:buChar char="•"/>
              <a:defRPr/>
            </a:pPr>
            <a:endParaRPr lang="ja-JP" altLang="en-US" kern="0" dirty="0">
              <a:solidFill>
                <a:srgbClr val="284C6A"/>
              </a:solidFill>
              <a:latin typeface="HG丸ｺﾞｼｯｸM-PRO" pitchFamily="50" charset="-128"/>
              <a:ea typeface="HG丸ｺﾞｼｯｸM-PRO" pitchFamily="50" charset="-128"/>
            </a:endParaRPr>
          </a:p>
          <a:p>
            <a:pPr marL="342900" indent="-342900">
              <a:lnSpc>
                <a:spcPct val="125000"/>
              </a:lnSpc>
              <a:spcBef>
                <a:spcPct val="20000"/>
              </a:spcBef>
              <a:buClr>
                <a:schemeClr val="bg2"/>
              </a:buClr>
              <a:buFontTx/>
              <a:buChar char="•"/>
              <a:defRPr/>
            </a:pPr>
            <a:endParaRPr lang="en-US" altLang="ja-JP" kern="0" dirty="0">
              <a:solidFill>
                <a:srgbClr val="284C6A"/>
              </a:solidFill>
              <a:latin typeface="HG丸ｺﾞｼｯｸM-PRO" pitchFamily="50" charset="-128"/>
              <a:ea typeface="HG丸ｺﾞｼｯｸM-PRO" pitchFamily="50" charset="-128"/>
            </a:endParaRPr>
          </a:p>
        </p:txBody>
      </p:sp>
      <p:graphicFrame>
        <p:nvGraphicFramePr>
          <p:cNvPr id="5122" name="Object 2"/>
          <p:cNvGraphicFramePr>
            <a:graphicFrameLocks noChangeAspect="1"/>
          </p:cNvGraphicFramePr>
          <p:nvPr/>
        </p:nvGraphicFramePr>
        <p:xfrm>
          <a:off x="3671888" y="3049588"/>
          <a:ext cx="5472112" cy="3808412"/>
        </p:xfrm>
        <a:graphic>
          <a:graphicData uri="http://schemas.openxmlformats.org/presentationml/2006/ole">
            <p:oleObj spid="_x0000_s185346" name="DocuWorks" r:id="rId4" imgW="10692000" imgH="7560000" progId="">
              <p:embed/>
            </p:oleObj>
          </a:graphicData>
        </a:graphic>
      </p:graphicFrame>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Oval 2050"/>
          <p:cNvSpPr>
            <a:spLocks noChangeArrowheads="1"/>
          </p:cNvSpPr>
          <p:nvPr/>
        </p:nvSpPr>
        <p:spPr bwMode="auto">
          <a:xfrm>
            <a:off x="2425700" y="4022725"/>
            <a:ext cx="4000500" cy="708025"/>
          </a:xfrm>
          <a:prstGeom prst="ellipse">
            <a:avLst/>
          </a:prstGeom>
          <a:gradFill rotWithShape="0">
            <a:gsLst>
              <a:gs pos="0">
                <a:srgbClr val="FFFFFF"/>
              </a:gs>
              <a:gs pos="100000">
                <a:srgbClr val="FFFF99"/>
              </a:gs>
            </a:gsLst>
            <a:path path="shape">
              <a:fillToRect l="50000" t="50000" r="50000" b="50000"/>
            </a:path>
          </a:gradFill>
          <a:ln w="19050">
            <a:solidFill>
              <a:schemeClr val="tx1"/>
            </a:solidFill>
            <a:miter lim="800000"/>
            <a:headEnd/>
            <a:tailEnd/>
          </a:ln>
        </p:spPr>
        <p:txBody>
          <a:bodyPr wrap="none" anchor="ctr"/>
          <a:lstStyle/>
          <a:p>
            <a:endParaRPr lang="ja-JP" altLang="en-US"/>
          </a:p>
        </p:txBody>
      </p:sp>
      <p:sp>
        <p:nvSpPr>
          <p:cNvPr id="32771" name="Rectangle 2051"/>
          <p:cNvSpPr>
            <a:spLocks noChangeArrowheads="1"/>
          </p:cNvSpPr>
          <p:nvPr/>
        </p:nvSpPr>
        <p:spPr bwMode="auto">
          <a:xfrm>
            <a:off x="1370013" y="811213"/>
            <a:ext cx="6988175" cy="874712"/>
          </a:xfrm>
          <a:prstGeom prst="rect">
            <a:avLst/>
          </a:prstGeom>
          <a:noFill/>
          <a:ln w="9525">
            <a:noFill/>
            <a:miter lim="800000"/>
            <a:headEnd/>
            <a:tailEnd/>
          </a:ln>
        </p:spPr>
        <p:txBody>
          <a:bodyPr anchor="b"/>
          <a:lstStyle/>
          <a:p>
            <a:pPr algn="ctr"/>
            <a:r>
              <a:rPr lang="ja-JP" altLang="en-US" sz="4400">
                <a:solidFill>
                  <a:schemeClr val="tx2"/>
                </a:solidFill>
                <a:latin typeface="Tahoma" pitchFamily="34" charset="0"/>
              </a:rPr>
              <a:t>１次・</a:t>
            </a:r>
            <a:r>
              <a:rPr lang="en-US" altLang="ja-JP" sz="4400">
                <a:solidFill>
                  <a:schemeClr val="tx2"/>
                </a:solidFill>
                <a:latin typeface="Tahoma" pitchFamily="34" charset="0"/>
              </a:rPr>
              <a:t>2</a:t>
            </a:r>
            <a:r>
              <a:rPr lang="ja-JP" altLang="en-US" sz="4400">
                <a:solidFill>
                  <a:schemeClr val="tx2"/>
                </a:solidFill>
                <a:latin typeface="Tahoma" pitchFamily="34" charset="0"/>
              </a:rPr>
              <a:t>次エネルギーとは</a:t>
            </a:r>
          </a:p>
        </p:txBody>
      </p:sp>
      <p:sp>
        <p:nvSpPr>
          <p:cNvPr id="32772" name="Text Box 2052"/>
          <p:cNvSpPr txBox="1">
            <a:spLocks noChangeArrowheads="1"/>
          </p:cNvSpPr>
          <p:nvPr/>
        </p:nvSpPr>
        <p:spPr bwMode="auto">
          <a:xfrm>
            <a:off x="1290638" y="1887538"/>
            <a:ext cx="6816725" cy="1800225"/>
          </a:xfrm>
          <a:prstGeom prst="rect">
            <a:avLst/>
          </a:prstGeom>
          <a:noFill/>
          <a:ln w="9525">
            <a:noFill/>
            <a:miter lim="800000"/>
            <a:headEnd/>
            <a:tailEnd/>
          </a:ln>
        </p:spPr>
        <p:txBody>
          <a:bodyPr>
            <a:spAutoFit/>
          </a:bodyPr>
          <a:lstStyle/>
          <a:p>
            <a:r>
              <a:rPr lang="ja-JP" altLang="en-US" sz="2800">
                <a:latin typeface="ＭＳ Ｐゴシック" pitchFamily="50" charset="-128"/>
              </a:rPr>
              <a:t>１次エネルギーとは原油，石炭，天然ガス，ウラン，水資源など自然界にそのまま存在し，エネルギー源となるもので，地熱，太陽光，風力もここに含まれまる．</a:t>
            </a:r>
          </a:p>
        </p:txBody>
      </p:sp>
      <p:sp>
        <p:nvSpPr>
          <p:cNvPr id="32773" name="Text Box 2053"/>
          <p:cNvSpPr txBox="1">
            <a:spLocks noChangeArrowheads="1"/>
          </p:cNvSpPr>
          <p:nvPr/>
        </p:nvSpPr>
        <p:spPr bwMode="auto">
          <a:xfrm>
            <a:off x="3016250" y="4046538"/>
            <a:ext cx="2927350" cy="579437"/>
          </a:xfrm>
          <a:prstGeom prst="rect">
            <a:avLst/>
          </a:prstGeom>
          <a:noFill/>
          <a:ln w="9525">
            <a:noFill/>
            <a:miter lim="800000"/>
            <a:headEnd/>
            <a:tailEnd/>
          </a:ln>
        </p:spPr>
        <p:txBody>
          <a:bodyPr wrap="none">
            <a:spAutoFit/>
          </a:bodyPr>
          <a:lstStyle/>
          <a:p>
            <a:r>
              <a:rPr lang="ja-JP" altLang="en-US" sz="3200">
                <a:solidFill>
                  <a:srgbClr val="0000FF"/>
                </a:solidFill>
                <a:latin typeface="Tahoma" pitchFamily="34" charset="0"/>
              </a:rPr>
              <a:t>エネルギー変換</a:t>
            </a:r>
          </a:p>
        </p:txBody>
      </p:sp>
      <p:sp>
        <p:nvSpPr>
          <p:cNvPr id="32774" name="Rectangle 2054"/>
          <p:cNvSpPr>
            <a:spLocks noChangeArrowheads="1"/>
          </p:cNvSpPr>
          <p:nvPr/>
        </p:nvSpPr>
        <p:spPr bwMode="auto">
          <a:xfrm>
            <a:off x="1219200" y="5192713"/>
            <a:ext cx="6996113" cy="1373187"/>
          </a:xfrm>
          <a:prstGeom prst="rect">
            <a:avLst/>
          </a:prstGeom>
          <a:noFill/>
          <a:ln w="9525">
            <a:noFill/>
            <a:miter lim="800000"/>
            <a:headEnd/>
            <a:tailEnd/>
          </a:ln>
        </p:spPr>
        <p:txBody>
          <a:bodyPr>
            <a:spAutoFit/>
          </a:bodyPr>
          <a:lstStyle/>
          <a:p>
            <a:r>
              <a:rPr lang="ja-JP" altLang="en-US" sz="2800">
                <a:latin typeface="ＭＳ Ｐゴシック" pitchFamily="50" charset="-128"/>
              </a:rPr>
              <a:t>２次エネルギーとは，</a:t>
            </a:r>
            <a:r>
              <a:rPr lang="en-US" altLang="ja-JP" sz="2800">
                <a:latin typeface="ＭＳ Ｐゴシック" pitchFamily="50" charset="-128"/>
              </a:rPr>
              <a:t>1</a:t>
            </a:r>
            <a:r>
              <a:rPr lang="ja-JP" altLang="en-US" sz="2800">
                <a:latin typeface="ＭＳ Ｐゴシック" pitchFamily="50" charset="-128"/>
              </a:rPr>
              <a:t>次エネルギーから得られる灯油，電気，都市ガスやプロパンガスなどを言う．</a:t>
            </a:r>
          </a:p>
        </p:txBody>
      </p:sp>
      <p:sp>
        <p:nvSpPr>
          <p:cNvPr id="32775" name="Text Box 2055"/>
          <p:cNvSpPr txBox="1">
            <a:spLocks noChangeArrowheads="1"/>
          </p:cNvSpPr>
          <p:nvPr/>
        </p:nvSpPr>
        <p:spPr bwMode="auto">
          <a:xfrm>
            <a:off x="5664200" y="4681538"/>
            <a:ext cx="2936875" cy="457200"/>
          </a:xfrm>
          <a:prstGeom prst="rect">
            <a:avLst/>
          </a:prstGeom>
          <a:noFill/>
          <a:ln w="9525">
            <a:noFill/>
            <a:miter lim="800000"/>
            <a:headEnd/>
            <a:tailEnd/>
          </a:ln>
        </p:spPr>
        <p:txBody>
          <a:bodyPr wrap="none">
            <a:spAutoFit/>
          </a:bodyPr>
          <a:lstStyle/>
          <a:p>
            <a:r>
              <a:rPr lang="en-US" altLang="ja-JP" b="1">
                <a:solidFill>
                  <a:srgbClr val="FF3300"/>
                </a:solidFill>
              </a:rPr>
              <a:t>100</a:t>
            </a:r>
            <a:r>
              <a:rPr lang="ja-JP" altLang="en-US" b="1">
                <a:solidFill>
                  <a:srgbClr val="FF3300"/>
                </a:solidFill>
              </a:rPr>
              <a:t>％で変換できない</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4" name="直線コネクタ 73"/>
          <p:cNvCxnSpPr/>
          <p:nvPr/>
        </p:nvCxnSpPr>
        <p:spPr>
          <a:xfrm>
            <a:off x="4954466" y="3106738"/>
            <a:ext cx="0" cy="595312"/>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1747" name="テキスト ボックス 3"/>
          <p:cNvSpPr txBox="1">
            <a:spLocks noChangeArrowheads="1"/>
          </p:cNvSpPr>
          <p:nvPr/>
        </p:nvSpPr>
        <p:spPr bwMode="auto">
          <a:xfrm>
            <a:off x="5103936" y="2693988"/>
            <a:ext cx="877163" cy="369332"/>
          </a:xfrm>
          <a:prstGeom prst="rect">
            <a:avLst/>
          </a:prstGeom>
          <a:noFill/>
          <a:ln w="9525">
            <a:noFill/>
            <a:miter lim="800000"/>
            <a:headEnd/>
            <a:tailEnd/>
          </a:ln>
        </p:spPr>
        <p:txBody>
          <a:bodyPr wrap="none">
            <a:spAutoFit/>
          </a:bodyPr>
          <a:lstStyle/>
          <a:p>
            <a:r>
              <a:rPr lang="ja-JP" altLang="en-US" sz="1800">
                <a:solidFill>
                  <a:srgbClr val="000000"/>
                </a:solidFill>
                <a:latin typeface="Calibri" pitchFamily="34" charset="0"/>
                <a:ea typeface="ＭＳ Ｐゴシック" pitchFamily="50" charset="-128"/>
              </a:rPr>
              <a:t>分電盤</a:t>
            </a:r>
          </a:p>
        </p:txBody>
      </p:sp>
      <p:sp>
        <p:nvSpPr>
          <p:cNvPr id="31748" name="テキスト ボックス 7"/>
          <p:cNvSpPr txBox="1">
            <a:spLocks noChangeArrowheads="1"/>
          </p:cNvSpPr>
          <p:nvPr/>
        </p:nvSpPr>
        <p:spPr bwMode="auto">
          <a:xfrm>
            <a:off x="1455127" y="2578101"/>
            <a:ext cx="1166446" cy="646113"/>
          </a:xfrm>
          <a:prstGeom prst="rect">
            <a:avLst/>
          </a:prstGeom>
          <a:noFill/>
          <a:ln w="9525">
            <a:solidFill>
              <a:schemeClr val="tx1"/>
            </a:solidFill>
            <a:miter lim="800000"/>
            <a:headEnd/>
            <a:tailEnd/>
          </a:ln>
        </p:spPr>
        <p:txBody>
          <a:bodyPr>
            <a:spAutoFit/>
          </a:bodyPr>
          <a:lstStyle/>
          <a:p>
            <a:r>
              <a:rPr lang="en-US" altLang="ja-JP" sz="1800">
                <a:solidFill>
                  <a:srgbClr val="000000"/>
                </a:solidFill>
                <a:latin typeface="Calibri" pitchFamily="34" charset="0"/>
                <a:ea typeface="ＭＳ Ｐゴシック" pitchFamily="50" charset="-128"/>
              </a:rPr>
              <a:t>DC/AC</a:t>
            </a:r>
          </a:p>
          <a:p>
            <a:r>
              <a:rPr lang="en-US" altLang="ja-JP" sz="1800">
                <a:solidFill>
                  <a:srgbClr val="000000"/>
                </a:solidFill>
                <a:latin typeface="Calibri" pitchFamily="34" charset="0"/>
                <a:ea typeface="ＭＳ Ｐゴシック" pitchFamily="50" charset="-128"/>
              </a:rPr>
              <a:t>Inverter</a:t>
            </a:r>
            <a:endParaRPr lang="ja-JP" altLang="en-US" sz="1800">
              <a:solidFill>
                <a:srgbClr val="000000"/>
              </a:solidFill>
              <a:latin typeface="Calibri" pitchFamily="34" charset="0"/>
              <a:ea typeface="ＭＳ Ｐゴシック" pitchFamily="50" charset="-128"/>
            </a:endParaRPr>
          </a:p>
        </p:txBody>
      </p:sp>
      <p:cxnSp>
        <p:nvCxnSpPr>
          <p:cNvPr id="10" name="直線コネクタ 9"/>
          <p:cNvCxnSpPr/>
          <p:nvPr/>
        </p:nvCxnSpPr>
        <p:spPr>
          <a:xfrm>
            <a:off x="1115158" y="1892300"/>
            <a:ext cx="0" cy="348138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a:endCxn id="31748" idx="1"/>
          </p:cNvCxnSpPr>
          <p:nvPr/>
        </p:nvCxnSpPr>
        <p:spPr>
          <a:xfrm>
            <a:off x="1115158" y="2900363"/>
            <a:ext cx="339969"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3219451" y="2909888"/>
            <a:ext cx="22171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752" name="テキスト ボックス 19"/>
          <p:cNvSpPr txBox="1">
            <a:spLocks noChangeArrowheads="1"/>
          </p:cNvSpPr>
          <p:nvPr/>
        </p:nvSpPr>
        <p:spPr bwMode="auto">
          <a:xfrm>
            <a:off x="5476143" y="4352925"/>
            <a:ext cx="1107996" cy="369332"/>
          </a:xfrm>
          <a:prstGeom prst="rect">
            <a:avLst/>
          </a:prstGeom>
          <a:noFill/>
          <a:ln w="9525">
            <a:noFill/>
            <a:miter lim="800000"/>
            <a:headEnd/>
            <a:tailEnd/>
          </a:ln>
        </p:spPr>
        <p:txBody>
          <a:bodyPr wrap="none">
            <a:spAutoFit/>
          </a:bodyPr>
          <a:lstStyle/>
          <a:p>
            <a:r>
              <a:rPr lang="ja-JP" altLang="en-US" sz="1800">
                <a:solidFill>
                  <a:srgbClr val="000000"/>
                </a:solidFill>
                <a:latin typeface="Calibri" pitchFamily="34" charset="0"/>
                <a:ea typeface="ＭＳ Ｐゴシック" pitchFamily="50" charset="-128"/>
              </a:rPr>
              <a:t>各部屋へ</a:t>
            </a:r>
          </a:p>
        </p:txBody>
      </p:sp>
      <p:sp>
        <p:nvSpPr>
          <p:cNvPr id="31753" name="テキスト ボックス 20"/>
          <p:cNvSpPr txBox="1">
            <a:spLocks noChangeArrowheads="1"/>
          </p:cNvSpPr>
          <p:nvPr/>
        </p:nvSpPr>
        <p:spPr bwMode="auto">
          <a:xfrm>
            <a:off x="1455127" y="3357563"/>
            <a:ext cx="1166446" cy="646112"/>
          </a:xfrm>
          <a:prstGeom prst="rect">
            <a:avLst/>
          </a:prstGeom>
          <a:noFill/>
          <a:ln w="9525">
            <a:solidFill>
              <a:schemeClr val="tx1"/>
            </a:solidFill>
            <a:miter lim="800000"/>
            <a:headEnd/>
            <a:tailEnd/>
          </a:ln>
        </p:spPr>
        <p:txBody>
          <a:bodyPr>
            <a:spAutoFit/>
          </a:bodyPr>
          <a:lstStyle/>
          <a:p>
            <a:r>
              <a:rPr lang="en-US" altLang="ja-JP" sz="1800">
                <a:solidFill>
                  <a:srgbClr val="000000"/>
                </a:solidFill>
                <a:latin typeface="Calibri" pitchFamily="34" charset="0"/>
                <a:ea typeface="ＭＳ Ｐゴシック" pitchFamily="50" charset="-128"/>
              </a:rPr>
              <a:t>AC/DC</a:t>
            </a:r>
          </a:p>
          <a:p>
            <a:r>
              <a:rPr lang="en-US" altLang="ja-JP" sz="1800">
                <a:solidFill>
                  <a:srgbClr val="000000"/>
                </a:solidFill>
                <a:latin typeface="Calibri" pitchFamily="34" charset="0"/>
                <a:ea typeface="ＭＳ Ｐゴシック" pitchFamily="50" charset="-128"/>
              </a:rPr>
              <a:t>Converter</a:t>
            </a:r>
            <a:endParaRPr lang="ja-JP" altLang="en-US" sz="1800">
              <a:solidFill>
                <a:srgbClr val="000000"/>
              </a:solidFill>
              <a:latin typeface="Calibri" pitchFamily="34" charset="0"/>
              <a:ea typeface="ＭＳ Ｐゴシック" pitchFamily="50" charset="-128"/>
            </a:endParaRPr>
          </a:p>
        </p:txBody>
      </p:sp>
      <p:sp>
        <p:nvSpPr>
          <p:cNvPr id="22" name="正方形/長方形 21"/>
          <p:cNvSpPr/>
          <p:nvPr/>
        </p:nvSpPr>
        <p:spPr>
          <a:xfrm>
            <a:off x="580293" y="2266951"/>
            <a:ext cx="2889738" cy="25638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endParaRPr>
          </a:p>
        </p:txBody>
      </p:sp>
      <p:cxnSp>
        <p:nvCxnSpPr>
          <p:cNvPr id="24" name="直線コネクタ 23"/>
          <p:cNvCxnSpPr/>
          <p:nvPr/>
        </p:nvCxnSpPr>
        <p:spPr>
          <a:xfrm>
            <a:off x="3059723" y="1843088"/>
            <a:ext cx="0" cy="8556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a:stCxn id="31748" idx="3"/>
          </p:cNvCxnSpPr>
          <p:nvPr/>
        </p:nvCxnSpPr>
        <p:spPr>
          <a:xfrm>
            <a:off x="2621574" y="2900364"/>
            <a:ext cx="265234" cy="15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5745774" y="3106738"/>
            <a:ext cx="0" cy="11604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a:stCxn id="31753" idx="1"/>
          </p:cNvCxnSpPr>
          <p:nvPr/>
        </p:nvCxnSpPr>
        <p:spPr>
          <a:xfrm flipH="1" flipV="1">
            <a:off x="1123951" y="3679825"/>
            <a:ext cx="331177"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5" name="円/楕円 44"/>
          <p:cNvSpPr/>
          <p:nvPr/>
        </p:nvSpPr>
        <p:spPr>
          <a:xfrm>
            <a:off x="2863362" y="2878139"/>
            <a:ext cx="46892" cy="46037"/>
          </a:xfrm>
          <a:prstGeom prst="ellipse">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endParaRPr>
          </a:p>
        </p:txBody>
      </p:sp>
      <p:sp>
        <p:nvSpPr>
          <p:cNvPr id="46" name="円/楕円 45"/>
          <p:cNvSpPr/>
          <p:nvPr/>
        </p:nvSpPr>
        <p:spPr>
          <a:xfrm>
            <a:off x="3036277" y="2698750"/>
            <a:ext cx="46892" cy="46038"/>
          </a:xfrm>
          <a:prstGeom prst="ellipse">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endParaRPr>
          </a:p>
        </p:txBody>
      </p:sp>
      <p:sp>
        <p:nvSpPr>
          <p:cNvPr id="47" name="円/楕円 46"/>
          <p:cNvSpPr/>
          <p:nvPr/>
        </p:nvSpPr>
        <p:spPr>
          <a:xfrm>
            <a:off x="3174024" y="2887663"/>
            <a:ext cx="45427" cy="44450"/>
          </a:xfrm>
          <a:prstGeom prst="ellipse">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endParaRPr>
          </a:p>
        </p:txBody>
      </p:sp>
      <p:cxnSp>
        <p:nvCxnSpPr>
          <p:cNvPr id="49" name="直線コネクタ 48"/>
          <p:cNvCxnSpPr>
            <a:stCxn id="47" idx="2"/>
          </p:cNvCxnSpPr>
          <p:nvPr/>
        </p:nvCxnSpPr>
        <p:spPr>
          <a:xfrm flipH="1" flipV="1">
            <a:off x="2886808" y="2830514"/>
            <a:ext cx="287215" cy="793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9" name="正方形/長方形 58"/>
          <p:cNvSpPr/>
          <p:nvPr/>
        </p:nvSpPr>
        <p:spPr>
          <a:xfrm>
            <a:off x="4572000" y="2435206"/>
            <a:ext cx="1677814" cy="792088"/>
          </a:xfrm>
          <a:prstGeom prst="rect">
            <a:avLst/>
          </a:prstGeom>
          <a:solidFill>
            <a:schemeClr val="bg1">
              <a:lumMod val="65000"/>
            </a:schemeClr>
          </a:solidFill>
          <a:ln>
            <a:noFill/>
          </a:ln>
          <a:scene3d>
            <a:camera prst="orthographicFront"/>
            <a:lightRig rig="threePt" dir="t"/>
          </a:scene3d>
          <a:sp3d>
            <a:bevelT w="1651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2800" dirty="0">
                <a:solidFill>
                  <a:prstClr val="white"/>
                </a:solidFill>
              </a:rPr>
              <a:t>分電盤</a:t>
            </a:r>
          </a:p>
        </p:txBody>
      </p:sp>
      <p:pic>
        <p:nvPicPr>
          <p:cNvPr id="31766" name="Picture 2" descr="C:\Users\0000112862\AppData\Local\Microsoft\Windows\Temporary Internet Files\Content.IE5\032A6SD0\MC900438057[1].png"/>
          <p:cNvPicPr>
            <a:picLocks noChangeAspect="1" noChangeArrowheads="1"/>
          </p:cNvPicPr>
          <p:nvPr/>
        </p:nvPicPr>
        <p:blipFill>
          <a:blip r:embed="rId2" cstate="print"/>
          <a:srcRect/>
          <a:stretch>
            <a:fillRect/>
          </a:stretch>
        </p:blipFill>
        <p:spPr bwMode="auto">
          <a:xfrm>
            <a:off x="275492" y="333376"/>
            <a:ext cx="1777512" cy="1776413"/>
          </a:xfrm>
          <a:prstGeom prst="rect">
            <a:avLst/>
          </a:prstGeom>
          <a:noFill/>
          <a:ln w="9525">
            <a:noFill/>
            <a:miter lim="800000"/>
            <a:headEnd/>
            <a:tailEnd/>
          </a:ln>
        </p:spPr>
      </p:pic>
      <p:pic>
        <p:nvPicPr>
          <p:cNvPr id="31767" name="Picture 3" descr="C:\Users\0000112862\AppData\Local\Microsoft\Windows\Temporary Internet Files\Content.IE5\RABZ7PZU\MC900312142[1].wmf"/>
          <p:cNvPicPr>
            <a:picLocks noChangeAspect="1" noChangeArrowheads="1"/>
          </p:cNvPicPr>
          <p:nvPr/>
        </p:nvPicPr>
        <p:blipFill>
          <a:blip r:embed="rId3" cstate="print"/>
          <a:srcRect/>
          <a:stretch>
            <a:fillRect/>
          </a:stretch>
        </p:blipFill>
        <p:spPr bwMode="auto">
          <a:xfrm>
            <a:off x="2523393" y="665163"/>
            <a:ext cx="1346689" cy="1111250"/>
          </a:xfrm>
          <a:prstGeom prst="rect">
            <a:avLst/>
          </a:prstGeom>
          <a:noFill/>
          <a:ln w="9525">
            <a:noFill/>
            <a:miter lim="800000"/>
            <a:headEnd/>
            <a:tailEnd/>
          </a:ln>
        </p:spPr>
      </p:pic>
      <p:sp>
        <p:nvSpPr>
          <p:cNvPr id="31768" name="テキスト ボックス 59"/>
          <p:cNvSpPr txBox="1">
            <a:spLocks noChangeArrowheads="1"/>
          </p:cNvSpPr>
          <p:nvPr/>
        </p:nvSpPr>
        <p:spPr bwMode="auto">
          <a:xfrm>
            <a:off x="3492012" y="2633664"/>
            <a:ext cx="1047082" cy="276999"/>
          </a:xfrm>
          <a:prstGeom prst="rect">
            <a:avLst/>
          </a:prstGeom>
          <a:noFill/>
          <a:ln w="9525">
            <a:noFill/>
            <a:miter lim="800000"/>
            <a:headEnd/>
            <a:tailEnd/>
          </a:ln>
        </p:spPr>
        <p:txBody>
          <a:bodyPr wrap="none">
            <a:spAutoFit/>
          </a:bodyPr>
          <a:lstStyle/>
          <a:p>
            <a:r>
              <a:rPr lang="ja-JP" altLang="en-US" sz="1200">
                <a:solidFill>
                  <a:srgbClr val="000000"/>
                </a:solidFill>
                <a:latin typeface="Calibri" pitchFamily="34" charset="0"/>
                <a:ea typeface="ＭＳ Ｐゴシック" pitchFamily="50" charset="-128"/>
              </a:rPr>
              <a:t>単相</a:t>
            </a:r>
            <a:r>
              <a:rPr lang="en-US" altLang="ja-JP" sz="1200">
                <a:solidFill>
                  <a:srgbClr val="000000"/>
                </a:solidFill>
                <a:latin typeface="Calibri" pitchFamily="34" charset="0"/>
                <a:ea typeface="ＭＳ Ｐゴシック" pitchFamily="50" charset="-128"/>
              </a:rPr>
              <a:t>3</a:t>
            </a:r>
            <a:r>
              <a:rPr lang="ja-JP" altLang="en-US" sz="1200">
                <a:solidFill>
                  <a:srgbClr val="000000"/>
                </a:solidFill>
                <a:latin typeface="Calibri" pitchFamily="34" charset="0"/>
                <a:ea typeface="ＭＳ Ｐゴシック" pitchFamily="50" charset="-128"/>
              </a:rPr>
              <a:t>線</a:t>
            </a:r>
            <a:r>
              <a:rPr lang="en-US" altLang="ja-JP" sz="1200">
                <a:solidFill>
                  <a:srgbClr val="000000"/>
                </a:solidFill>
                <a:latin typeface="Calibri" pitchFamily="34" charset="0"/>
                <a:ea typeface="ＭＳ Ｐゴシック" pitchFamily="50" charset="-128"/>
              </a:rPr>
              <a:t>200V</a:t>
            </a:r>
            <a:endParaRPr lang="ja-JP" altLang="en-US" sz="1200">
              <a:solidFill>
                <a:srgbClr val="000000"/>
              </a:solidFill>
              <a:latin typeface="Calibri" pitchFamily="34" charset="0"/>
              <a:ea typeface="ＭＳ Ｐゴシック" pitchFamily="50" charset="-128"/>
            </a:endParaRPr>
          </a:p>
        </p:txBody>
      </p:sp>
      <p:sp>
        <p:nvSpPr>
          <p:cNvPr id="1030" name="右矢印 1029"/>
          <p:cNvSpPr/>
          <p:nvPr/>
        </p:nvSpPr>
        <p:spPr>
          <a:xfrm>
            <a:off x="3870081" y="3013076"/>
            <a:ext cx="457200" cy="263525"/>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endParaRPr>
          </a:p>
        </p:txBody>
      </p:sp>
      <p:cxnSp>
        <p:nvCxnSpPr>
          <p:cNvPr id="75" name="直線コネクタ 74"/>
          <p:cNvCxnSpPr/>
          <p:nvPr/>
        </p:nvCxnSpPr>
        <p:spPr>
          <a:xfrm>
            <a:off x="2627435" y="3702050"/>
            <a:ext cx="2327031"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0" name="右矢印 79"/>
          <p:cNvSpPr/>
          <p:nvPr/>
        </p:nvSpPr>
        <p:spPr>
          <a:xfrm rot="10800000">
            <a:off x="3930162" y="3824289"/>
            <a:ext cx="457200" cy="263525"/>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endParaRPr>
          </a:p>
        </p:txBody>
      </p:sp>
      <p:sp>
        <p:nvSpPr>
          <p:cNvPr id="31772" name="テキスト ボックス 80"/>
          <p:cNvSpPr txBox="1">
            <a:spLocks noChangeArrowheads="1"/>
          </p:cNvSpPr>
          <p:nvPr/>
        </p:nvSpPr>
        <p:spPr bwMode="auto">
          <a:xfrm>
            <a:off x="3635620" y="4189413"/>
            <a:ext cx="1625766" cy="461665"/>
          </a:xfrm>
          <a:prstGeom prst="rect">
            <a:avLst/>
          </a:prstGeom>
          <a:noFill/>
          <a:ln w="9525">
            <a:noFill/>
            <a:miter lim="800000"/>
            <a:headEnd/>
            <a:tailEnd/>
          </a:ln>
        </p:spPr>
        <p:txBody>
          <a:bodyPr wrap="none">
            <a:spAutoFit/>
          </a:bodyPr>
          <a:lstStyle/>
          <a:p>
            <a:r>
              <a:rPr lang="ja-JP" altLang="en-US" sz="1200">
                <a:solidFill>
                  <a:srgbClr val="000000"/>
                </a:solidFill>
                <a:latin typeface="Calibri" pitchFamily="34" charset="0"/>
                <a:ea typeface="ＭＳ Ｐゴシック" pitchFamily="50" charset="-128"/>
              </a:rPr>
              <a:t>エコウィルの発電が</a:t>
            </a:r>
            <a:endParaRPr lang="en-US" altLang="ja-JP" sz="1200">
              <a:solidFill>
                <a:srgbClr val="000000"/>
              </a:solidFill>
              <a:latin typeface="Calibri" pitchFamily="34" charset="0"/>
              <a:ea typeface="ＭＳ Ｐゴシック" pitchFamily="50" charset="-128"/>
            </a:endParaRPr>
          </a:p>
          <a:p>
            <a:r>
              <a:rPr lang="ja-JP" altLang="en-US" sz="1200">
                <a:solidFill>
                  <a:srgbClr val="000000"/>
                </a:solidFill>
                <a:latin typeface="Calibri" pitchFamily="34" charset="0"/>
                <a:ea typeface="ＭＳ Ｐゴシック" pitchFamily="50" charset="-128"/>
              </a:rPr>
              <a:t>余剰になっている場合</a:t>
            </a:r>
          </a:p>
        </p:txBody>
      </p:sp>
      <p:sp>
        <p:nvSpPr>
          <p:cNvPr id="31773" name="テキスト ボックス 81"/>
          <p:cNvSpPr txBox="1">
            <a:spLocks noChangeArrowheads="1"/>
          </p:cNvSpPr>
          <p:nvPr/>
        </p:nvSpPr>
        <p:spPr bwMode="auto">
          <a:xfrm>
            <a:off x="3861289" y="1341438"/>
            <a:ext cx="646331" cy="369332"/>
          </a:xfrm>
          <a:prstGeom prst="rect">
            <a:avLst/>
          </a:prstGeom>
          <a:noFill/>
          <a:ln w="9525">
            <a:noFill/>
            <a:miter lim="800000"/>
            <a:headEnd/>
            <a:tailEnd/>
          </a:ln>
        </p:spPr>
        <p:txBody>
          <a:bodyPr wrap="none">
            <a:spAutoFit/>
          </a:bodyPr>
          <a:lstStyle/>
          <a:p>
            <a:r>
              <a:rPr lang="ja-JP" altLang="en-US" sz="1800">
                <a:solidFill>
                  <a:srgbClr val="000000"/>
                </a:solidFill>
                <a:latin typeface="Calibri" pitchFamily="34" charset="0"/>
                <a:ea typeface="ＭＳ Ｐゴシック" pitchFamily="50" charset="-128"/>
              </a:rPr>
              <a:t>系統</a:t>
            </a:r>
          </a:p>
        </p:txBody>
      </p:sp>
      <p:pic>
        <p:nvPicPr>
          <p:cNvPr id="31774" name="Picture 4"/>
          <p:cNvPicPr>
            <a:picLocks noChangeAspect="1" noChangeArrowheads="1"/>
          </p:cNvPicPr>
          <p:nvPr/>
        </p:nvPicPr>
        <p:blipFill>
          <a:blip r:embed="rId4" cstate="print"/>
          <a:srcRect r="19746"/>
          <a:stretch>
            <a:fillRect/>
          </a:stretch>
        </p:blipFill>
        <p:spPr bwMode="auto">
          <a:xfrm>
            <a:off x="86458" y="5211763"/>
            <a:ext cx="2667000" cy="1166812"/>
          </a:xfrm>
          <a:prstGeom prst="rect">
            <a:avLst/>
          </a:prstGeom>
          <a:noFill/>
          <a:ln w="9525">
            <a:noFill/>
            <a:miter lim="800000"/>
            <a:headEnd/>
            <a:tailEnd/>
          </a:ln>
        </p:spPr>
      </p:pic>
      <p:sp>
        <p:nvSpPr>
          <p:cNvPr id="31775" name="正方形/長方形 1036"/>
          <p:cNvSpPr>
            <a:spLocks noChangeArrowheads="1"/>
          </p:cNvSpPr>
          <p:nvPr/>
        </p:nvSpPr>
        <p:spPr bwMode="auto">
          <a:xfrm>
            <a:off x="496766" y="6237288"/>
            <a:ext cx="2124299" cy="461665"/>
          </a:xfrm>
          <a:prstGeom prst="rect">
            <a:avLst/>
          </a:prstGeom>
          <a:noFill/>
          <a:ln w="9525">
            <a:noFill/>
            <a:miter lim="800000"/>
            <a:headEnd/>
            <a:tailEnd/>
          </a:ln>
        </p:spPr>
        <p:txBody>
          <a:bodyPr wrap="none">
            <a:spAutoFit/>
          </a:bodyPr>
          <a:lstStyle/>
          <a:p>
            <a:r>
              <a:rPr lang="en-US" altLang="ja-JP" sz="1200">
                <a:solidFill>
                  <a:srgbClr val="000000"/>
                </a:solidFill>
                <a:latin typeface="Calibri" pitchFamily="34" charset="0"/>
                <a:ea typeface="ＭＳ Ｐゴシック" pitchFamily="50" charset="-128"/>
              </a:rPr>
              <a:t>1.2kWh</a:t>
            </a:r>
            <a:r>
              <a:rPr lang="ja-JP" altLang="en-US" sz="1200">
                <a:solidFill>
                  <a:srgbClr val="000000"/>
                </a:solidFill>
                <a:latin typeface="Calibri" pitchFamily="34" charset="0"/>
                <a:ea typeface="ＭＳ Ｐゴシック" pitchFamily="50" charset="-128"/>
              </a:rPr>
              <a:t>蓄電モジュール</a:t>
            </a:r>
            <a:endParaRPr lang="en-US" altLang="ja-JP" sz="1200">
              <a:solidFill>
                <a:srgbClr val="000000"/>
              </a:solidFill>
              <a:latin typeface="Calibri" pitchFamily="34" charset="0"/>
              <a:ea typeface="ＭＳ Ｐゴシック" pitchFamily="50" charset="-128"/>
            </a:endParaRPr>
          </a:p>
          <a:p>
            <a:r>
              <a:rPr lang="ja-JP" altLang="en-US" sz="1200">
                <a:solidFill>
                  <a:srgbClr val="000000"/>
                </a:solidFill>
                <a:latin typeface="Calibri" pitchFamily="34" charset="0"/>
                <a:ea typeface="ＭＳ Ｐゴシック" pitchFamily="50" charset="-128"/>
              </a:rPr>
              <a:t>（オリビン型リン酸鉄リチウム）</a:t>
            </a:r>
          </a:p>
        </p:txBody>
      </p:sp>
      <p:sp>
        <p:nvSpPr>
          <p:cNvPr id="31776" name="テキスト ボックス 1037"/>
          <p:cNvSpPr txBox="1">
            <a:spLocks noChangeArrowheads="1"/>
          </p:cNvSpPr>
          <p:nvPr/>
        </p:nvSpPr>
        <p:spPr bwMode="auto">
          <a:xfrm>
            <a:off x="1211874" y="4945063"/>
            <a:ext cx="960519" cy="276999"/>
          </a:xfrm>
          <a:prstGeom prst="rect">
            <a:avLst/>
          </a:prstGeom>
          <a:noFill/>
          <a:ln w="9525">
            <a:noFill/>
            <a:miter lim="800000"/>
            <a:headEnd/>
            <a:tailEnd/>
          </a:ln>
        </p:spPr>
        <p:txBody>
          <a:bodyPr wrap="none">
            <a:spAutoFit/>
          </a:bodyPr>
          <a:lstStyle/>
          <a:p>
            <a:r>
              <a:rPr lang="en-US" altLang="ja-JP" sz="1200">
                <a:solidFill>
                  <a:srgbClr val="000000"/>
                </a:solidFill>
                <a:latin typeface="Calibri" pitchFamily="34" charset="0"/>
                <a:ea typeface="ＭＳ Ｐゴシック" pitchFamily="50" charset="-128"/>
              </a:rPr>
              <a:t>DC 40-57.6V</a:t>
            </a:r>
            <a:endParaRPr lang="ja-JP" altLang="en-US" sz="1200">
              <a:solidFill>
                <a:srgbClr val="000000"/>
              </a:solidFill>
              <a:latin typeface="Calibri" pitchFamily="34" charset="0"/>
              <a:ea typeface="ＭＳ Ｐゴシック" pitchFamily="50" charset="-128"/>
            </a:endParaRPr>
          </a:p>
        </p:txBody>
      </p:sp>
      <p:sp>
        <p:nvSpPr>
          <p:cNvPr id="31777" name="テキスト ボックス 86"/>
          <p:cNvSpPr txBox="1">
            <a:spLocks noChangeArrowheads="1"/>
          </p:cNvSpPr>
          <p:nvPr/>
        </p:nvSpPr>
        <p:spPr bwMode="auto">
          <a:xfrm>
            <a:off x="0" y="1844676"/>
            <a:ext cx="1160895" cy="276999"/>
          </a:xfrm>
          <a:prstGeom prst="rect">
            <a:avLst/>
          </a:prstGeom>
          <a:noFill/>
          <a:ln w="9525">
            <a:noFill/>
            <a:miter lim="800000"/>
            <a:headEnd/>
            <a:tailEnd/>
          </a:ln>
        </p:spPr>
        <p:txBody>
          <a:bodyPr wrap="none">
            <a:spAutoFit/>
          </a:bodyPr>
          <a:lstStyle/>
          <a:p>
            <a:r>
              <a:rPr lang="ja-JP" altLang="en-US" sz="1200" dirty="0">
                <a:solidFill>
                  <a:srgbClr val="000000"/>
                </a:solidFill>
                <a:latin typeface="Calibri" pitchFamily="34" charset="0"/>
                <a:ea typeface="ＭＳ Ｐゴシック" pitchFamily="50" charset="-128"/>
              </a:rPr>
              <a:t>動作電圧</a:t>
            </a:r>
            <a:r>
              <a:rPr lang="en-US" altLang="ja-JP" sz="1200" dirty="0">
                <a:solidFill>
                  <a:srgbClr val="000000"/>
                </a:solidFill>
                <a:latin typeface="Calibri" pitchFamily="34" charset="0"/>
                <a:ea typeface="ＭＳ Ｐゴシック" pitchFamily="50" charset="-128"/>
              </a:rPr>
              <a:t>53.1V</a:t>
            </a:r>
            <a:endParaRPr lang="ja-JP" altLang="en-US" sz="1200" dirty="0">
              <a:solidFill>
                <a:srgbClr val="000000"/>
              </a:solidFill>
              <a:latin typeface="Calibri" pitchFamily="34" charset="0"/>
              <a:ea typeface="ＭＳ Ｐゴシック" pitchFamily="50" charset="-128"/>
            </a:endParaRPr>
          </a:p>
        </p:txBody>
      </p:sp>
      <p:sp>
        <p:nvSpPr>
          <p:cNvPr id="31778" name="テキスト ボックス 87"/>
          <p:cNvSpPr txBox="1">
            <a:spLocks noChangeArrowheads="1"/>
          </p:cNvSpPr>
          <p:nvPr/>
        </p:nvSpPr>
        <p:spPr bwMode="auto">
          <a:xfrm>
            <a:off x="1211874" y="1844676"/>
            <a:ext cx="556563" cy="276999"/>
          </a:xfrm>
          <a:prstGeom prst="rect">
            <a:avLst/>
          </a:prstGeom>
          <a:noFill/>
          <a:ln w="9525">
            <a:noFill/>
            <a:miter lim="800000"/>
            <a:headEnd/>
            <a:tailEnd/>
          </a:ln>
        </p:spPr>
        <p:txBody>
          <a:bodyPr wrap="none">
            <a:spAutoFit/>
          </a:bodyPr>
          <a:lstStyle/>
          <a:p>
            <a:r>
              <a:rPr lang="en-US" altLang="ja-JP" sz="1200" dirty="0" smtClean="0">
                <a:solidFill>
                  <a:srgbClr val="000000"/>
                </a:solidFill>
                <a:latin typeface="Calibri" pitchFamily="34" charset="0"/>
                <a:ea typeface="ＭＳ Ｐゴシック" pitchFamily="50" charset="-128"/>
              </a:rPr>
              <a:t>700W</a:t>
            </a:r>
            <a:endParaRPr lang="ja-JP" altLang="en-US" sz="1200" dirty="0">
              <a:solidFill>
                <a:srgbClr val="000000"/>
              </a:solidFill>
              <a:latin typeface="Calibri" pitchFamily="34" charset="0"/>
              <a:ea typeface="ＭＳ Ｐゴシック" pitchFamily="50" charset="-128"/>
            </a:endParaRPr>
          </a:p>
        </p:txBody>
      </p:sp>
      <p:sp>
        <p:nvSpPr>
          <p:cNvPr id="1039" name="正方形/長方形 1038"/>
          <p:cNvSpPr/>
          <p:nvPr/>
        </p:nvSpPr>
        <p:spPr>
          <a:xfrm>
            <a:off x="2439866" y="4189413"/>
            <a:ext cx="939311" cy="568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800" dirty="0">
                <a:solidFill>
                  <a:prstClr val="white"/>
                </a:solidFill>
              </a:rPr>
              <a:t>EMS</a:t>
            </a:r>
          </a:p>
          <a:p>
            <a:pPr algn="ctr" fontAlgn="auto">
              <a:spcBef>
                <a:spcPts val="0"/>
              </a:spcBef>
              <a:spcAft>
                <a:spcPts val="0"/>
              </a:spcAft>
              <a:defRPr/>
            </a:pPr>
            <a:r>
              <a:rPr lang="en-US" altLang="ja-JP" sz="1200" dirty="0">
                <a:solidFill>
                  <a:prstClr val="white"/>
                </a:solidFill>
              </a:rPr>
              <a:t>(</a:t>
            </a:r>
            <a:r>
              <a:rPr lang="ja-JP" altLang="en-US" sz="1200" dirty="0">
                <a:solidFill>
                  <a:prstClr val="white"/>
                </a:solidFill>
              </a:rPr>
              <a:t>制御部</a:t>
            </a:r>
            <a:r>
              <a:rPr lang="en-US" altLang="ja-JP" sz="1200" dirty="0">
                <a:solidFill>
                  <a:prstClr val="white"/>
                </a:solidFill>
              </a:rPr>
              <a:t>)</a:t>
            </a:r>
            <a:endParaRPr lang="ja-JP" altLang="en-US" sz="1200" dirty="0">
              <a:solidFill>
                <a:prstClr val="white"/>
              </a:solidFill>
            </a:endParaRPr>
          </a:p>
        </p:txBody>
      </p:sp>
      <p:pic>
        <p:nvPicPr>
          <p:cNvPr id="31780" name="Picture 2"/>
          <p:cNvPicPr>
            <a:picLocks noChangeAspect="1" noChangeArrowheads="1"/>
          </p:cNvPicPr>
          <p:nvPr/>
        </p:nvPicPr>
        <p:blipFill>
          <a:blip r:embed="rId5" cstate="print"/>
          <a:srcRect t="12874" b="8072"/>
          <a:stretch>
            <a:fillRect/>
          </a:stretch>
        </p:blipFill>
        <p:spPr bwMode="auto">
          <a:xfrm>
            <a:off x="6875585" y="2447925"/>
            <a:ext cx="2256692" cy="1646238"/>
          </a:xfrm>
          <a:prstGeom prst="rect">
            <a:avLst/>
          </a:prstGeom>
          <a:noFill/>
          <a:ln w="9525">
            <a:noFill/>
            <a:miter lim="800000"/>
            <a:headEnd/>
            <a:tailEnd/>
          </a:ln>
        </p:spPr>
      </p:pic>
      <p:pic>
        <p:nvPicPr>
          <p:cNvPr id="31781" name="Picture 13" descr="エコウィルロゴ透過"/>
          <p:cNvPicPr>
            <a:picLocks noChangeAspect="1" noChangeArrowheads="1"/>
          </p:cNvPicPr>
          <p:nvPr/>
        </p:nvPicPr>
        <p:blipFill>
          <a:blip r:embed="rId6" cstate="print"/>
          <a:srcRect/>
          <a:stretch>
            <a:fillRect/>
          </a:stretch>
        </p:blipFill>
        <p:spPr bwMode="auto">
          <a:xfrm>
            <a:off x="7164266" y="1928814"/>
            <a:ext cx="1680796" cy="338137"/>
          </a:xfrm>
          <a:prstGeom prst="rect">
            <a:avLst/>
          </a:prstGeom>
          <a:noFill/>
          <a:ln w="9525">
            <a:noFill/>
            <a:miter lim="800000"/>
            <a:headEnd/>
            <a:tailEnd/>
          </a:ln>
        </p:spPr>
      </p:pic>
      <p:cxnSp>
        <p:nvCxnSpPr>
          <p:cNvPr id="16" name="直線コネクタ 15"/>
          <p:cNvCxnSpPr/>
          <p:nvPr/>
        </p:nvCxnSpPr>
        <p:spPr>
          <a:xfrm flipV="1">
            <a:off x="6227885" y="2924175"/>
            <a:ext cx="10799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783" name="テキスト ボックス 69"/>
          <p:cNvSpPr txBox="1">
            <a:spLocks noChangeArrowheads="1"/>
          </p:cNvSpPr>
          <p:nvPr/>
        </p:nvSpPr>
        <p:spPr bwMode="auto">
          <a:xfrm>
            <a:off x="6249866" y="2647951"/>
            <a:ext cx="1047082" cy="276999"/>
          </a:xfrm>
          <a:prstGeom prst="rect">
            <a:avLst/>
          </a:prstGeom>
          <a:noFill/>
          <a:ln w="9525">
            <a:noFill/>
            <a:miter lim="800000"/>
            <a:headEnd/>
            <a:tailEnd/>
          </a:ln>
        </p:spPr>
        <p:txBody>
          <a:bodyPr wrap="none">
            <a:spAutoFit/>
          </a:bodyPr>
          <a:lstStyle/>
          <a:p>
            <a:r>
              <a:rPr lang="ja-JP" altLang="en-US" sz="1200">
                <a:solidFill>
                  <a:srgbClr val="000000"/>
                </a:solidFill>
                <a:latin typeface="Calibri" pitchFamily="34" charset="0"/>
                <a:ea typeface="ＭＳ Ｐゴシック" pitchFamily="50" charset="-128"/>
              </a:rPr>
              <a:t>単相</a:t>
            </a:r>
            <a:r>
              <a:rPr lang="en-US" altLang="ja-JP" sz="1200">
                <a:solidFill>
                  <a:srgbClr val="000000"/>
                </a:solidFill>
                <a:latin typeface="Calibri" pitchFamily="34" charset="0"/>
                <a:ea typeface="ＭＳ Ｐゴシック" pitchFamily="50" charset="-128"/>
              </a:rPr>
              <a:t>3</a:t>
            </a:r>
            <a:r>
              <a:rPr lang="ja-JP" altLang="en-US" sz="1200">
                <a:solidFill>
                  <a:srgbClr val="000000"/>
                </a:solidFill>
                <a:latin typeface="Calibri" pitchFamily="34" charset="0"/>
                <a:ea typeface="ＭＳ Ｐゴシック" pitchFamily="50" charset="-128"/>
              </a:rPr>
              <a:t>線</a:t>
            </a:r>
            <a:r>
              <a:rPr lang="en-US" altLang="ja-JP" sz="1200">
                <a:solidFill>
                  <a:srgbClr val="000000"/>
                </a:solidFill>
                <a:latin typeface="Calibri" pitchFamily="34" charset="0"/>
                <a:ea typeface="ＭＳ Ｐゴシック" pitchFamily="50" charset="-128"/>
              </a:rPr>
              <a:t>200V</a:t>
            </a:r>
            <a:endParaRPr lang="ja-JP" altLang="en-US" sz="1200">
              <a:solidFill>
                <a:srgbClr val="000000"/>
              </a:solidFill>
              <a:latin typeface="Calibri" pitchFamily="34" charset="0"/>
              <a:ea typeface="ＭＳ Ｐゴシック" pitchFamily="50" charset="-128"/>
            </a:endParaRPr>
          </a:p>
        </p:txBody>
      </p:sp>
      <p:sp>
        <p:nvSpPr>
          <p:cNvPr id="72" name="右矢印 71"/>
          <p:cNvSpPr/>
          <p:nvPr/>
        </p:nvSpPr>
        <p:spPr>
          <a:xfrm rot="10800000">
            <a:off x="6532685" y="3022601"/>
            <a:ext cx="457200" cy="263525"/>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endParaRPr>
          </a:p>
        </p:txBody>
      </p:sp>
      <p:sp>
        <p:nvSpPr>
          <p:cNvPr id="1044" name="角丸四角形 1043"/>
          <p:cNvSpPr/>
          <p:nvPr/>
        </p:nvSpPr>
        <p:spPr>
          <a:xfrm>
            <a:off x="735623" y="333376"/>
            <a:ext cx="1563566" cy="428625"/>
          </a:xfrm>
          <a:prstGeom prst="roundRect">
            <a:avLst/>
          </a:prstGeom>
        </p:spPr>
        <p:style>
          <a:lnRef idx="3">
            <a:schemeClr val="lt1"/>
          </a:lnRef>
          <a:fillRef idx="1">
            <a:schemeClr val="accent3"/>
          </a:fillRef>
          <a:effectRef idx="1">
            <a:schemeClr val="accent3"/>
          </a:effectRef>
          <a:fontRef idx="minor">
            <a:schemeClr val="lt1"/>
          </a:fontRef>
        </p:style>
        <p:txBody>
          <a:bodyPr anchor="ctr"/>
          <a:lstStyle/>
          <a:p>
            <a:pPr algn="ctr" fontAlgn="auto">
              <a:spcBef>
                <a:spcPts val="0"/>
              </a:spcBef>
              <a:spcAft>
                <a:spcPts val="0"/>
              </a:spcAft>
              <a:defRPr/>
            </a:pPr>
            <a:r>
              <a:rPr lang="ja-JP" altLang="en-US" sz="1800" dirty="0">
                <a:solidFill>
                  <a:prstClr val="white"/>
                </a:solidFill>
              </a:rPr>
              <a:t>太陽光発電</a:t>
            </a:r>
          </a:p>
        </p:txBody>
      </p:sp>
      <p:sp>
        <p:nvSpPr>
          <p:cNvPr id="98" name="角丸四角形 97"/>
          <p:cNvSpPr/>
          <p:nvPr/>
        </p:nvSpPr>
        <p:spPr>
          <a:xfrm>
            <a:off x="2435470" y="5214938"/>
            <a:ext cx="1663212" cy="430212"/>
          </a:xfrm>
          <a:prstGeom prst="roundRect">
            <a:avLst/>
          </a:prstGeom>
        </p:spPr>
        <p:style>
          <a:lnRef idx="3">
            <a:schemeClr val="lt1"/>
          </a:lnRef>
          <a:fillRef idx="1">
            <a:schemeClr val="accent3"/>
          </a:fillRef>
          <a:effectRef idx="1">
            <a:schemeClr val="accent3"/>
          </a:effectRef>
          <a:fontRef idx="minor">
            <a:schemeClr val="lt1"/>
          </a:fontRef>
        </p:style>
        <p:txBody>
          <a:bodyPr anchor="ctr"/>
          <a:lstStyle/>
          <a:p>
            <a:pPr algn="ctr" fontAlgn="auto">
              <a:spcBef>
                <a:spcPts val="0"/>
              </a:spcBef>
              <a:spcAft>
                <a:spcPts val="0"/>
              </a:spcAft>
              <a:defRPr/>
            </a:pPr>
            <a:r>
              <a:rPr lang="ja-JP" altLang="en-US" sz="1800" dirty="0">
                <a:solidFill>
                  <a:prstClr val="white"/>
                </a:solidFill>
              </a:rPr>
              <a:t>大容量蓄電池</a:t>
            </a:r>
          </a:p>
        </p:txBody>
      </p:sp>
      <p:sp>
        <p:nvSpPr>
          <p:cNvPr id="99" name="角丸四角形 98"/>
          <p:cNvSpPr/>
          <p:nvPr/>
        </p:nvSpPr>
        <p:spPr>
          <a:xfrm>
            <a:off x="7297616" y="4187826"/>
            <a:ext cx="1562100" cy="428625"/>
          </a:xfrm>
          <a:prstGeom prst="roundRect">
            <a:avLst/>
          </a:prstGeom>
        </p:spPr>
        <p:style>
          <a:lnRef idx="3">
            <a:schemeClr val="lt1"/>
          </a:lnRef>
          <a:fillRef idx="1">
            <a:schemeClr val="accent3"/>
          </a:fillRef>
          <a:effectRef idx="1">
            <a:schemeClr val="accent3"/>
          </a:effectRef>
          <a:fontRef idx="minor">
            <a:schemeClr val="lt1"/>
          </a:fontRef>
        </p:style>
        <p:txBody>
          <a:bodyPr anchor="ctr"/>
          <a:lstStyle/>
          <a:p>
            <a:pPr algn="ctr" fontAlgn="auto">
              <a:spcBef>
                <a:spcPts val="0"/>
              </a:spcBef>
              <a:spcAft>
                <a:spcPts val="0"/>
              </a:spcAft>
              <a:defRPr/>
            </a:pPr>
            <a:r>
              <a:rPr lang="ja-JP" altLang="en-US" sz="1800" dirty="0">
                <a:solidFill>
                  <a:prstClr val="white"/>
                </a:solidFill>
              </a:rPr>
              <a:t>ガスエンジン</a:t>
            </a:r>
          </a:p>
        </p:txBody>
      </p:sp>
      <p:sp>
        <p:nvSpPr>
          <p:cNvPr id="31788" name="テキスト ボックス 1044"/>
          <p:cNvSpPr txBox="1">
            <a:spLocks noChangeArrowheads="1"/>
          </p:cNvSpPr>
          <p:nvPr/>
        </p:nvSpPr>
        <p:spPr bwMode="auto">
          <a:xfrm>
            <a:off x="2643554" y="6215064"/>
            <a:ext cx="3791423" cy="461665"/>
          </a:xfrm>
          <a:prstGeom prst="rect">
            <a:avLst/>
          </a:prstGeom>
          <a:noFill/>
          <a:ln w="9525">
            <a:noFill/>
            <a:miter lim="800000"/>
            <a:headEnd/>
            <a:tailEnd/>
          </a:ln>
        </p:spPr>
        <p:txBody>
          <a:bodyPr wrap="none">
            <a:spAutoFit/>
          </a:bodyPr>
          <a:lstStyle/>
          <a:p>
            <a:r>
              <a:rPr lang="ja-JP" altLang="en-US" sz="1200">
                <a:solidFill>
                  <a:srgbClr val="000000"/>
                </a:solidFill>
                <a:latin typeface="Calibri" pitchFamily="34" charset="0"/>
                <a:ea typeface="ＭＳ Ｐゴシック" pitchFamily="50" charset="-128"/>
              </a:rPr>
              <a:t>・余剰電力（太陽光・エコウィル）を蓄電し、買電を最小化</a:t>
            </a:r>
            <a:endParaRPr lang="en-US" altLang="ja-JP" sz="1200">
              <a:solidFill>
                <a:srgbClr val="000000"/>
              </a:solidFill>
              <a:latin typeface="Calibri" pitchFamily="34" charset="0"/>
              <a:ea typeface="ＭＳ Ｐゴシック" pitchFamily="50" charset="-128"/>
            </a:endParaRPr>
          </a:p>
          <a:p>
            <a:r>
              <a:rPr lang="ja-JP" altLang="en-US" sz="1200">
                <a:solidFill>
                  <a:srgbClr val="000000"/>
                </a:solidFill>
                <a:latin typeface="Calibri" pitchFamily="34" charset="0"/>
                <a:ea typeface="ＭＳ Ｐゴシック" pitchFamily="50" charset="-128"/>
              </a:rPr>
              <a:t>・停電・震災時に、必要最小限の電力を安定的に供給</a:t>
            </a:r>
          </a:p>
        </p:txBody>
      </p:sp>
      <p:sp>
        <p:nvSpPr>
          <p:cNvPr id="101" name="右矢印 100"/>
          <p:cNvSpPr/>
          <p:nvPr/>
        </p:nvSpPr>
        <p:spPr>
          <a:xfrm rot="5400000">
            <a:off x="638908" y="4355979"/>
            <a:ext cx="457200" cy="263769"/>
          </a:xfrm>
          <a:prstGeom prst="rightArrow">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endParaRPr>
          </a:p>
        </p:txBody>
      </p:sp>
      <p:sp>
        <p:nvSpPr>
          <p:cNvPr id="102" name="右矢印 101"/>
          <p:cNvSpPr/>
          <p:nvPr/>
        </p:nvSpPr>
        <p:spPr>
          <a:xfrm rot="16200000">
            <a:off x="1095376" y="4363061"/>
            <a:ext cx="457200" cy="262304"/>
          </a:xfrm>
          <a:prstGeom prst="rightArrow">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endParaRPr>
          </a:p>
        </p:txBody>
      </p:sp>
      <p:sp>
        <p:nvSpPr>
          <p:cNvPr id="31791" name="テキスト ボックス 1045"/>
          <p:cNvSpPr txBox="1">
            <a:spLocks noChangeArrowheads="1"/>
          </p:cNvSpPr>
          <p:nvPr/>
        </p:nvSpPr>
        <p:spPr bwMode="auto">
          <a:xfrm>
            <a:off x="4911969" y="390526"/>
            <a:ext cx="3855543" cy="646331"/>
          </a:xfrm>
          <a:prstGeom prst="rect">
            <a:avLst/>
          </a:prstGeom>
          <a:noFill/>
          <a:ln w="9525">
            <a:noFill/>
            <a:miter lim="800000"/>
            <a:headEnd/>
            <a:tailEnd/>
          </a:ln>
        </p:spPr>
        <p:txBody>
          <a:bodyPr wrap="none">
            <a:spAutoFit/>
          </a:bodyPr>
          <a:lstStyle/>
          <a:p>
            <a:r>
              <a:rPr lang="ja-JP" altLang="en-US" sz="3600" u="sng">
                <a:solidFill>
                  <a:srgbClr val="000000"/>
                </a:solidFill>
                <a:latin typeface="Calibri" pitchFamily="34" charset="0"/>
                <a:ea typeface="ＭＳ Ｐゴシック" pitchFamily="50" charset="-128"/>
              </a:rPr>
              <a:t>システムブロック図</a:t>
            </a:r>
          </a:p>
        </p:txBody>
      </p:sp>
      <p:cxnSp>
        <p:nvCxnSpPr>
          <p:cNvPr id="1048" name="直線コネクタ 1047"/>
          <p:cNvCxnSpPr/>
          <p:nvPr/>
        </p:nvCxnSpPr>
        <p:spPr>
          <a:xfrm flipH="1" flipV="1">
            <a:off x="3059723" y="3062288"/>
            <a:ext cx="0" cy="1127125"/>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右矢印 47"/>
          <p:cNvSpPr/>
          <p:nvPr/>
        </p:nvSpPr>
        <p:spPr>
          <a:xfrm rot="5400000">
            <a:off x="5739912" y="3639161"/>
            <a:ext cx="495300" cy="243254"/>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987670" y="4210051"/>
            <a:ext cx="184638" cy="366713"/>
          </a:xfrm>
          <a:prstGeom prst="rect">
            <a:avLst/>
          </a:prstGeom>
          <a:noFill/>
          <a:ln w="9525">
            <a:noFill/>
            <a:miter lim="800000"/>
            <a:headEnd/>
            <a:tailEnd/>
          </a:ln>
        </p:spPr>
        <p:txBody>
          <a:bodyPr>
            <a:spAutoFit/>
          </a:bodyPr>
          <a:lstStyle/>
          <a:p>
            <a:pPr>
              <a:spcBef>
                <a:spcPct val="50000"/>
              </a:spcBef>
            </a:pPr>
            <a:endParaRPr lang="ja-JP" altLang="en-US" sz="1800">
              <a:latin typeface="Arial" charset="0"/>
              <a:ea typeface="ＭＳ Ｐゴシック" pitchFamily="50" charset="-128"/>
            </a:endParaRPr>
          </a:p>
        </p:txBody>
      </p:sp>
      <p:pic>
        <p:nvPicPr>
          <p:cNvPr id="32771" name="Picture 3" descr="電力使用量と発電量"/>
          <p:cNvPicPr>
            <a:picLocks noChangeAspect="1" noChangeArrowheads="1"/>
          </p:cNvPicPr>
          <p:nvPr/>
        </p:nvPicPr>
        <p:blipFill>
          <a:blip r:embed="rId2" cstate="print"/>
          <a:srcRect/>
          <a:stretch>
            <a:fillRect/>
          </a:stretch>
        </p:blipFill>
        <p:spPr bwMode="auto">
          <a:xfrm>
            <a:off x="684336" y="1916113"/>
            <a:ext cx="7633188" cy="4032250"/>
          </a:xfrm>
          <a:prstGeom prst="rect">
            <a:avLst/>
          </a:prstGeom>
          <a:noFill/>
          <a:ln w="9525">
            <a:noFill/>
            <a:miter lim="800000"/>
            <a:headEnd/>
            <a:tailEnd/>
          </a:ln>
        </p:spPr>
      </p:pic>
      <p:pic>
        <p:nvPicPr>
          <p:cNvPr id="32772" name="Picture 22"/>
          <p:cNvPicPr>
            <a:picLocks noChangeAspect="1" noChangeArrowheads="1"/>
          </p:cNvPicPr>
          <p:nvPr/>
        </p:nvPicPr>
        <p:blipFill>
          <a:blip r:embed="rId3" cstate="print"/>
          <a:srcRect/>
          <a:stretch>
            <a:fillRect/>
          </a:stretch>
        </p:blipFill>
        <p:spPr bwMode="auto">
          <a:xfrm>
            <a:off x="3708889" y="3068638"/>
            <a:ext cx="647700" cy="323850"/>
          </a:xfrm>
          <a:prstGeom prst="rect">
            <a:avLst/>
          </a:prstGeom>
          <a:noFill/>
          <a:ln w="9525">
            <a:noFill/>
            <a:miter lim="800000"/>
            <a:headEnd/>
            <a:tailEnd/>
          </a:ln>
        </p:spPr>
      </p:pic>
      <p:pic>
        <p:nvPicPr>
          <p:cNvPr id="32773" name="Picture 4" descr="e_sony0418_001_s.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643805" y="3141663"/>
            <a:ext cx="934915" cy="315912"/>
          </a:xfrm>
          <a:prstGeom prst="rect">
            <a:avLst/>
          </a:prstGeom>
          <a:noFill/>
          <a:ln w="9525">
            <a:noFill/>
            <a:miter lim="800000"/>
            <a:headEnd/>
            <a:tailEnd/>
          </a:ln>
        </p:spPr>
      </p:pic>
      <p:sp>
        <p:nvSpPr>
          <p:cNvPr id="32774" name="Freeform 7"/>
          <p:cNvSpPr>
            <a:spLocks/>
          </p:cNvSpPr>
          <p:nvPr/>
        </p:nvSpPr>
        <p:spPr bwMode="auto">
          <a:xfrm>
            <a:off x="5940670" y="2947988"/>
            <a:ext cx="1995854" cy="696912"/>
          </a:xfrm>
          <a:custGeom>
            <a:avLst/>
            <a:gdLst>
              <a:gd name="T0" fmla="*/ 0 w 1257"/>
              <a:gd name="T1" fmla="*/ 2147483647 h 439"/>
              <a:gd name="T2" fmla="*/ 2147483647 w 1257"/>
              <a:gd name="T3" fmla="*/ 2147483647 h 439"/>
              <a:gd name="T4" fmla="*/ 2147483647 w 1257"/>
              <a:gd name="T5" fmla="*/ 2147483647 h 439"/>
              <a:gd name="T6" fmla="*/ 2147483647 w 1257"/>
              <a:gd name="T7" fmla="*/ 0 h 439"/>
              <a:gd name="T8" fmla="*/ 2147483647 w 1257"/>
              <a:gd name="T9" fmla="*/ 0 h 439"/>
              <a:gd name="T10" fmla="*/ 2147483647 w 1257"/>
              <a:gd name="T11" fmla="*/ 2147483647 h 439"/>
              <a:gd name="T12" fmla="*/ 2147483647 w 1257"/>
              <a:gd name="T13" fmla="*/ 2147483647 h 439"/>
              <a:gd name="T14" fmla="*/ 2147483647 w 1257"/>
              <a:gd name="T15" fmla="*/ 2147483647 h 439"/>
              <a:gd name="T16" fmla="*/ 2147483647 w 1257"/>
              <a:gd name="T17" fmla="*/ 2147483647 h 439"/>
              <a:gd name="T18" fmla="*/ 2147483647 w 1257"/>
              <a:gd name="T19" fmla="*/ 2147483647 h 4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57"/>
              <a:gd name="T31" fmla="*/ 0 h 439"/>
              <a:gd name="T32" fmla="*/ 1451 w 1257"/>
              <a:gd name="T33" fmla="*/ 635 h 4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57" h="439">
                <a:moveTo>
                  <a:pt x="0" y="439"/>
                </a:moveTo>
                <a:lnTo>
                  <a:pt x="357" y="240"/>
                </a:lnTo>
                <a:lnTo>
                  <a:pt x="458" y="111"/>
                </a:lnTo>
                <a:lnTo>
                  <a:pt x="519" y="5"/>
                </a:lnTo>
                <a:lnTo>
                  <a:pt x="698" y="0"/>
                </a:lnTo>
                <a:lnTo>
                  <a:pt x="855" y="5"/>
                </a:lnTo>
                <a:lnTo>
                  <a:pt x="1006" y="123"/>
                </a:lnTo>
                <a:lnTo>
                  <a:pt x="1151" y="296"/>
                </a:lnTo>
                <a:lnTo>
                  <a:pt x="1257" y="419"/>
                </a:lnTo>
                <a:lnTo>
                  <a:pt x="38" y="419"/>
                </a:lnTo>
              </a:path>
            </a:pathLst>
          </a:custGeom>
          <a:solidFill>
            <a:srgbClr val="CC99FF">
              <a:alpha val="50195"/>
            </a:srgbClr>
          </a:solidFill>
          <a:ln w="9525">
            <a:noFill/>
            <a:round/>
            <a:headEnd/>
            <a:tailEnd/>
          </a:ln>
        </p:spPr>
        <p:txBody>
          <a:bodyPr/>
          <a:lstStyle/>
          <a:p>
            <a:endParaRPr lang="ja-JP" altLang="en-US"/>
          </a:p>
        </p:txBody>
      </p:sp>
      <p:sp>
        <p:nvSpPr>
          <p:cNvPr id="32775" name="AutoShape 7"/>
          <p:cNvSpPr>
            <a:spLocks noChangeArrowheads="1"/>
          </p:cNvSpPr>
          <p:nvPr/>
        </p:nvSpPr>
        <p:spPr bwMode="auto">
          <a:xfrm rot="1514758">
            <a:off x="5795597" y="3068638"/>
            <a:ext cx="432288" cy="431800"/>
          </a:xfrm>
          <a:prstGeom prst="rightArrow">
            <a:avLst>
              <a:gd name="adj1" fmla="val 50000"/>
              <a:gd name="adj2" fmla="val 27114"/>
            </a:avLst>
          </a:prstGeom>
          <a:solidFill>
            <a:srgbClr val="CC99FF"/>
          </a:solidFill>
          <a:ln w="9525">
            <a:solidFill>
              <a:schemeClr val="tx1"/>
            </a:solidFill>
            <a:miter lim="800000"/>
            <a:headEnd/>
            <a:tailEnd/>
          </a:ln>
        </p:spPr>
        <p:txBody>
          <a:bodyPr wrap="none" anchor="ctr"/>
          <a:lstStyle/>
          <a:p>
            <a:endParaRPr lang="ja-JP" altLang="en-US"/>
          </a:p>
        </p:txBody>
      </p:sp>
      <p:sp>
        <p:nvSpPr>
          <p:cNvPr id="32776" name="Freeform 33"/>
          <p:cNvSpPr>
            <a:spLocks/>
          </p:cNvSpPr>
          <p:nvPr/>
        </p:nvSpPr>
        <p:spPr bwMode="auto">
          <a:xfrm>
            <a:off x="3420208" y="4005263"/>
            <a:ext cx="2952750" cy="1314450"/>
          </a:xfrm>
          <a:custGeom>
            <a:avLst/>
            <a:gdLst>
              <a:gd name="T0" fmla="*/ 0 w 2268"/>
              <a:gd name="T1" fmla="*/ 2147483647 h 1663"/>
              <a:gd name="T2" fmla="*/ 2147483647 w 2268"/>
              <a:gd name="T3" fmla="*/ 2147483647 h 1663"/>
              <a:gd name="T4" fmla="*/ 2147483647 w 2268"/>
              <a:gd name="T5" fmla="*/ 2147483647 h 1663"/>
              <a:gd name="T6" fmla="*/ 2147483647 w 2268"/>
              <a:gd name="T7" fmla="*/ 2147483647 h 1663"/>
              <a:gd name="T8" fmla="*/ 2147483647 w 2268"/>
              <a:gd name="T9" fmla="*/ 2147483647 h 1663"/>
              <a:gd name="T10" fmla="*/ 2147483647 w 2268"/>
              <a:gd name="T11" fmla="*/ 2147483647 h 1663"/>
              <a:gd name="T12" fmla="*/ 2147483647 w 2268"/>
              <a:gd name="T13" fmla="*/ 2147483647 h 1663"/>
              <a:gd name="T14" fmla="*/ 0 60000 65536"/>
              <a:gd name="T15" fmla="*/ 0 60000 65536"/>
              <a:gd name="T16" fmla="*/ 0 60000 65536"/>
              <a:gd name="T17" fmla="*/ 0 60000 65536"/>
              <a:gd name="T18" fmla="*/ 0 60000 65536"/>
              <a:gd name="T19" fmla="*/ 0 60000 65536"/>
              <a:gd name="T20" fmla="*/ 0 60000 65536"/>
              <a:gd name="T21" fmla="*/ 0 w 2268"/>
              <a:gd name="T22" fmla="*/ 0 h 1663"/>
              <a:gd name="T23" fmla="*/ 2268 w 2268"/>
              <a:gd name="T24" fmla="*/ 1663 h 16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68" h="1663">
                <a:moveTo>
                  <a:pt x="0" y="1663"/>
                </a:moveTo>
                <a:cubicBezTo>
                  <a:pt x="147" y="1576"/>
                  <a:pt x="295" y="1490"/>
                  <a:pt x="408" y="1346"/>
                </a:cubicBezTo>
                <a:cubicBezTo>
                  <a:pt x="521" y="1202"/>
                  <a:pt x="597" y="998"/>
                  <a:pt x="680" y="801"/>
                </a:cubicBezTo>
                <a:cubicBezTo>
                  <a:pt x="763" y="604"/>
                  <a:pt x="831" y="272"/>
                  <a:pt x="907" y="166"/>
                </a:cubicBezTo>
                <a:cubicBezTo>
                  <a:pt x="983" y="60"/>
                  <a:pt x="1028" y="0"/>
                  <a:pt x="1134" y="166"/>
                </a:cubicBezTo>
                <a:cubicBezTo>
                  <a:pt x="1240" y="332"/>
                  <a:pt x="1353" y="915"/>
                  <a:pt x="1542" y="1164"/>
                </a:cubicBezTo>
                <a:cubicBezTo>
                  <a:pt x="1731" y="1413"/>
                  <a:pt x="1999" y="1538"/>
                  <a:pt x="2268" y="1663"/>
                </a:cubicBezTo>
              </a:path>
            </a:pathLst>
          </a:custGeom>
          <a:noFill/>
          <a:ln w="38100">
            <a:solidFill>
              <a:srgbClr val="FFCC00"/>
            </a:solidFill>
            <a:round/>
            <a:headEnd/>
            <a:tailEnd/>
          </a:ln>
        </p:spPr>
        <p:txBody>
          <a:bodyPr/>
          <a:lstStyle/>
          <a:p>
            <a:endParaRPr lang="ja-JP" altLang="en-US"/>
          </a:p>
        </p:txBody>
      </p:sp>
      <p:sp>
        <p:nvSpPr>
          <p:cNvPr id="32777" name="Freeform 7"/>
          <p:cNvSpPr>
            <a:spLocks/>
          </p:cNvSpPr>
          <p:nvPr/>
        </p:nvSpPr>
        <p:spPr bwMode="auto">
          <a:xfrm>
            <a:off x="4438651" y="4076701"/>
            <a:ext cx="577362" cy="334963"/>
          </a:xfrm>
          <a:custGeom>
            <a:avLst/>
            <a:gdLst>
              <a:gd name="T0" fmla="*/ 0 w 364"/>
              <a:gd name="T1" fmla="*/ 2147483647 h 211"/>
              <a:gd name="T2" fmla="*/ 2147483647 w 364"/>
              <a:gd name="T3" fmla="*/ 2147483647 h 211"/>
              <a:gd name="T4" fmla="*/ 2147483647 w 364"/>
              <a:gd name="T5" fmla="*/ 2147483647 h 211"/>
              <a:gd name="T6" fmla="*/ 2147483647 w 364"/>
              <a:gd name="T7" fmla="*/ 0 h 211"/>
              <a:gd name="T8" fmla="*/ 2147483647 w 364"/>
              <a:gd name="T9" fmla="*/ 0 h 211"/>
              <a:gd name="T10" fmla="*/ 2147483647 w 364"/>
              <a:gd name="T11" fmla="*/ 2147483647 h 211"/>
              <a:gd name="T12" fmla="*/ 2147483647 w 364"/>
              <a:gd name="T13" fmla="*/ 2147483647 h 211"/>
              <a:gd name="T14" fmla="*/ 2147483647 w 364"/>
              <a:gd name="T15" fmla="*/ 2147483647 h 211"/>
              <a:gd name="T16" fmla="*/ 2147483647 w 364"/>
              <a:gd name="T17" fmla="*/ 2147483647 h 211"/>
              <a:gd name="T18" fmla="*/ 2147483647 w 364"/>
              <a:gd name="T19" fmla="*/ 2147483647 h 2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4"/>
              <a:gd name="T31" fmla="*/ 0 h 211"/>
              <a:gd name="T32" fmla="*/ 1451 w 364"/>
              <a:gd name="T33" fmla="*/ 635 h 2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4" h="211">
                <a:moveTo>
                  <a:pt x="0" y="189"/>
                </a:moveTo>
                <a:lnTo>
                  <a:pt x="44" y="130"/>
                </a:lnTo>
                <a:lnTo>
                  <a:pt x="73" y="77"/>
                </a:lnTo>
                <a:lnTo>
                  <a:pt x="134" y="0"/>
                </a:lnTo>
                <a:lnTo>
                  <a:pt x="172" y="0"/>
                </a:lnTo>
                <a:lnTo>
                  <a:pt x="252" y="10"/>
                </a:lnTo>
                <a:lnTo>
                  <a:pt x="297" y="32"/>
                </a:lnTo>
                <a:lnTo>
                  <a:pt x="313" y="97"/>
                </a:lnTo>
                <a:lnTo>
                  <a:pt x="364" y="162"/>
                </a:lnTo>
                <a:lnTo>
                  <a:pt x="252" y="161"/>
                </a:lnTo>
                <a:lnTo>
                  <a:pt x="67" y="211"/>
                </a:lnTo>
              </a:path>
            </a:pathLst>
          </a:custGeom>
          <a:solidFill>
            <a:srgbClr val="CC99FF">
              <a:alpha val="50195"/>
            </a:srgbClr>
          </a:solidFill>
          <a:ln w="9525">
            <a:noFill/>
            <a:round/>
            <a:headEnd/>
            <a:tailEnd/>
          </a:ln>
        </p:spPr>
        <p:txBody>
          <a:bodyPr/>
          <a:lstStyle/>
          <a:p>
            <a:endParaRPr lang="ja-JP" altLang="en-US"/>
          </a:p>
        </p:txBody>
      </p:sp>
      <p:sp>
        <p:nvSpPr>
          <p:cNvPr id="32778" name="AutoShape 10"/>
          <p:cNvSpPr>
            <a:spLocks noChangeArrowheads="1"/>
          </p:cNvSpPr>
          <p:nvPr/>
        </p:nvSpPr>
        <p:spPr bwMode="auto">
          <a:xfrm rot="-3557629">
            <a:off x="4704862" y="3682268"/>
            <a:ext cx="431800" cy="287215"/>
          </a:xfrm>
          <a:prstGeom prst="rightArrow">
            <a:avLst>
              <a:gd name="adj1" fmla="val 50000"/>
              <a:gd name="adj2" fmla="val 34694"/>
            </a:avLst>
          </a:prstGeom>
          <a:solidFill>
            <a:srgbClr val="CC99FF"/>
          </a:solidFill>
          <a:ln w="9525">
            <a:solidFill>
              <a:schemeClr val="tx1"/>
            </a:solidFill>
            <a:miter lim="800000"/>
            <a:headEnd/>
            <a:tailEnd/>
          </a:ln>
        </p:spPr>
        <p:txBody>
          <a:bodyPr wrap="none" anchor="ctr"/>
          <a:lstStyle/>
          <a:p>
            <a:endParaRPr lang="ja-JP" altLang="en-US"/>
          </a:p>
        </p:txBody>
      </p:sp>
      <p:pic>
        <p:nvPicPr>
          <p:cNvPr id="32779" name="Picture 4" descr="e_sony0418_001_s.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834662" y="3860801"/>
            <a:ext cx="934915" cy="315913"/>
          </a:xfrm>
          <a:prstGeom prst="rect">
            <a:avLst/>
          </a:prstGeom>
          <a:noFill/>
          <a:ln w="9525">
            <a:noFill/>
            <a:miter lim="800000"/>
            <a:headEnd/>
            <a:tailEnd/>
          </a:ln>
        </p:spPr>
      </p:pic>
      <p:sp>
        <p:nvSpPr>
          <p:cNvPr id="32780" name="AutoShape 12"/>
          <p:cNvSpPr>
            <a:spLocks noChangeArrowheads="1"/>
          </p:cNvSpPr>
          <p:nvPr/>
        </p:nvSpPr>
        <p:spPr bwMode="auto">
          <a:xfrm rot="5139492">
            <a:off x="2124320" y="4221652"/>
            <a:ext cx="431800" cy="430823"/>
          </a:xfrm>
          <a:prstGeom prst="rightArrow">
            <a:avLst>
              <a:gd name="adj1" fmla="val 50000"/>
              <a:gd name="adj2" fmla="val 25000"/>
            </a:avLst>
          </a:prstGeom>
          <a:solidFill>
            <a:srgbClr val="CC99FF"/>
          </a:solidFill>
          <a:ln w="9525">
            <a:solidFill>
              <a:schemeClr val="tx1"/>
            </a:solidFill>
            <a:miter lim="800000"/>
            <a:headEnd/>
            <a:tailEnd/>
          </a:ln>
        </p:spPr>
        <p:txBody>
          <a:bodyPr wrap="none" anchor="ctr"/>
          <a:lstStyle/>
          <a:p>
            <a:endParaRPr lang="ja-JP" altLang="en-US"/>
          </a:p>
        </p:txBody>
      </p:sp>
      <p:pic>
        <p:nvPicPr>
          <p:cNvPr id="32781" name="Picture 13"/>
          <p:cNvPicPr>
            <a:picLocks noChangeAspect="1" noChangeArrowheads="1"/>
          </p:cNvPicPr>
          <p:nvPr/>
        </p:nvPicPr>
        <p:blipFill>
          <a:blip r:embed="rId5" cstate="print"/>
          <a:srcRect t="12874" b="8072"/>
          <a:stretch>
            <a:fillRect/>
          </a:stretch>
        </p:blipFill>
        <p:spPr bwMode="auto">
          <a:xfrm>
            <a:off x="6227885" y="4149725"/>
            <a:ext cx="1079989" cy="854075"/>
          </a:xfrm>
          <a:prstGeom prst="rect">
            <a:avLst/>
          </a:prstGeom>
          <a:noFill/>
          <a:ln w="9525">
            <a:noFill/>
            <a:miter lim="800000"/>
            <a:headEnd/>
            <a:tailEnd/>
          </a:ln>
        </p:spPr>
      </p:pic>
      <p:sp>
        <p:nvSpPr>
          <p:cNvPr id="32782" name="正方形/長方形 7"/>
          <p:cNvSpPr>
            <a:spLocks noChangeArrowheads="1"/>
          </p:cNvSpPr>
          <p:nvPr/>
        </p:nvSpPr>
        <p:spPr bwMode="auto">
          <a:xfrm>
            <a:off x="684336" y="981076"/>
            <a:ext cx="7920403" cy="792163"/>
          </a:xfrm>
          <a:prstGeom prst="rect">
            <a:avLst/>
          </a:prstGeom>
          <a:noFill/>
          <a:ln w="9525" algn="ctr">
            <a:noFill/>
            <a:miter lim="800000"/>
            <a:headEnd/>
            <a:tailEnd/>
          </a:ln>
        </p:spPr>
        <p:txBody>
          <a:bodyPr/>
          <a:lstStyle/>
          <a:p>
            <a:r>
              <a:rPr lang="ja-JP" altLang="en-US">
                <a:solidFill>
                  <a:srgbClr val="042B64"/>
                </a:solidFill>
                <a:latin typeface="HGP創英角ｺﾞｼｯｸUB" pitchFamily="50" charset="-128"/>
                <a:ea typeface="HGP創英角ｺﾞｼｯｸUB" pitchFamily="50" charset="-128"/>
              </a:rPr>
              <a:t>・電力消費の優先順位</a:t>
            </a:r>
          </a:p>
          <a:p>
            <a:r>
              <a:rPr lang="ja-JP" altLang="en-US">
                <a:solidFill>
                  <a:srgbClr val="042B64"/>
                </a:solidFill>
                <a:latin typeface="HGP創英角ｺﾞｼｯｸUB" pitchFamily="50" charset="-128"/>
                <a:ea typeface="HGP創英角ｺﾞｼｯｸUB" pitchFamily="50" charset="-128"/>
              </a:rPr>
              <a:t>　エコウィル　→　太陽光　→　蓄電池　→　商用電力</a:t>
            </a:r>
            <a:endParaRPr lang="ja-JP" altLang="en-US">
              <a:solidFill>
                <a:srgbClr val="0F3675"/>
              </a:solidFill>
              <a:latin typeface="HGP創英角ｺﾞｼｯｸUB" pitchFamily="50" charset="-128"/>
              <a:ea typeface="HGP創英角ｺﾞｼｯｸUB" pitchFamily="50" charset="-128"/>
              <a:cs typeface="Arial" charset="0"/>
            </a:endParaRPr>
          </a:p>
        </p:txBody>
      </p:sp>
      <p:sp>
        <p:nvSpPr>
          <p:cNvPr id="32783" name="AutoShape 15"/>
          <p:cNvSpPr>
            <a:spLocks noChangeArrowheads="1"/>
          </p:cNvSpPr>
          <p:nvPr/>
        </p:nvSpPr>
        <p:spPr bwMode="auto">
          <a:xfrm rot="4054565">
            <a:off x="3995616" y="3500927"/>
            <a:ext cx="431800" cy="430823"/>
          </a:xfrm>
          <a:prstGeom prst="rightArrow">
            <a:avLst>
              <a:gd name="adj1" fmla="val 50000"/>
              <a:gd name="adj2" fmla="val 25000"/>
            </a:avLst>
          </a:prstGeom>
          <a:solidFill>
            <a:srgbClr val="00FFFF"/>
          </a:solidFill>
          <a:ln w="9525">
            <a:solidFill>
              <a:schemeClr val="tx1"/>
            </a:solidFill>
            <a:miter lim="800000"/>
            <a:headEnd/>
            <a:tailEnd/>
          </a:ln>
        </p:spPr>
        <p:txBody>
          <a:bodyPr wrap="none" anchor="ctr"/>
          <a:lstStyle/>
          <a:p>
            <a:endParaRPr lang="ja-JP" altLang="en-US"/>
          </a:p>
        </p:txBody>
      </p:sp>
      <p:sp>
        <p:nvSpPr>
          <p:cNvPr id="32784" name="Freeform 7"/>
          <p:cNvSpPr>
            <a:spLocks/>
          </p:cNvSpPr>
          <p:nvPr/>
        </p:nvSpPr>
        <p:spPr bwMode="auto">
          <a:xfrm>
            <a:off x="3480290" y="4341813"/>
            <a:ext cx="2751992" cy="958850"/>
          </a:xfrm>
          <a:custGeom>
            <a:avLst/>
            <a:gdLst>
              <a:gd name="T0" fmla="*/ 0 w 1734"/>
              <a:gd name="T1" fmla="*/ 2147483647 h 604"/>
              <a:gd name="T2" fmla="*/ 2147483647 w 1734"/>
              <a:gd name="T3" fmla="*/ 2147483647 h 604"/>
              <a:gd name="T4" fmla="*/ 2147483647 w 1734"/>
              <a:gd name="T5" fmla="*/ 2147483647 h 604"/>
              <a:gd name="T6" fmla="*/ 2147483647 w 1734"/>
              <a:gd name="T7" fmla="*/ 0 h 604"/>
              <a:gd name="T8" fmla="*/ 2147483647 w 1734"/>
              <a:gd name="T9" fmla="*/ 0 h 604"/>
              <a:gd name="T10" fmla="*/ 2147483647 w 1734"/>
              <a:gd name="T11" fmla="*/ 2147483647 h 604"/>
              <a:gd name="T12" fmla="*/ 2147483647 w 1734"/>
              <a:gd name="T13" fmla="*/ 2147483647 h 604"/>
              <a:gd name="T14" fmla="*/ 2147483647 w 1734"/>
              <a:gd name="T15" fmla="*/ 2147483647 h 604"/>
              <a:gd name="T16" fmla="*/ 2147483647 w 1734"/>
              <a:gd name="T17" fmla="*/ 2147483647 h 604"/>
              <a:gd name="T18" fmla="*/ 2147483647 w 1734"/>
              <a:gd name="T19" fmla="*/ 2147483647 h 6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34"/>
              <a:gd name="T31" fmla="*/ 0 h 604"/>
              <a:gd name="T32" fmla="*/ 1451 w 1734"/>
              <a:gd name="T33" fmla="*/ 635 h 6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34" h="604">
                <a:moveTo>
                  <a:pt x="118" y="548"/>
                </a:moveTo>
                <a:lnTo>
                  <a:pt x="302" y="464"/>
                </a:lnTo>
                <a:lnTo>
                  <a:pt x="455" y="287"/>
                </a:lnTo>
                <a:lnTo>
                  <a:pt x="556" y="158"/>
                </a:lnTo>
                <a:lnTo>
                  <a:pt x="599" y="28"/>
                </a:lnTo>
                <a:lnTo>
                  <a:pt x="671" y="61"/>
                </a:lnTo>
                <a:lnTo>
                  <a:pt x="861" y="0"/>
                </a:lnTo>
                <a:lnTo>
                  <a:pt x="996" y="22"/>
                </a:lnTo>
                <a:lnTo>
                  <a:pt x="1079" y="184"/>
                </a:lnTo>
                <a:lnTo>
                  <a:pt x="1186" y="358"/>
                </a:lnTo>
                <a:lnTo>
                  <a:pt x="1342" y="453"/>
                </a:lnTo>
                <a:lnTo>
                  <a:pt x="1734" y="604"/>
                </a:lnTo>
                <a:lnTo>
                  <a:pt x="817" y="604"/>
                </a:lnTo>
                <a:lnTo>
                  <a:pt x="0" y="604"/>
                </a:lnTo>
              </a:path>
            </a:pathLst>
          </a:custGeom>
          <a:solidFill>
            <a:srgbClr val="00FFFF">
              <a:alpha val="50195"/>
            </a:srgbClr>
          </a:solidFill>
          <a:ln w="9525">
            <a:noFill/>
            <a:round/>
            <a:headEnd/>
            <a:tailEnd/>
          </a:ln>
        </p:spPr>
        <p:txBody>
          <a:bodyPr/>
          <a:lstStyle/>
          <a:p>
            <a:endParaRPr lang="ja-JP" altLang="en-US"/>
          </a:p>
        </p:txBody>
      </p:sp>
      <p:sp>
        <p:nvSpPr>
          <p:cNvPr id="32785" name="Freeform 7"/>
          <p:cNvSpPr>
            <a:spLocks/>
          </p:cNvSpPr>
          <p:nvPr/>
        </p:nvSpPr>
        <p:spPr bwMode="auto">
          <a:xfrm>
            <a:off x="7688874" y="3630614"/>
            <a:ext cx="238857" cy="1677987"/>
          </a:xfrm>
          <a:custGeom>
            <a:avLst/>
            <a:gdLst>
              <a:gd name="T0" fmla="*/ 0 w 151"/>
              <a:gd name="T1" fmla="*/ 2147483647 h 1057"/>
              <a:gd name="T2" fmla="*/ 2147483647 w 151"/>
              <a:gd name="T3" fmla="*/ 2147483647 h 1057"/>
              <a:gd name="T4" fmla="*/ 2147483647 w 151"/>
              <a:gd name="T5" fmla="*/ 2147483647 h 1057"/>
              <a:gd name="T6" fmla="*/ 2147483647 w 151"/>
              <a:gd name="T7" fmla="*/ 0 h 1057"/>
              <a:gd name="T8" fmla="*/ 2147483647 w 151"/>
              <a:gd name="T9" fmla="*/ 0 h 1057"/>
              <a:gd name="T10" fmla="*/ 2147483647 w 151"/>
              <a:gd name="T11" fmla="*/ 2147483647 h 1057"/>
              <a:gd name="T12" fmla="*/ 2147483647 w 151"/>
              <a:gd name="T13" fmla="*/ 2147483647 h 1057"/>
              <a:gd name="T14" fmla="*/ 2147483647 w 151"/>
              <a:gd name="T15" fmla="*/ 2147483647 h 1057"/>
              <a:gd name="T16" fmla="*/ 2147483647 w 151"/>
              <a:gd name="T17" fmla="*/ 2147483647 h 1057"/>
              <a:gd name="T18" fmla="*/ 2147483647 w 151"/>
              <a:gd name="T19" fmla="*/ 2147483647 h 10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1"/>
              <a:gd name="T31" fmla="*/ 0 h 1057"/>
              <a:gd name="T32" fmla="*/ 1451 w 151"/>
              <a:gd name="T33" fmla="*/ 635 h 10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1" h="1057">
                <a:moveTo>
                  <a:pt x="5" y="1057"/>
                </a:moveTo>
                <a:lnTo>
                  <a:pt x="0" y="302"/>
                </a:lnTo>
                <a:lnTo>
                  <a:pt x="5" y="190"/>
                </a:lnTo>
                <a:lnTo>
                  <a:pt x="0" y="0"/>
                </a:lnTo>
                <a:lnTo>
                  <a:pt x="151" y="11"/>
                </a:lnTo>
                <a:lnTo>
                  <a:pt x="151" y="1052"/>
                </a:lnTo>
              </a:path>
            </a:pathLst>
          </a:custGeom>
          <a:solidFill>
            <a:srgbClr val="CC99FF">
              <a:alpha val="50195"/>
            </a:srgbClr>
          </a:solidFill>
          <a:ln w="9525">
            <a:noFill/>
            <a:round/>
            <a:headEnd/>
            <a:tailEnd/>
          </a:ln>
        </p:spPr>
        <p:txBody>
          <a:bodyPr/>
          <a:lstStyle/>
          <a:p>
            <a:endParaRPr lang="ja-JP" altLang="en-US"/>
          </a:p>
        </p:txBody>
      </p:sp>
      <p:sp>
        <p:nvSpPr>
          <p:cNvPr id="32786" name="Freeform 7"/>
          <p:cNvSpPr>
            <a:spLocks/>
          </p:cNvSpPr>
          <p:nvPr/>
        </p:nvSpPr>
        <p:spPr bwMode="auto">
          <a:xfrm>
            <a:off x="5061439" y="3933825"/>
            <a:ext cx="709246" cy="1162050"/>
          </a:xfrm>
          <a:custGeom>
            <a:avLst/>
            <a:gdLst>
              <a:gd name="T0" fmla="*/ 0 w 447"/>
              <a:gd name="T1" fmla="*/ 2147483647 h 732"/>
              <a:gd name="T2" fmla="*/ 2147483647 w 447"/>
              <a:gd name="T3" fmla="*/ 2147483647 h 732"/>
              <a:gd name="T4" fmla="*/ 2147483647 w 447"/>
              <a:gd name="T5" fmla="*/ 2147483647 h 732"/>
              <a:gd name="T6" fmla="*/ 2147483647 w 447"/>
              <a:gd name="T7" fmla="*/ 0 h 732"/>
              <a:gd name="T8" fmla="*/ 2147483647 w 447"/>
              <a:gd name="T9" fmla="*/ 0 h 732"/>
              <a:gd name="T10" fmla="*/ 2147483647 w 447"/>
              <a:gd name="T11" fmla="*/ 2147483647 h 732"/>
              <a:gd name="T12" fmla="*/ 2147483647 w 447"/>
              <a:gd name="T13" fmla="*/ 2147483647 h 732"/>
              <a:gd name="T14" fmla="*/ 2147483647 w 447"/>
              <a:gd name="T15" fmla="*/ 2147483647 h 732"/>
              <a:gd name="T16" fmla="*/ 2147483647 w 447"/>
              <a:gd name="T17" fmla="*/ 2147483647 h 732"/>
              <a:gd name="T18" fmla="*/ 2147483647 w 447"/>
              <a:gd name="T19" fmla="*/ 2147483647 h 7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7"/>
              <a:gd name="T31" fmla="*/ 0 h 732"/>
              <a:gd name="T32" fmla="*/ 1451 w 447"/>
              <a:gd name="T33" fmla="*/ 635 h 7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7" h="732">
                <a:moveTo>
                  <a:pt x="0" y="273"/>
                </a:moveTo>
                <a:lnTo>
                  <a:pt x="28" y="262"/>
                </a:lnTo>
                <a:lnTo>
                  <a:pt x="206" y="357"/>
                </a:lnTo>
                <a:lnTo>
                  <a:pt x="385" y="122"/>
                </a:lnTo>
                <a:lnTo>
                  <a:pt x="447" y="0"/>
                </a:lnTo>
                <a:lnTo>
                  <a:pt x="447" y="732"/>
                </a:lnTo>
                <a:lnTo>
                  <a:pt x="374" y="698"/>
                </a:lnTo>
                <a:lnTo>
                  <a:pt x="302" y="665"/>
                </a:lnTo>
                <a:lnTo>
                  <a:pt x="173" y="564"/>
                </a:lnTo>
                <a:lnTo>
                  <a:pt x="83" y="430"/>
                </a:lnTo>
              </a:path>
            </a:pathLst>
          </a:custGeom>
          <a:solidFill>
            <a:srgbClr val="CC99FF">
              <a:alpha val="50195"/>
            </a:srgbClr>
          </a:solidFill>
          <a:ln w="9525">
            <a:noFill/>
            <a:round/>
            <a:headEnd/>
            <a:tailEnd/>
          </a:ln>
        </p:spPr>
        <p:txBody>
          <a:bodyPr/>
          <a:lstStyle/>
          <a:p>
            <a:endParaRPr lang="ja-JP" altLang="en-US"/>
          </a:p>
        </p:txBody>
      </p:sp>
      <p:sp>
        <p:nvSpPr>
          <p:cNvPr id="32787" name="Freeform 7"/>
          <p:cNvSpPr>
            <a:spLocks/>
          </p:cNvSpPr>
          <p:nvPr/>
        </p:nvSpPr>
        <p:spPr bwMode="auto">
          <a:xfrm>
            <a:off x="3823189" y="3895726"/>
            <a:ext cx="589085" cy="1223963"/>
          </a:xfrm>
          <a:custGeom>
            <a:avLst/>
            <a:gdLst>
              <a:gd name="T0" fmla="*/ 0 w 371"/>
              <a:gd name="T1" fmla="*/ 2147483647 h 771"/>
              <a:gd name="T2" fmla="*/ 2147483647 w 371"/>
              <a:gd name="T3" fmla="*/ 2147483647 h 771"/>
              <a:gd name="T4" fmla="*/ 2147483647 w 371"/>
              <a:gd name="T5" fmla="*/ 2147483647 h 771"/>
              <a:gd name="T6" fmla="*/ 2147483647 w 371"/>
              <a:gd name="T7" fmla="*/ 0 h 771"/>
              <a:gd name="T8" fmla="*/ 2147483647 w 371"/>
              <a:gd name="T9" fmla="*/ 0 h 771"/>
              <a:gd name="T10" fmla="*/ 2147483647 w 371"/>
              <a:gd name="T11" fmla="*/ 2147483647 h 771"/>
              <a:gd name="T12" fmla="*/ 2147483647 w 371"/>
              <a:gd name="T13" fmla="*/ 2147483647 h 771"/>
              <a:gd name="T14" fmla="*/ 2147483647 w 371"/>
              <a:gd name="T15" fmla="*/ 2147483647 h 771"/>
              <a:gd name="T16" fmla="*/ 2147483647 w 371"/>
              <a:gd name="T17" fmla="*/ 2147483647 h 771"/>
              <a:gd name="T18" fmla="*/ 2147483647 w 371"/>
              <a:gd name="T19" fmla="*/ 2147483647 h 7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1"/>
              <a:gd name="T31" fmla="*/ 0 h 771"/>
              <a:gd name="T32" fmla="*/ 1451 w 371"/>
              <a:gd name="T33" fmla="*/ 635 h 7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1" h="771">
                <a:moveTo>
                  <a:pt x="0" y="771"/>
                </a:moveTo>
                <a:lnTo>
                  <a:pt x="6" y="0"/>
                </a:lnTo>
                <a:lnTo>
                  <a:pt x="107" y="162"/>
                </a:lnTo>
                <a:lnTo>
                  <a:pt x="280" y="274"/>
                </a:lnTo>
                <a:lnTo>
                  <a:pt x="371" y="325"/>
                </a:lnTo>
                <a:lnTo>
                  <a:pt x="299" y="443"/>
                </a:lnTo>
                <a:lnTo>
                  <a:pt x="243" y="527"/>
                </a:lnTo>
                <a:lnTo>
                  <a:pt x="176" y="622"/>
                </a:lnTo>
                <a:lnTo>
                  <a:pt x="125" y="678"/>
                </a:lnTo>
                <a:lnTo>
                  <a:pt x="58" y="739"/>
                </a:lnTo>
              </a:path>
            </a:pathLst>
          </a:custGeom>
          <a:solidFill>
            <a:srgbClr val="CC99FF">
              <a:alpha val="50195"/>
            </a:srgbClr>
          </a:solidFill>
          <a:ln w="9525">
            <a:noFill/>
            <a:round/>
            <a:headEnd/>
            <a:tailEnd/>
          </a:ln>
        </p:spPr>
        <p:txBody>
          <a:bodyPr/>
          <a:lstStyle/>
          <a:p>
            <a:endParaRPr lang="ja-JP" altLang="en-US"/>
          </a:p>
        </p:txBody>
      </p:sp>
      <p:sp>
        <p:nvSpPr>
          <p:cNvPr id="32788" name="Freeform 7"/>
          <p:cNvSpPr>
            <a:spLocks/>
          </p:cNvSpPr>
          <p:nvPr/>
        </p:nvSpPr>
        <p:spPr bwMode="auto">
          <a:xfrm>
            <a:off x="3408485" y="3516313"/>
            <a:ext cx="275492" cy="114300"/>
          </a:xfrm>
          <a:custGeom>
            <a:avLst/>
            <a:gdLst>
              <a:gd name="T0" fmla="*/ 0 w 174"/>
              <a:gd name="T1" fmla="*/ 2147483647 h 72"/>
              <a:gd name="T2" fmla="*/ 2147483647 w 174"/>
              <a:gd name="T3" fmla="*/ 2147483647 h 72"/>
              <a:gd name="T4" fmla="*/ 2147483647 w 174"/>
              <a:gd name="T5" fmla="*/ 2147483647 h 72"/>
              <a:gd name="T6" fmla="*/ 2147483647 w 174"/>
              <a:gd name="T7" fmla="*/ 0 h 72"/>
              <a:gd name="T8" fmla="*/ 2147483647 w 174"/>
              <a:gd name="T9" fmla="*/ 0 h 72"/>
              <a:gd name="T10" fmla="*/ 2147483647 w 174"/>
              <a:gd name="T11" fmla="*/ 2147483647 h 72"/>
              <a:gd name="T12" fmla="*/ 2147483647 w 174"/>
              <a:gd name="T13" fmla="*/ 2147483647 h 72"/>
              <a:gd name="T14" fmla="*/ 2147483647 w 174"/>
              <a:gd name="T15" fmla="*/ 2147483647 h 72"/>
              <a:gd name="T16" fmla="*/ 2147483647 w 174"/>
              <a:gd name="T17" fmla="*/ 2147483647 h 72"/>
              <a:gd name="T18" fmla="*/ 2147483647 w 174"/>
              <a:gd name="T19" fmla="*/ 2147483647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4"/>
              <a:gd name="T31" fmla="*/ 0 h 72"/>
              <a:gd name="T32" fmla="*/ 1451 w 174"/>
              <a:gd name="T33" fmla="*/ 635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4" h="72">
                <a:moveTo>
                  <a:pt x="0" y="72"/>
                </a:moveTo>
                <a:lnTo>
                  <a:pt x="17" y="0"/>
                </a:lnTo>
                <a:lnTo>
                  <a:pt x="174" y="50"/>
                </a:lnTo>
              </a:path>
            </a:pathLst>
          </a:custGeom>
          <a:solidFill>
            <a:srgbClr val="CC99FF">
              <a:alpha val="50195"/>
            </a:srgbClr>
          </a:solidFill>
          <a:ln w="9525">
            <a:noFill/>
            <a:round/>
            <a:headEnd/>
            <a:tailEnd/>
          </a:ln>
        </p:spPr>
        <p:txBody>
          <a:bodyPr/>
          <a:lstStyle/>
          <a:p>
            <a:endParaRPr lang="ja-JP" altLang="en-US"/>
          </a:p>
        </p:txBody>
      </p:sp>
      <p:sp>
        <p:nvSpPr>
          <p:cNvPr id="32789" name="Freeform 7"/>
          <p:cNvSpPr>
            <a:spLocks/>
          </p:cNvSpPr>
          <p:nvPr/>
        </p:nvSpPr>
        <p:spPr bwMode="auto">
          <a:xfrm>
            <a:off x="1403839" y="4030663"/>
            <a:ext cx="1880089" cy="1287462"/>
          </a:xfrm>
          <a:custGeom>
            <a:avLst/>
            <a:gdLst>
              <a:gd name="T0" fmla="*/ 0 w 1185"/>
              <a:gd name="T1" fmla="*/ 2147483647 h 811"/>
              <a:gd name="T2" fmla="*/ 2147483647 w 1185"/>
              <a:gd name="T3" fmla="*/ 2147483647 h 811"/>
              <a:gd name="T4" fmla="*/ 2147483647 w 1185"/>
              <a:gd name="T5" fmla="*/ 2147483647 h 811"/>
              <a:gd name="T6" fmla="*/ 2147483647 w 1185"/>
              <a:gd name="T7" fmla="*/ 0 h 811"/>
              <a:gd name="T8" fmla="*/ 2147483647 w 1185"/>
              <a:gd name="T9" fmla="*/ 0 h 811"/>
              <a:gd name="T10" fmla="*/ 2147483647 w 1185"/>
              <a:gd name="T11" fmla="*/ 2147483647 h 811"/>
              <a:gd name="T12" fmla="*/ 2147483647 w 1185"/>
              <a:gd name="T13" fmla="*/ 2147483647 h 811"/>
              <a:gd name="T14" fmla="*/ 2147483647 w 1185"/>
              <a:gd name="T15" fmla="*/ 2147483647 h 811"/>
              <a:gd name="T16" fmla="*/ 2147483647 w 1185"/>
              <a:gd name="T17" fmla="*/ 2147483647 h 811"/>
              <a:gd name="T18" fmla="*/ 2147483647 w 1185"/>
              <a:gd name="T19" fmla="*/ 2147483647 h 8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85"/>
              <a:gd name="T31" fmla="*/ 0 h 811"/>
              <a:gd name="T32" fmla="*/ 1451 w 1185"/>
              <a:gd name="T33" fmla="*/ 635 h 8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85" h="811">
                <a:moveTo>
                  <a:pt x="0" y="380"/>
                </a:moveTo>
                <a:lnTo>
                  <a:pt x="0" y="229"/>
                </a:lnTo>
                <a:lnTo>
                  <a:pt x="201" y="492"/>
                </a:lnTo>
                <a:lnTo>
                  <a:pt x="536" y="570"/>
                </a:lnTo>
                <a:lnTo>
                  <a:pt x="732" y="526"/>
                </a:lnTo>
                <a:lnTo>
                  <a:pt x="928" y="486"/>
                </a:lnTo>
                <a:lnTo>
                  <a:pt x="1107" y="285"/>
                </a:lnTo>
                <a:lnTo>
                  <a:pt x="1185" y="0"/>
                </a:lnTo>
                <a:lnTo>
                  <a:pt x="1185" y="811"/>
                </a:lnTo>
                <a:lnTo>
                  <a:pt x="5" y="794"/>
                </a:lnTo>
              </a:path>
            </a:pathLst>
          </a:custGeom>
          <a:solidFill>
            <a:srgbClr val="CC99FF">
              <a:alpha val="50195"/>
            </a:srgbClr>
          </a:solidFill>
          <a:ln w="9525">
            <a:noFill/>
            <a:round/>
            <a:headEnd/>
            <a:tailEnd/>
          </a:ln>
        </p:spPr>
        <p:txBody>
          <a:bodyPr/>
          <a:lstStyle/>
          <a:p>
            <a:endParaRPr lang="ja-JP" altLang="en-US"/>
          </a:p>
        </p:txBody>
      </p:sp>
      <p:sp>
        <p:nvSpPr>
          <p:cNvPr id="32790" name="Line 57"/>
          <p:cNvSpPr>
            <a:spLocks noChangeShapeType="1"/>
          </p:cNvSpPr>
          <p:nvPr/>
        </p:nvSpPr>
        <p:spPr bwMode="auto">
          <a:xfrm flipH="1">
            <a:off x="108438" y="549275"/>
            <a:ext cx="8856785" cy="0"/>
          </a:xfrm>
          <a:prstGeom prst="line">
            <a:avLst/>
          </a:prstGeom>
          <a:noFill/>
          <a:ln w="25400">
            <a:solidFill>
              <a:srgbClr val="0000FF"/>
            </a:solidFill>
            <a:round/>
            <a:headEnd/>
            <a:tailEnd/>
          </a:ln>
        </p:spPr>
        <p:txBody>
          <a:bodyPr/>
          <a:lstStyle/>
          <a:p>
            <a:endParaRPr lang="ja-JP" altLang="en-US"/>
          </a:p>
        </p:txBody>
      </p:sp>
      <p:sp>
        <p:nvSpPr>
          <p:cNvPr id="32791" name="タイトル 1"/>
          <p:cNvSpPr>
            <a:spLocks/>
          </p:cNvSpPr>
          <p:nvPr/>
        </p:nvSpPr>
        <p:spPr bwMode="auto">
          <a:xfrm>
            <a:off x="148004" y="108228"/>
            <a:ext cx="3801041" cy="369332"/>
          </a:xfrm>
          <a:prstGeom prst="rect">
            <a:avLst/>
          </a:prstGeom>
          <a:noFill/>
          <a:ln w="9525">
            <a:noFill/>
            <a:miter lim="800000"/>
            <a:headEnd/>
            <a:tailEnd/>
          </a:ln>
        </p:spPr>
        <p:txBody>
          <a:bodyPr wrap="none" anchor="ctr">
            <a:spAutoFit/>
          </a:bodyPr>
          <a:lstStyle/>
          <a:p>
            <a:pPr eaLnBrk="0" hangingPunct="0"/>
            <a:r>
              <a:rPr lang="ja-JP" altLang="en-US" sz="1800">
                <a:latin typeface="Calibri" pitchFamily="34" charset="0"/>
                <a:ea typeface="HGP創英角ｺﾞｼｯｸUB" pitchFamily="50" charset="-128"/>
              </a:rPr>
              <a:t>１日の電力使用量と発電量のイメージ</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番号プレースホルダ 3"/>
          <p:cNvSpPr>
            <a:spLocks noGrp="1"/>
          </p:cNvSpPr>
          <p:nvPr>
            <p:ph type="sldNum" sz="quarter" idx="12"/>
          </p:nvPr>
        </p:nvSpPr>
        <p:spPr>
          <a:xfrm>
            <a:off x="457200" y="6356351"/>
            <a:ext cx="2133600" cy="365125"/>
          </a:xfrm>
        </p:spPr>
        <p:txBody>
          <a:bodyPr/>
          <a:lstStyle/>
          <a:p>
            <a:pPr algn="l">
              <a:defRPr/>
            </a:pPr>
            <a:fld id="{2E927B10-9361-4AA1-98A9-945D2BC7ADD4}" type="slidenum">
              <a:rPr lang="en-US" altLang="ja-JP" smtClean="0"/>
              <a:pPr algn="l">
                <a:defRPr/>
              </a:pPr>
              <a:t>22</a:t>
            </a:fld>
            <a:endParaRPr lang="en-US" altLang="ja-JP" smtClean="0"/>
          </a:p>
        </p:txBody>
      </p:sp>
      <p:sp>
        <p:nvSpPr>
          <p:cNvPr id="4117" name="テキスト ボックス 132"/>
          <p:cNvSpPr txBox="1">
            <a:spLocks noChangeArrowheads="1"/>
          </p:cNvSpPr>
          <p:nvPr/>
        </p:nvSpPr>
        <p:spPr bwMode="auto">
          <a:xfrm>
            <a:off x="1482970" y="3594100"/>
            <a:ext cx="2664069" cy="338138"/>
          </a:xfrm>
          <a:prstGeom prst="rect">
            <a:avLst/>
          </a:prstGeom>
          <a:solidFill>
            <a:schemeClr val="bg1"/>
          </a:solidFill>
          <a:ln w="9525">
            <a:noFill/>
            <a:miter lim="800000"/>
            <a:headEnd/>
            <a:tailEnd/>
          </a:ln>
        </p:spPr>
        <p:txBody>
          <a:bodyPr>
            <a:spAutoFit/>
          </a:bodyPr>
          <a:lstStyle/>
          <a:p>
            <a:pPr algn="ctr">
              <a:spcAft>
                <a:spcPts val="600"/>
              </a:spcAft>
              <a:defRPr/>
            </a:pPr>
            <a:r>
              <a:rPr lang="en-US" altLang="ja-JP" sz="1600" b="1" dirty="0">
                <a:latin typeface="+mn-ea"/>
                <a:ea typeface="+mn-ea"/>
              </a:rPr>
              <a:t>HEMS</a:t>
            </a:r>
            <a:r>
              <a:rPr lang="ja-JP" altLang="en-US" sz="1600" b="1" dirty="0">
                <a:latin typeface="+mn-ea"/>
                <a:ea typeface="+mn-ea"/>
              </a:rPr>
              <a:t>端末</a:t>
            </a:r>
          </a:p>
        </p:txBody>
      </p:sp>
      <p:sp>
        <p:nvSpPr>
          <p:cNvPr id="4122" name="テキスト ボックス 138"/>
          <p:cNvSpPr txBox="1">
            <a:spLocks noChangeArrowheads="1"/>
          </p:cNvSpPr>
          <p:nvPr/>
        </p:nvSpPr>
        <p:spPr bwMode="auto">
          <a:xfrm>
            <a:off x="5673970" y="3594101"/>
            <a:ext cx="2159977" cy="339725"/>
          </a:xfrm>
          <a:prstGeom prst="rect">
            <a:avLst/>
          </a:prstGeom>
          <a:noFill/>
          <a:ln w="9525">
            <a:noFill/>
            <a:miter lim="800000"/>
            <a:headEnd/>
            <a:tailEnd/>
          </a:ln>
        </p:spPr>
        <p:txBody>
          <a:bodyPr>
            <a:spAutoFit/>
          </a:bodyPr>
          <a:lstStyle/>
          <a:p>
            <a:pPr algn="ctr">
              <a:spcAft>
                <a:spcPts val="600"/>
              </a:spcAft>
              <a:defRPr/>
            </a:pPr>
            <a:r>
              <a:rPr lang="en-US" altLang="ja-JP" sz="1600" b="1" dirty="0">
                <a:latin typeface="+mn-ea"/>
                <a:ea typeface="+mn-ea"/>
              </a:rPr>
              <a:t>Web</a:t>
            </a:r>
            <a:r>
              <a:rPr lang="ja-JP" altLang="en-US" sz="1600" b="1" dirty="0">
                <a:latin typeface="+mn-ea"/>
                <a:ea typeface="+mn-ea"/>
              </a:rPr>
              <a:t>ブラウザ</a:t>
            </a:r>
          </a:p>
        </p:txBody>
      </p:sp>
      <p:pic>
        <p:nvPicPr>
          <p:cNvPr id="4128" name="Picture 18" descr="C:\Documents and Settings\watanabe\デスクトップ\main.jpg"/>
          <p:cNvPicPr>
            <a:picLocks noChangeAspect="1" noChangeArrowheads="1"/>
          </p:cNvPicPr>
          <p:nvPr/>
        </p:nvPicPr>
        <p:blipFill>
          <a:blip r:embed="rId3" cstate="print"/>
          <a:srcRect/>
          <a:stretch>
            <a:fillRect/>
          </a:stretch>
        </p:blipFill>
        <p:spPr bwMode="auto">
          <a:xfrm>
            <a:off x="684335" y="3932238"/>
            <a:ext cx="4182208" cy="2305050"/>
          </a:xfrm>
          <a:prstGeom prst="rect">
            <a:avLst/>
          </a:prstGeom>
          <a:solidFill>
            <a:srgbClr val="000000">
              <a:shade val="95000"/>
            </a:srgbClr>
          </a:solidFill>
          <a:ln w="12700" cap="sq">
            <a:solidFill>
              <a:srgbClr val="000000"/>
            </a:solidFill>
            <a:miter lim="800000"/>
          </a:ln>
          <a:effectLst>
            <a:outerShdw blurRad="254000" dist="190500" dir="2700000" sy="90000" algn="bl" rotWithShape="0">
              <a:srgbClr val="000000">
                <a:alpha val="40000"/>
              </a:srgbClr>
            </a:outerShdw>
          </a:effectLst>
        </p:spPr>
      </p:pic>
      <p:pic>
        <p:nvPicPr>
          <p:cNvPr id="37" name="図 36" descr="webブラウザ.jpg"/>
          <p:cNvPicPr>
            <a:picLocks noChangeAspect="1"/>
          </p:cNvPicPr>
          <p:nvPr/>
        </p:nvPicPr>
        <p:blipFill>
          <a:blip r:embed="rId4" cstate="print"/>
          <a:stretch>
            <a:fillRect/>
          </a:stretch>
        </p:blipFill>
        <p:spPr>
          <a:xfrm>
            <a:off x="5292969" y="3933826"/>
            <a:ext cx="2901462" cy="2303463"/>
          </a:xfrm>
          <a:prstGeom prst="rect">
            <a:avLst/>
          </a:prstGeom>
          <a:solidFill>
            <a:srgbClr val="000000">
              <a:shade val="95000"/>
            </a:srgbClr>
          </a:solidFill>
          <a:ln w="12700" cap="sq">
            <a:solidFill>
              <a:srgbClr val="000000"/>
            </a:solidFill>
            <a:miter lim="800000"/>
          </a:ln>
          <a:effectLst>
            <a:outerShdw blurRad="254000" dist="190500" dir="2700000" sy="90000" algn="bl" rotWithShape="0">
              <a:srgbClr val="000000">
                <a:alpha val="40000"/>
              </a:srgbClr>
            </a:outerShdw>
          </a:effectLst>
        </p:spPr>
      </p:pic>
      <p:sp>
        <p:nvSpPr>
          <p:cNvPr id="67" name="タイトル 1"/>
          <p:cNvSpPr txBox="1">
            <a:spLocks/>
          </p:cNvSpPr>
          <p:nvPr/>
        </p:nvSpPr>
        <p:spPr bwMode="auto">
          <a:xfrm>
            <a:off x="148005" y="108228"/>
            <a:ext cx="3256020" cy="369332"/>
          </a:xfrm>
          <a:prstGeom prst="rect">
            <a:avLst/>
          </a:prstGeom>
          <a:noFill/>
          <a:ln w="9525">
            <a:noFill/>
            <a:miter lim="800000"/>
            <a:headEnd/>
            <a:tailEnd/>
          </a:ln>
        </p:spPr>
        <p:txBody>
          <a:bodyPr wrap="none" anchor="ctr">
            <a:spAutoFit/>
          </a:bodyPr>
          <a:lstStyle/>
          <a:p>
            <a:pPr eaLnBrk="0" hangingPunct="0">
              <a:defRPr/>
            </a:pPr>
            <a:r>
              <a:rPr lang="ja-JP" altLang="en-US" sz="1800" dirty="0">
                <a:latin typeface="+mj-lt"/>
                <a:ea typeface="HGP創英角ｺﾞｼｯｸUB" pitchFamily="50" charset="-128"/>
                <a:cs typeface="+mj-cs"/>
              </a:rPr>
              <a:t>様々な電力の「見える化」を実現</a:t>
            </a:r>
          </a:p>
        </p:txBody>
      </p:sp>
      <p:sp>
        <p:nvSpPr>
          <p:cNvPr id="34824" name="Rectangle 7"/>
          <p:cNvSpPr>
            <a:spLocks noChangeArrowheads="1"/>
          </p:cNvSpPr>
          <p:nvPr/>
        </p:nvSpPr>
        <p:spPr bwMode="auto">
          <a:xfrm>
            <a:off x="118697" y="404814"/>
            <a:ext cx="8855319" cy="71437"/>
          </a:xfrm>
          <a:prstGeom prst="rect">
            <a:avLst/>
          </a:prstGeom>
          <a:gradFill rotWithShape="1">
            <a:gsLst>
              <a:gs pos="0">
                <a:srgbClr val="EAEAEA"/>
              </a:gs>
              <a:gs pos="100000">
                <a:srgbClr val="FF9933"/>
              </a:gs>
            </a:gsLst>
            <a:lin ang="0" scaled="1"/>
          </a:gradFill>
          <a:ln w="9525">
            <a:noFill/>
            <a:miter lim="800000"/>
            <a:headEnd/>
            <a:tailEnd/>
          </a:ln>
        </p:spPr>
        <p:txBody>
          <a:bodyPr wrap="none" anchor="ctr"/>
          <a:lstStyle/>
          <a:p>
            <a:pPr>
              <a:spcAft>
                <a:spcPts val="600"/>
              </a:spcAft>
            </a:pPr>
            <a:endParaRPr lang="ja-JP" altLang="en-US">
              <a:ea typeface="ＭＳ Ｐゴシック" pitchFamily="50" charset="-128"/>
            </a:endParaRPr>
          </a:p>
        </p:txBody>
      </p:sp>
      <p:grpSp>
        <p:nvGrpSpPr>
          <p:cNvPr id="2" name="グループ化 78"/>
          <p:cNvGrpSpPr>
            <a:grpSpLocks/>
          </p:cNvGrpSpPr>
          <p:nvPr/>
        </p:nvGrpSpPr>
        <p:grpSpPr bwMode="auto">
          <a:xfrm>
            <a:off x="383931" y="620713"/>
            <a:ext cx="8364415" cy="2857500"/>
            <a:chOff x="416496" y="620118"/>
            <a:chExt cx="9061276" cy="2858418"/>
          </a:xfrm>
        </p:grpSpPr>
        <p:pic>
          <p:nvPicPr>
            <p:cNvPr id="4103" name="Picture 13" descr="C:\Documents and Settings\watanabe\デスクトップ\tv.png"/>
            <p:cNvPicPr>
              <a:picLocks noChangeAspect="1" noChangeArrowheads="1"/>
            </p:cNvPicPr>
            <p:nvPr/>
          </p:nvPicPr>
          <p:blipFill>
            <a:blip r:embed="rId5" cstate="print"/>
            <a:srcRect/>
            <a:stretch>
              <a:fillRect/>
            </a:stretch>
          </p:blipFill>
          <p:spPr bwMode="auto">
            <a:xfrm>
              <a:off x="8120486" y="1241029"/>
              <a:ext cx="733411" cy="686020"/>
            </a:xfrm>
            <a:prstGeom prst="rect">
              <a:avLst/>
            </a:prstGeom>
            <a:noFill/>
            <a:ln w="9525">
              <a:noFill/>
              <a:miter lim="800000"/>
              <a:headEnd/>
              <a:tailEnd/>
            </a:ln>
            <a:effectLst>
              <a:outerShdw blurRad="76200" dir="18900000" sy="23000" kx="-1200000" algn="bl" rotWithShape="0">
                <a:prstClr val="black">
                  <a:alpha val="20000"/>
                </a:prstClr>
              </a:outerShdw>
            </a:effectLst>
          </p:spPr>
        </p:pic>
        <p:pic>
          <p:nvPicPr>
            <p:cNvPr id="4104" name="Picture 14" descr="C:\Documents and Settings\watanabe\デスクトップ\washer2.png"/>
            <p:cNvPicPr>
              <a:picLocks noChangeAspect="1" noChangeArrowheads="1"/>
            </p:cNvPicPr>
            <p:nvPr/>
          </p:nvPicPr>
          <p:blipFill>
            <a:blip r:embed="rId6" cstate="print"/>
            <a:srcRect/>
            <a:stretch>
              <a:fillRect/>
            </a:stretch>
          </p:blipFill>
          <p:spPr bwMode="auto">
            <a:xfrm>
              <a:off x="8228434" y="2752815"/>
              <a:ext cx="527040" cy="674905"/>
            </a:xfrm>
            <a:prstGeom prst="rect">
              <a:avLst/>
            </a:prstGeom>
            <a:noFill/>
            <a:ln w="9525">
              <a:noFill/>
              <a:miter lim="800000"/>
              <a:headEnd/>
              <a:tailEnd/>
            </a:ln>
            <a:effectLst>
              <a:outerShdw blurRad="76200" dir="18900000" sy="23000" kx="-1200000" algn="bl" rotWithShape="0">
                <a:prstClr val="black">
                  <a:alpha val="20000"/>
                </a:prstClr>
              </a:outerShdw>
            </a:effectLst>
          </p:spPr>
        </p:pic>
        <p:pic>
          <p:nvPicPr>
            <p:cNvPr id="4105" name="Picture 15" descr="C:\Documents and Settings\watanabe\デスクトップ\coolerator1.png"/>
            <p:cNvPicPr>
              <a:picLocks noChangeAspect="1" noChangeArrowheads="1"/>
            </p:cNvPicPr>
            <p:nvPr/>
          </p:nvPicPr>
          <p:blipFill>
            <a:blip r:embed="rId7" cstate="print"/>
            <a:srcRect/>
            <a:stretch>
              <a:fillRect/>
            </a:stretch>
          </p:blipFill>
          <p:spPr bwMode="auto">
            <a:xfrm>
              <a:off x="9023756" y="1888937"/>
              <a:ext cx="454016" cy="971862"/>
            </a:xfrm>
            <a:prstGeom prst="rect">
              <a:avLst/>
            </a:prstGeom>
            <a:noFill/>
            <a:ln w="9525">
              <a:noFill/>
              <a:miter lim="800000"/>
              <a:headEnd/>
              <a:tailEnd/>
            </a:ln>
            <a:effectLst>
              <a:outerShdw blurRad="76200" dir="18900000" sy="23000" kx="-1200000" algn="bl" rotWithShape="0">
                <a:prstClr val="black">
                  <a:alpha val="20000"/>
                </a:prstClr>
              </a:outerShdw>
            </a:effectLst>
          </p:spPr>
        </p:pic>
        <p:cxnSp>
          <p:nvCxnSpPr>
            <p:cNvPr id="34829" name="直線矢印コネクタ 75"/>
            <p:cNvCxnSpPr>
              <a:cxnSpLocks noChangeShapeType="1"/>
            </p:cNvCxnSpPr>
            <p:nvPr/>
          </p:nvCxnSpPr>
          <p:spPr bwMode="auto">
            <a:xfrm>
              <a:off x="7214527" y="2320350"/>
              <a:ext cx="1716352" cy="0"/>
            </a:xfrm>
            <a:prstGeom prst="straightConnector1">
              <a:avLst/>
            </a:prstGeom>
            <a:noFill/>
            <a:ln w="50800" algn="ctr">
              <a:solidFill>
                <a:srgbClr val="FFC000"/>
              </a:solidFill>
              <a:round/>
              <a:headEnd/>
              <a:tailEnd type="triangle" w="med" len="med"/>
            </a:ln>
          </p:spPr>
        </p:cxnSp>
        <p:cxnSp>
          <p:nvCxnSpPr>
            <p:cNvPr id="34830" name="カギ線コネクタ 84"/>
            <p:cNvCxnSpPr>
              <a:cxnSpLocks noChangeShapeType="1"/>
            </p:cNvCxnSpPr>
            <p:nvPr/>
          </p:nvCxnSpPr>
          <p:spPr bwMode="auto">
            <a:xfrm flipV="1">
              <a:off x="2277830" y="2421260"/>
              <a:ext cx="2963202" cy="719138"/>
            </a:xfrm>
            <a:prstGeom prst="bentConnector3">
              <a:avLst>
                <a:gd name="adj1" fmla="val 87944"/>
              </a:avLst>
            </a:prstGeom>
            <a:noFill/>
            <a:ln w="50800" algn="ctr">
              <a:solidFill>
                <a:srgbClr val="FF0000"/>
              </a:solidFill>
              <a:round/>
              <a:headEnd/>
              <a:tailEnd type="triangle" w="med" len="med"/>
            </a:ln>
          </p:spPr>
        </p:cxnSp>
        <p:cxnSp>
          <p:nvCxnSpPr>
            <p:cNvPr id="34831" name="カギ線コネクタ 102"/>
            <p:cNvCxnSpPr>
              <a:cxnSpLocks noChangeShapeType="1"/>
            </p:cNvCxnSpPr>
            <p:nvPr/>
          </p:nvCxnSpPr>
          <p:spPr bwMode="auto">
            <a:xfrm flipV="1">
              <a:off x="2434332" y="2421260"/>
              <a:ext cx="856456" cy="719138"/>
            </a:xfrm>
            <a:prstGeom prst="bentConnector3">
              <a:avLst>
                <a:gd name="adj1" fmla="val 56014"/>
              </a:avLst>
            </a:prstGeom>
            <a:noFill/>
            <a:ln w="50800" algn="ctr">
              <a:solidFill>
                <a:srgbClr val="FF0000"/>
              </a:solidFill>
              <a:round/>
              <a:headEnd/>
              <a:tailEnd type="triangle" w="med" len="med"/>
            </a:ln>
          </p:spPr>
        </p:cxnSp>
        <p:cxnSp>
          <p:nvCxnSpPr>
            <p:cNvPr id="34832" name="カギ線コネクタ 108"/>
            <p:cNvCxnSpPr>
              <a:cxnSpLocks noChangeShapeType="1"/>
            </p:cNvCxnSpPr>
            <p:nvPr/>
          </p:nvCxnSpPr>
          <p:spPr bwMode="auto">
            <a:xfrm>
              <a:off x="2434332" y="1412206"/>
              <a:ext cx="856456" cy="719138"/>
            </a:xfrm>
            <a:prstGeom prst="bentConnector3">
              <a:avLst>
                <a:gd name="adj1" fmla="val 56014"/>
              </a:avLst>
            </a:prstGeom>
            <a:noFill/>
            <a:ln w="50800" algn="ctr">
              <a:solidFill>
                <a:srgbClr val="33CC33"/>
              </a:solidFill>
              <a:round/>
              <a:headEnd/>
              <a:tailEnd type="triangle" w="med" len="med"/>
            </a:ln>
          </p:spPr>
        </p:cxnSp>
        <p:cxnSp>
          <p:nvCxnSpPr>
            <p:cNvPr id="34833" name="カギ線コネクタ 111"/>
            <p:cNvCxnSpPr>
              <a:cxnSpLocks noChangeShapeType="1"/>
            </p:cNvCxnSpPr>
            <p:nvPr/>
          </p:nvCxnSpPr>
          <p:spPr bwMode="auto">
            <a:xfrm flipV="1">
              <a:off x="7214526" y="1601215"/>
              <a:ext cx="858176" cy="719137"/>
            </a:xfrm>
            <a:prstGeom prst="bentConnector3">
              <a:avLst>
                <a:gd name="adj1" fmla="val 56014"/>
              </a:avLst>
            </a:prstGeom>
            <a:noFill/>
            <a:ln w="50800" algn="ctr">
              <a:solidFill>
                <a:srgbClr val="FFC000"/>
              </a:solidFill>
              <a:round/>
              <a:headEnd/>
              <a:tailEnd type="triangle" w="med" len="med"/>
            </a:ln>
          </p:spPr>
        </p:cxnSp>
        <p:cxnSp>
          <p:nvCxnSpPr>
            <p:cNvPr id="34834" name="カギ線コネクタ 112"/>
            <p:cNvCxnSpPr>
              <a:cxnSpLocks noChangeShapeType="1"/>
            </p:cNvCxnSpPr>
            <p:nvPr/>
          </p:nvCxnSpPr>
          <p:spPr bwMode="auto">
            <a:xfrm>
              <a:off x="7214526" y="2320355"/>
              <a:ext cx="858176" cy="720725"/>
            </a:xfrm>
            <a:prstGeom prst="bentConnector3">
              <a:avLst>
                <a:gd name="adj1" fmla="val 56014"/>
              </a:avLst>
            </a:prstGeom>
            <a:noFill/>
            <a:ln w="50800" algn="ctr">
              <a:solidFill>
                <a:srgbClr val="FFC000"/>
              </a:solidFill>
              <a:round/>
              <a:headEnd/>
              <a:tailEnd type="triangle" w="med" len="med"/>
            </a:ln>
          </p:spPr>
        </p:cxnSp>
        <p:pic>
          <p:nvPicPr>
            <p:cNvPr id="34835" name="Picture 16" descr="C:\Documents and Settings\watanabe\デスクトップ\battery_90.png"/>
            <p:cNvPicPr>
              <a:picLocks noChangeAspect="1" noChangeArrowheads="1"/>
            </p:cNvPicPr>
            <p:nvPr/>
          </p:nvPicPr>
          <p:blipFill>
            <a:blip r:embed="rId8" cstate="print"/>
            <a:srcRect/>
            <a:stretch>
              <a:fillRect/>
            </a:stretch>
          </p:blipFill>
          <p:spPr bwMode="auto">
            <a:xfrm>
              <a:off x="3321741" y="1773313"/>
              <a:ext cx="1217613" cy="935037"/>
            </a:xfrm>
            <a:prstGeom prst="rect">
              <a:avLst/>
            </a:prstGeom>
            <a:noFill/>
            <a:ln w="9525">
              <a:noFill/>
              <a:miter lim="800000"/>
              <a:headEnd/>
              <a:tailEnd/>
            </a:ln>
          </p:spPr>
        </p:pic>
        <p:grpSp>
          <p:nvGrpSpPr>
            <p:cNvPr id="3" name="グループ化 75"/>
            <p:cNvGrpSpPr>
              <a:grpSpLocks/>
            </p:cNvGrpSpPr>
            <p:nvPr/>
          </p:nvGrpSpPr>
          <p:grpSpPr bwMode="auto">
            <a:xfrm>
              <a:off x="4070851" y="1555456"/>
              <a:ext cx="625463" cy="574860"/>
              <a:chOff x="4070851" y="1673027"/>
              <a:chExt cx="625463" cy="574860"/>
            </a:xfrm>
          </p:grpSpPr>
          <p:sp>
            <p:nvSpPr>
              <p:cNvPr id="118" name="円/楕円 117"/>
              <p:cNvSpPr/>
              <p:nvPr/>
            </p:nvSpPr>
            <p:spPr bwMode="auto">
              <a:xfrm>
                <a:off x="4070851" y="1673027"/>
                <a:ext cx="625463" cy="574860"/>
              </a:xfrm>
              <a:prstGeom prst="ellipse">
                <a:avLst/>
              </a:prstGeom>
              <a:solidFill>
                <a:srgbClr val="008000"/>
              </a:solidFill>
              <a:ln w="28575" cap="flat" cmpd="sng" algn="ctr">
                <a:solidFill>
                  <a:srgbClr val="003300"/>
                </a:solidFill>
                <a:prstDash val="solid"/>
                <a:bevel/>
                <a:headEnd type="none" w="med" len="med"/>
                <a:tailEnd type="none" w="med" len="med"/>
              </a:ln>
              <a:effectLst>
                <a:outerShdw blurRad="50800" dist="38100" dir="2700000" algn="tl" rotWithShape="0">
                  <a:prstClr val="black">
                    <a:alpha val="40000"/>
                  </a:prstClr>
                </a:outerShdw>
              </a:effectLst>
            </p:spPr>
            <p:txBody>
              <a:bodyPr/>
              <a:lstStyle/>
              <a:p>
                <a:pPr>
                  <a:spcAft>
                    <a:spcPts val="600"/>
                  </a:spcAft>
                  <a:defRPr/>
                </a:pPr>
                <a:endParaRPr lang="ja-JP" altLang="en-US" dirty="0"/>
              </a:p>
            </p:txBody>
          </p:sp>
          <p:sp>
            <p:nvSpPr>
              <p:cNvPr id="34885" name="テキスト ボックス 118"/>
              <p:cNvSpPr txBox="1">
                <a:spLocks noChangeArrowheads="1"/>
              </p:cNvSpPr>
              <p:nvPr/>
            </p:nvSpPr>
            <p:spPr bwMode="auto">
              <a:xfrm>
                <a:off x="4071571" y="1742901"/>
                <a:ext cx="624284" cy="369451"/>
              </a:xfrm>
              <a:prstGeom prst="rect">
                <a:avLst/>
              </a:prstGeom>
              <a:noFill/>
              <a:ln w="9525">
                <a:noFill/>
                <a:miter lim="800000"/>
                <a:headEnd/>
                <a:tailEnd/>
              </a:ln>
            </p:spPr>
            <p:txBody>
              <a:bodyPr>
                <a:spAutoFit/>
              </a:bodyPr>
              <a:lstStyle/>
              <a:p>
                <a:pPr algn="ctr">
                  <a:spcAft>
                    <a:spcPts val="600"/>
                  </a:spcAft>
                </a:pPr>
                <a:r>
                  <a:rPr lang="ja-JP" altLang="en-US">
                    <a:solidFill>
                      <a:schemeClr val="bg1"/>
                    </a:solidFill>
                  </a:rPr>
                  <a:t>蓄</a:t>
                </a:r>
              </a:p>
            </p:txBody>
          </p:sp>
        </p:grpSp>
        <p:sp>
          <p:nvSpPr>
            <p:cNvPr id="4118" name="テキスト ボックス 133"/>
            <p:cNvSpPr txBox="1">
              <a:spLocks noChangeArrowheads="1"/>
            </p:cNvSpPr>
            <p:nvPr/>
          </p:nvSpPr>
          <p:spPr bwMode="auto">
            <a:xfrm>
              <a:off x="1957929" y="3140289"/>
              <a:ext cx="1482697" cy="338247"/>
            </a:xfrm>
            <a:prstGeom prst="rect">
              <a:avLst/>
            </a:prstGeom>
            <a:noFill/>
            <a:ln w="9525">
              <a:noFill/>
              <a:miter lim="800000"/>
              <a:headEnd/>
              <a:tailEnd/>
            </a:ln>
          </p:spPr>
          <p:txBody>
            <a:bodyPr>
              <a:spAutoFit/>
            </a:bodyPr>
            <a:lstStyle/>
            <a:p>
              <a:pPr algn="ctr">
                <a:spcAft>
                  <a:spcPts val="600"/>
                </a:spcAft>
                <a:defRPr/>
              </a:pPr>
              <a:r>
                <a:rPr lang="ja-JP" altLang="en-US" sz="1600" b="1" dirty="0">
                  <a:latin typeface="+mn-ea"/>
                  <a:ea typeface="+mn-ea"/>
                </a:rPr>
                <a:t>系統電源</a:t>
              </a:r>
            </a:p>
          </p:txBody>
        </p:sp>
        <p:sp>
          <p:nvSpPr>
            <p:cNvPr id="4120" name="テキスト ボックス 135"/>
            <p:cNvSpPr txBox="1">
              <a:spLocks noChangeArrowheads="1"/>
            </p:cNvSpPr>
            <p:nvPr/>
          </p:nvSpPr>
          <p:spPr bwMode="auto">
            <a:xfrm>
              <a:off x="3224730" y="2655947"/>
              <a:ext cx="1122340" cy="339834"/>
            </a:xfrm>
            <a:prstGeom prst="rect">
              <a:avLst/>
            </a:prstGeom>
            <a:noFill/>
            <a:ln w="9525">
              <a:noFill/>
              <a:miter lim="800000"/>
              <a:headEnd/>
              <a:tailEnd/>
            </a:ln>
          </p:spPr>
          <p:txBody>
            <a:bodyPr>
              <a:spAutoFit/>
            </a:bodyPr>
            <a:lstStyle/>
            <a:p>
              <a:pPr algn="ctr">
                <a:spcAft>
                  <a:spcPts val="600"/>
                </a:spcAft>
                <a:defRPr/>
              </a:pPr>
              <a:r>
                <a:rPr lang="ja-JP" altLang="en-US" sz="1600" b="1" dirty="0">
                  <a:latin typeface="+mn-ea"/>
                  <a:ea typeface="+mn-ea"/>
                </a:rPr>
                <a:t>蓄電池</a:t>
              </a:r>
            </a:p>
          </p:txBody>
        </p:sp>
        <p:sp>
          <p:nvSpPr>
            <p:cNvPr id="4121" name="テキスト ボックス 136"/>
            <p:cNvSpPr txBox="1">
              <a:spLocks noChangeArrowheads="1"/>
            </p:cNvSpPr>
            <p:nvPr/>
          </p:nvSpPr>
          <p:spPr bwMode="auto">
            <a:xfrm>
              <a:off x="5774206" y="2846508"/>
              <a:ext cx="1266801" cy="584963"/>
            </a:xfrm>
            <a:prstGeom prst="rect">
              <a:avLst/>
            </a:prstGeom>
            <a:noFill/>
            <a:ln w="9525">
              <a:noFill/>
              <a:miter lim="800000"/>
              <a:headEnd/>
              <a:tailEnd/>
            </a:ln>
          </p:spPr>
          <p:txBody>
            <a:bodyPr>
              <a:spAutoFit/>
            </a:bodyPr>
            <a:lstStyle/>
            <a:p>
              <a:pPr algn="ctr">
                <a:spcAft>
                  <a:spcPts val="600"/>
                </a:spcAft>
                <a:defRPr/>
              </a:pPr>
              <a:r>
                <a:rPr lang="ja-JP" altLang="en-US" sz="1600" b="1" dirty="0">
                  <a:latin typeface="+mn-ea"/>
                  <a:ea typeface="+mn-ea"/>
                </a:rPr>
                <a:t>電力測定器</a:t>
              </a:r>
            </a:p>
          </p:txBody>
        </p:sp>
        <p:grpSp>
          <p:nvGrpSpPr>
            <p:cNvPr id="4" name="グループ化 72"/>
            <p:cNvGrpSpPr>
              <a:grpSpLocks/>
            </p:cNvGrpSpPr>
            <p:nvPr/>
          </p:nvGrpSpPr>
          <p:grpSpPr bwMode="auto">
            <a:xfrm>
              <a:off x="5241032" y="1744088"/>
              <a:ext cx="2160240" cy="1116012"/>
              <a:chOff x="5186894" y="1700213"/>
              <a:chExt cx="2261527" cy="1116012"/>
            </a:xfrm>
          </p:grpSpPr>
          <p:pic>
            <p:nvPicPr>
              <p:cNvPr id="4102" name="Picture 12" descr="C:\Documents and Settings\watanabe\デスクトップ\panel_board05.PNG"/>
              <p:cNvPicPr>
                <a:picLocks noChangeAspect="1" noChangeArrowheads="1"/>
              </p:cNvPicPr>
              <p:nvPr/>
            </p:nvPicPr>
            <p:blipFill>
              <a:blip r:embed="rId9" cstate="print"/>
              <a:srcRect/>
              <a:stretch>
                <a:fillRect/>
              </a:stretch>
            </p:blipFill>
            <p:spPr bwMode="auto">
              <a:xfrm>
                <a:off x="5306325" y="1700554"/>
                <a:ext cx="1831415" cy="881345"/>
              </a:xfrm>
              <a:prstGeom prst="rect">
                <a:avLst/>
              </a:prstGeom>
              <a:noFill/>
              <a:ln w="9525">
                <a:noFill/>
                <a:miter lim="800000"/>
                <a:headEnd/>
                <a:tailEnd/>
              </a:ln>
              <a:effectLst>
                <a:outerShdw blurRad="76200" dir="18900000" sy="23000" kx="-1200000" algn="bl" rotWithShape="0">
                  <a:prstClr val="black">
                    <a:alpha val="20000"/>
                  </a:prstClr>
                </a:outerShdw>
              </a:effectLst>
            </p:spPr>
          </p:pic>
          <p:sp>
            <p:nvSpPr>
              <p:cNvPr id="36" name="角丸四角形 35"/>
              <p:cNvSpPr/>
              <p:nvPr/>
            </p:nvSpPr>
            <p:spPr bwMode="auto">
              <a:xfrm>
                <a:off x="5186894" y="1700213"/>
                <a:ext cx="2261527" cy="1116012"/>
              </a:xfrm>
              <a:prstGeom prst="roundRect">
                <a:avLst/>
              </a:prstGeom>
              <a:solidFill>
                <a:srgbClr val="FFFFCC"/>
              </a:solidFill>
              <a:ln w="9525" cap="flat" cmpd="sng" algn="ctr">
                <a:solidFill>
                  <a:schemeClr val="bg1">
                    <a:lumMod val="75000"/>
                  </a:schemeClr>
                </a:solidFill>
                <a:prstDash val="solid"/>
                <a:bevel/>
                <a:headEnd type="none" w="med" len="med"/>
                <a:tailEnd type="none" w="med" len="med"/>
              </a:ln>
              <a:effectLst>
                <a:outerShdw blurRad="76200" dir="18900000" sy="23000" kx="-1200000" algn="bl" rotWithShape="0">
                  <a:prstClr val="black">
                    <a:alpha val="20000"/>
                  </a:prstClr>
                </a:outerShdw>
              </a:effectLst>
              <a:scene3d>
                <a:camera prst="obliqueTopRight"/>
                <a:lightRig rig="soft" dir="t"/>
              </a:scene3d>
              <a:sp3d extrusionH="254000" prstMaterial="matte">
                <a:bevelT w="114300" prst="artDeco"/>
                <a:extrusionClr>
                  <a:srgbClr val="FFFFCC"/>
                </a:extrusionClr>
              </a:sp3d>
            </p:spPr>
            <p:txBody>
              <a:bodyPr/>
              <a:lstStyle/>
              <a:p>
                <a:pPr>
                  <a:spcAft>
                    <a:spcPts val="600"/>
                  </a:spcAft>
                  <a:defRPr/>
                </a:pPr>
                <a:endParaRPr lang="ja-JP" altLang="en-US" dirty="0"/>
              </a:p>
            </p:txBody>
          </p:sp>
          <p:sp>
            <p:nvSpPr>
              <p:cNvPr id="41" name="正方形/長方形 40"/>
              <p:cNvSpPr/>
              <p:nvPr/>
            </p:nvSpPr>
            <p:spPr bwMode="auto">
              <a:xfrm>
                <a:off x="5420995" y="1789483"/>
                <a:ext cx="466995" cy="865465"/>
              </a:xfrm>
              <a:prstGeom prst="rect">
                <a:avLst/>
              </a:prstGeom>
              <a:solidFill>
                <a:schemeClr val="tx1">
                  <a:lumMod val="65000"/>
                  <a:lumOff val="35000"/>
                </a:schemeClr>
              </a:solidFill>
              <a:ln w="19050" cap="flat" cmpd="sng" algn="ctr">
                <a:solidFill>
                  <a:schemeClr val="bg1">
                    <a:lumMod val="65000"/>
                  </a:schemeClr>
                </a:solidFill>
                <a:prstDash val="solid"/>
                <a:bevel/>
                <a:headEnd type="none" w="med" len="med"/>
                <a:tailEnd type="none" w="med" len="med"/>
              </a:ln>
              <a:effectLst/>
            </p:spPr>
            <p:txBody>
              <a:bodyPr/>
              <a:lstStyle/>
              <a:p>
                <a:pPr algn="ctr">
                  <a:spcAft>
                    <a:spcPts val="600"/>
                  </a:spcAft>
                  <a:defRPr/>
                </a:pPr>
                <a:r>
                  <a:rPr lang="en-US" altLang="ja-JP" sz="800" b="1" dirty="0">
                    <a:solidFill>
                      <a:schemeClr val="bg1"/>
                    </a:solidFill>
                    <a:latin typeface="Tahoma" pitchFamily="34" charset="0"/>
                    <a:cs typeface="Tahoma" pitchFamily="34" charset="0"/>
                  </a:rPr>
                  <a:t>50A</a:t>
                </a:r>
                <a:endParaRPr lang="ja-JP" altLang="en-US" sz="800" b="1" dirty="0">
                  <a:solidFill>
                    <a:schemeClr val="bg1"/>
                  </a:solidFill>
                  <a:latin typeface="Tahoma" pitchFamily="34" charset="0"/>
                  <a:cs typeface="Tahoma" pitchFamily="34" charset="0"/>
                </a:endParaRPr>
              </a:p>
            </p:txBody>
          </p:sp>
          <p:sp>
            <p:nvSpPr>
              <p:cNvPr id="34860" name="正方形/長方形 41"/>
              <p:cNvSpPr>
                <a:spLocks noChangeArrowheads="1"/>
              </p:cNvSpPr>
              <p:nvPr/>
            </p:nvSpPr>
            <p:spPr bwMode="auto">
              <a:xfrm>
                <a:off x="5498175" y="1970088"/>
                <a:ext cx="313002" cy="431800"/>
              </a:xfrm>
              <a:prstGeom prst="rect">
                <a:avLst/>
              </a:prstGeom>
              <a:solidFill>
                <a:schemeClr val="tx1"/>
              </a:solidFill>
              <a:ln w="9525" algn="ctr">
                <a:solidFill>
                  <a:schemeClr val="tx1"/>
                </a:solidFill>
                <a:bevel/>
                <a:headEnd/>
                <a:tailEnd/>
              </a:ln>
            </p:spPr>
            <p:txBody>
              <a:bodyPr/>
              <a:lstStyle/>
              <a:p>
                <a:pPr>
                  <a:spcAft>
                    <a:spcPts val="600"/>
                  </a:spcAft>
                </a:pPr>
                <a:endParaRPr lang="ja-JP" altLang="en-US"/>
              </a:p>
            </p:txBody>
          </p:sp>
          <p:sp>
            <p:nvSpPr>
              <p:cNvPr id="34861" name="正方形/長方形 42"/>
              <p:cNvSpPr>
                <a:spLocks noChangeArrowheads="1"/>
              </p:cNvSpPr>
              <p:nvPr/>
            </p:nvSpPr>
            <p:spPr bwMode="auto">
              <a:xfrm>
                <a:off x="5498175" y="2428875"/>
                <a:ext cx="313002" cy="152400"/>
              </a:xfrm>
              <a:prstGeom prst="rect">
                <a:avLst/>
              </a:prstGeom>
              <a:solidFill>
                <a:schemeClr val="tx1"/>
              </a:solidFill>
              <a:ln w="9525" algn="ctr">
                <a:solidFill>
                  <a:schemeClr val="tx1"/>
                </a:solidFill>
                <a:bevel/>
                <a:headEnd/>
                <a:tailEnd/>
              </a:ln>
            </p:spPr>
            <p:txBody>
              <a:bodyPr/>
              <a:lstStyle/>
              <a:p>
                <a:pPr>
                  <a:spcAft>
                    <a:spcPts val="600"/>
                  </a:spcAft>
                </a:pPr>
                <a:endParaRPr lang="ja-JP" altLang="en-US"/>
              </a:p>
            </p:txBody>
          </p:sp>
          <p:sp>
            <p:nvSpPr>
              <p:cNvPr id="44" name="正方形/長方形 43"/>
              <p:cNvSpPr/>
              <p:nvPr/>
            </p:nvSpPr>
            <p:spPr bwMode="auto">
              <a:xfrm>
                <a:off x="5577214" y="2186485"/>
                <a:ext cx="154557" cy="144508"/>
              </a:xfrm>
              <a:prstGeom prst="rect">
                <a:avLst/>
              </a:prstGeom>
              <a:solidFill>
                <a:schemeClr val="bg1"/>
              </a:solidFill>
              <a:ln w="9525" cap="flat" cmpd="sng" algn="ctr">
                <a:solidFill>
                  <a:schemeClr val="bg1">
                    <a:lumMod val="65000"/>
                  </a:schemeClr>
                </a:solidFill>
                <a:prstDash val="solid"/>
                <a:bevel/>
                <a:headEnd type="none" w="med" len="med"/>
                <a:tailEnd type="none" w="med" len="med"/>
              </a:ln>
              <a:effectLst/>
            </p:spPr>
            <p:txBody>
              <a:bodyPr/>
              <a:lstStyle/>
              <a:p>
                <a:pPr algn="ctr">
                  <a:spcAft>
                    <a:spcPts val="600"/>
                  </a:spcAft>
                  <a:defRPr/>
                </a:pPr>
                <a:r>
                  <a:rPr lang="ja-JP" altLang="en-US" sz="600" dirty="0">
                    <a:latin typeface="+mn-ea"/>
                    <a:ea typeface="+mn-ea"/>
                  </a:rPr>
                  <a:t>入</a:t>
                </a:r>
              </a:p>
            </p:txBody>
          </p:sp>
          <p:sp>
            <p:nvSpPr>
              <p:cNvPr id="45" name="正方形/長方形 44"/>
              <p:cNvSpPr/>
              <p:nvPr/>
            </p:nvSpPr>
            <p:spPr bwMode="auto">
              <a:xfrm>
                <a:off x="5577214" y="2041976"/>
                <a:ext cx="154557" cy="144509"/>
              </a:xfrm>
              <a:prstGeom prst="rect">
                <a:avLst/>
              </a:prstGeom>
              <a:solidFill>
                <a:schemeClr val="tx1">
                  <a:lumMod val="65000"/>
                  <a:lumOff val="35000"/>
                </a:schemeClr>
              </a:solidFill>
              <a:ln w="9525" cap="flat" cmpd="sng" algn="ctr">
                <a:solidFill>
                  <a:schemeClr val="tx1">
                    <a:lumMod val="50000"/>
                    <a:lumOff val="50000"/>
                  </a:schemeClr>
                </a:solidFill>
                <a:prstDash val="solid"/>
                <a:bevel/>
                <a:headEnd type="none" w="med" len="med"/>
                <a:tailEnd type="none" w="med" len="med"/>
              </a:ln>
              <a:effectLst/>
            </p:spPr>
            <p:txBody>
              <a:bodyPr/>
              <a:lstStyle/>
              <a:p>
                <a:pPr>
                  <a:spcAft>
                    <a:spcPts val="600"/>
                  </a:spcAft>
                  <a:defRPr/>
                </a:pPr>
                <a:endParaRPr lang="ja-JP" altLang="en-US"/>
              </a:p>
            </p:txBody>
          </p:sp>
          <p:sp>
            <p:nvSpPr>
              <p:cNvPr id="51" name="正方形/長方形 50"/>
              <p:cNvSpPr/>
              <p:nvPr/>
            </p:nvSpPr>
            <p:spPr bwMode="auto">
              <a:xfrm>
                <a:off x="6592636" y="2026096"/>
                <a:ext cx="156219" cy="142921"/>
              </a:xfrm>
              <a:prstGeom prst="rect">
                <a:avLst/>
              </a:prstGeom>
              <a:solidFill>
                <a:schemeClr val="bg1"/>
              </a:solidFill>
              <a:ln w="9525" cap="flat" cmpd="sng" algn="ctr">
                <a:solidFill>
                  <a:schemeClr val="bg1">
                    <a:lumMod val="65000"/>
                  </a:schemeClr>
                </a:solidFill>
                <a:prstDash val="solid"/>
                <a:bevel/>
                <a:headEnd type="none" w="med" len="med"/>
                <a:tailEnd type="none" w="med" len="med"/>
              </a:ln>
              <a:effectLst/>
            </p:spPr>
            <p:txBody>
              <a:bodyPr/>
              <a:lstStyle/>
              <a:p>
                <a:pPr algn="ctr">
                  <a:spcAft>
                    <a:spcPts val="600"/>
                  </a:spcAft>
                  <a:defRPr/>
                </a:pPr>
                <a:r>
                  <a:rPr lang="ja-JP" altLang="en-US" sz="600" dirty="0">
                    <a:latin typeface="+mn-ea"/>
                    <a:ea typeface="+mn-ea"/>
                  </a:rPr>
                  <a:t>入</a:t>
                </a:r>
              </a:p>
            </p:txBody>
          </p:sp>
          <p:sp>
            <p:nvSpPr>
              <p:cNvPr id="52" name="正方形/長方形 51"/>
              <p:cNvSpPr/>
              <p:nvPr/>
            </p:nvSpPr>
            <p:spPr bwMode="auto">
              <a:xfrm>
                <a:off x="6592636" y="1881587"/>
                <a:ext cx="156219" cy="144508"/>
              </a:xfrm>
              <a:prstGeom prst="rect">
                <a:avLst/>
              </a:prstGeom>
              <a:solidFill>
                <a:schemeClr val="tx1">
                  <a:lumMod val="65000"/>
                  <a:lumOff val="35000"/>
                </a:schemeClr>
              </a:solidFill>
              <a:ln w="9525" cap="flat" cmpd="sng" algn="ctr">
                <a:solidFill>
                  <a:schemeClr val="tx1">
                    <a:lumMod val="50000"/>
                    <a:lumOff val="50000"/>
                  </a:schemeClr>
                </a:solidFill>
                <a:prstDash val="solid"/>
                <a:bevel/>
                <a:headEnd type="none" w="med" len="med"/>
                <a:tailEnd type="none" w="med" len="med"/>
              </a:ln>
              <a:effectLst/>
            </p:spPr>
            <p:txBody>
              <a:bodyPr/>
              <a:lstStyle/>
              <a:p>
                <a:pPr>
                  <a:spcAft>
                    <a:spcPts val="600"/>
                  </a:spcAft>
                  <a:defRPr/>
                </a:pPr>
                <a:endParaRPr lang="ja-JP" altLang="en-US"/>
              </a:p>
            </p:txBody>
          </p:sp>
          <p:sp>
            <p:nvSpPr>
              <p:cNvPr id="53" name="正方形/長方形 52"/>
              <p:cNvSpPr/>
              <p:nvPr/>
            </p:nvSpPr>
            <p:spPr bwMode="auto">
              <a:xfrm>
                <a:off x="6863526" y="2026096"/>
                <a:ext cx="156219" cy="142921"/>
              </a:xfrm>
              <a:prstGeom prst="rect">
                <a:avLst/>
              </a:prstGeom>
              <a:solidFill>
                <a:schemeClr val="bg1"/>
              </a:solidFill>
              <a:ln w="9525" cap="flat" cmpd="sng" algn="ctr">
                <a:solidFill>
                  <a:schemeClr val="bg1">
                    <a:lumMod val="65000"/>
                  </a:schemeClr>
                </a:solidFill>
                <a:prstDash val="solid"/>
                <a:bevel/>
                <a:headEnd type="none" w="med" len="med"/>
                <a:tailEnd type="none" w="med" len="med"/>
              </a:ln>
              <a:effectLst/>
            </p:spPr>
            <p:txBody>
              <a:bodyPr/>
              <a:lstStyle/>
              <a:p>
                <a:pPr algn="ctr">
                  <a:spcAft>
                    <a:spcPts val="600"/>
                  </a:spcAft>
                  <a:defRPr/>
                </a:pPr>
                <a:r>
                  <a:rPr lang="ja-JP" altLang="en-US" sz="600" dirty="0">
                    <a:latin typeface="+mn-ea"/>
                    <a:ea typeface="+mn-ea"/>
                  </a:rPr>
                  <a:t>入</a:t>
                </a:r>
              </a:p>
            </p:txBody>
          </p:sp>
          <p:sp>
            <p:nvSpPr>
              <p:cNvPr id="54" name="正方形/長方形 53"/>
              <p:cNvSpPr/>
              <p:nvPr/>
            </p:nvSpPr>
            <p:spPr bwMode="auto">
              <a:xfrm>
                <a:off x="6863526" y="1881587"/>
                <a:ext cx="156219" cy="144508"/>
              </a:xfrm>
              <a:prstGeom prst="rect">
                <a:avLst/>
              </a:prstGeom>
              <a:solidFill>
                <a:schemeClr val="tx1">
                  <a:lumMod val="65000"/>
                  <a:lumOff val="35000"/>
                </a:schemeClr>
              </a:solidFill>
              <a:ln w="9525" cap="flat" cmpd="sng" algn="ctr">
                <a:solidFill>
                  <a:schemeClr val="tx1">
                    <a:lumMod val="50000"/>
                    <a:lumOff val="50000"/>
                  </a:schemeClr>
                </a:solidFill>
                <a:prstDash val="solid"/>
                <a:bevel/>
                <a:headEnd type="none" w="med" len="med"/>
                <a:tailEnd type="none" w="med" len="med"/>
              </a:ln>
              <a:effectLst/>
            </p:spPr>
            <p:txBody>
              <a:bodyPr/>
              <a:lstStyle/>
              <a:p>
                <a:pPr>
                  <a:spcAft>
                    <a:spcPts val="600"/>
                  </a:spcAft>
                  <a:defRPr/>
                </a:pPr>
                <a:endParaRPr lang="ja-JP" altLang="en-US"/>
              </a:p>
            </p:txBody>
          </p:sp>
          <p:sp>
            <p:nvSpPr>
              <p:cNvPr id="55" name="正方形/長方形 54"/>
              <p:cNvSpPr/>
              <p:nvPr/>
            </p:nvSpPr>
            <p:spPr bwMode="auto">
              <a:xfrm>
                <a:off x="6592636" y="2421510"/>
                <a:ext cx="156219" cy="142921"/>
              </a:xfrm>
              <a:prstGeom prst="rect">
                <a:avLst/>
              </a:prstGeom>
              <a:solidFill>
                <a:schemeClr val="bg1"/>
              </a:solidFill>
              <a:ln w="9525" cap="flat" cmpd="sng" algn="ctr">
                <a:solidFill>
                  <a:schemeClr val="bg1">
                    <a:lumMod val="65000"/>
                  </a:schemeClr>
                </a:solidFill>
                <a:prstDash val="solid"/>
                <a:bevel/>
                <a:headEnd type="none" w="med" len="med"/>
                <a:tailEnd type="none" w="med" len="med"/>
              </a:ln>
              <a:effectLst/>
            </p:spPr>
            <p:txBody>
              <a:bodyPr/>
              <a:lstStyle/>
              <a:p>
                <a:pPr algn="ctr">
                  <a:spcAft>
                    <a:spcPts val="600"/>
                  </a:spcAft>
                  <a:defRPr/>
                </a:pPr>
                <a:r>
                  <a:rPr lang="ja-JP" altLang="en-US" sz="600" dirty="0">
                    <a:latin typeface="+mn-ea"/>
                    <a:ea typeface="+mn-ea"/>
                  </a:rPr>
                  <a:t>入</a:t>
                </a:r>
              </a:p>
            </p:txBody>
          </p:sp>
          <p:sp>
            <p:nvSpPr>
              <p:cNvPr id="56" name="正方形/長方形 55"/>
              <p:cNvSpPr/>
              <p:nvPr/>
            </p:nvSpPr>
            <p:spPr bwMode="auto">
              <a:xfrm>
                <a:off x="6592636" y="2277001"/>
                <a:ext cx="156219" cy="144509"/>
              </a:xfrm>
              <a:prstGeom prst="rect">
                <a:avLst/>
              </a:prstGeom>
              <a:solidFill>
                <a:schemeClr val="tx1">
                  <a:lumMod val="65000"/>
                  <a:lumOff val="35000"/>
                </a:schemeClr>
              </a:solidFill>
              <a:ln w="9525" cap="flat" cmpd="sng" algn="ctr">
                <a:solidFill>
                  <a:schemeClr val="tx1">
                    <a:lumMod val="50000"/>
                    <a:lumOff val="50000"/>
                  </a:schemeClr>
                </a:solidFill>
                <a:prstDash val="solid"/>
                <a:bevel/>
                <a:headEnd type="none" w="med" len="med"/>
                <a:tailEnd type="none" w="med" len="med"/>
              </a:ln>
              <a:effectLst/>
            </p:spPr>
            <p:txBody>
              <a:bodyPr/>
              <a:lstStyle/>
              <a:p>
                <a:pPr>
                  <a:spcAft>
                    <a:spcPts val="600"/>
                  </a:spcAft>
                  <a:defRPr/>
                </a:pPr>
                <a:endParaRPr lang="ja-JP" altLang="en-US"/>
              </a:p>
            </p:txBody>
          </p:sp>
          <p:sp>
            <p:nvSpPr>
              <p:cNvPr id="57" name="正方形/長方形 56"/>
              <p:cNvSpPr/>
              <p:nvPr/>
            </p:nvSpPr>
            <p:spPr bwMode="auto">
              <a:xfrm>
                <a:off x="6863526" y="2421510"/>
                <a:ext cx="156219" cy="142921"/>
              </a:xfrm>
              <a:prstGeom prst="rect">
                <a:avLst/>
              </a:prstGeom>
              <a:solidFill>
                <a:schemeClr val="bg1"/>
              </a:solidFill>
              <a:ln w="9525" cap="flat" cmpd="sng" algn="ctr">
                <a:solidFill>
                  <a:schemeClr val="bg1">
                    <a:lumMod val="65000"/>
                  </a:schemeClr>
                </a:solidFill>
                <a:prstDash val="solid"/>
                <a:bevel/>
                <a:headEnd type="none" w="med" len="med"/>
                <a:tailEnd type="none" w="med" len="med"/>
              </a:ln>
              <a:effectLst/>
            </p:spPr>
            <p:txBody>
              <a:bodyPr/>
              <a:lstStyle/>
              <a:p>
                <a:pPr algn="ctr">
                  <a:spcAft>
                    <a:spcPts val="600"/>
                  </a:spcAft>
                  <a:defRPr/>
                </a:pPr>
                <a:r>
                  <a:rPr lang="ja-JP" altLang="en-US" sz="600" dirty="0">
                    <a:latin typeface="+mn-ea"/>
                    <a:ea typeface="+mn-ea"/>
                  </a:rPr>
                  <a:t>入</a:t>
                </a:r>
              </a:p>
            </p:txBody>
          </p:sp>
          <p:sp>
            <p:nvSpPr>
              <p:cNvPr id="58" name="正方形/長方形 57"/>
              <p:cNvSpPr/>
              <p:nvPr/>
            </p:nvSpPr>
            <p:spPr bwMode="auto">
              <a:xfrm>
                <a:off x="6863526" y="2277001"/>
                <a:ext cx="156219" cy="144509"/>
              </a:xfrm>
              <a:prstGeom prst="rect">
                <a:avLst/>
              </a:prstGeom>
              <a:solidFill>
                <a:schemeClr val="tx1">
                  <a:lumMod val="65000"/>
                  <a:lumOff val="35000"/>
                </a:schemeClr>
              </a:solidFill>
              <a:ln w="9525" cap="flat" cmpd="sng" algn="ctr">
                <a:solidFill>
                  <a:schemeClr val="tx1">
                    <a:lumMod val="50000"/>
                    <a:lumOff val="50000"/>
                  </a:schemeClr>
                </a:solidFill>
                <a:prstDash val="solid"/>
                <a:bevel/>
                <a:headEnd type="none" w="med" len="med"/>
                <a:tailEnd type="none" w="med" len="med"/>
              </a:ln>
              <a:effectLst/>
            </p:spPr>
            <p:txBody>
              <a:bodyPr/>
              <a:lstStyle/>
              <a:p>
                <a:pPr>
                  <a:spcAft>
                    <a:spcPts val="600"/>
                  </a:spcAft>
                  <a:defRPr/>
                </a:pPr>
                <a:endParaRPr lang="ja-JP" altLang="en-US"/>
              </a:p>
            </p:txBody>
          </p:sp>
          <p:cxnSp>
            <p:nvCxnSpPr>
              <p:cNvPr id="34872" name="直線コネクタ 59"/>
              <p:cNvCxnSpPr>
                <a:cxnSpLocks noChangeShapeType="1"/>
              </p:cNvCxnSpPr>
              <p:nvPr/>
            </p:nvCxnSpPr>
            <p:spPr bwMode="auto">
              <a:xfrm>
                <a:off x="6512854" y="2222500"/>
                <a:ext cx="779065" cy="0"/>
              </a:xfrm>
              <a:prstGeom prst="line">
                <a:avLst/>
              </a:prstGeom>
              <a:noFill/>
              <a:ln w="9525" algn="ctr">
                <a:solidFill>
                  <a:schemeClr val="tx1"/>
                </a:solidFill>
                <a:round/>
                <a:headEnd/>
                <a:tailEnd/>
              </a:ln>
            </p:spPr>
          </p:cxnSp>
          <p:sp>
            <p:nvSpPr>
              <p:cNvPr id="63" name="正方形/長方形 62"/>
              <p:cNvSpPr/>
              <p:nvPr/>
            </p:nvSpPr>
            <p:spPr bwMode="auto">
              <a:xfrm>
                <a:off x="5927876" y="1970516"/>
                <a:ext cx="584989" cy="503398"/>
              </a:xfrm>
              <a:prstGeom prst="rect">
                <a:avLst/>
              </a:prstGeom>
              <a:solidFill>
                <a:schemeClr val="tx1">
                  <a:lumMod val="65000"/>
                  <a:lumOff val="35000"/>
                </a:schemeClr>
              </a:solidFill>
              <a:ln w="19050" cap="flat" cmpd="sng" algn="ctr">
                <a:solidFill>
                  <a:schemeClr val="bg1">
                    <a:lumMod val="65000"/>
                  </a:schemeClr>
                </a:solidFill>
                <a:prstDash val="solid"/>
                <a:bevel/>
                <a:headEnd type="none" w="med" len="med"/>
                <a:tailEnd type="none" w="med" len="med"/>
              </a:ln>
              <a:effectLst/>
            </p:spPr>
            <p:txBody>
              <a:bodyPr/>
              <a:lstStyle/>
              <a:p>
                <a:pPr algn="ctr">
                  <a:spcAft>
                    <a:spcPts val="600"/>
                  </a:spcAft>
                  <a:defRPr/>
                </a:pPr>
                <a:endParaRPr lang="ja-JP" altLang="en-US" sz="800" b="1" dirty="0">
                  <a:solidFill>
                    <a:schemeClr val="bg1"/>
                  </a:solidFill>
                  <a:latin typeface="Tahoma" pitchFamily="34" charset="0"/>
                  <a:cs typeface="Tahoma" pitchFamily="34" charset="0"/>
                </a:endParaRPr>
              </a:p>
            </p:txBody>
          </p:sp>
          <p:grpSp>
            <p:nvGrpSpPr>
              <p:cNvPr id="5" name="グループ化 61"/>
              <p:cNvGrpSpPr>
                <a:grpSpLocks/>
              </p:cNvGrpSpPr>
              <p:nvPr/>
            </p:nvGrpSpPr>
            <p:grpSpPr bwMode="auto">
              <a:xfrm>
                <a:off x="5965960" y="2006600"/>
                <a:ext cx="469503" cy="431800"/>
                <a:chOff x="5508104" y="2096836"/>
                <a:chExt cx="432048" cy="432064"/>
              </a:xfrm>
            </p:grpSpPr>
            <p:sp>
              <p:nvSpPr>
                <p:cNvPr id="46" name="正方形/長方形 45"/>
                <p:cNvSpPr/>
                <p:nvPr/>
              </p:nvSpPr>
              <p:spPr bwMode="auto">
                <a:xfrm>
                  <a:off x="5508232" y="2097275"/>
                  <a:ext cx="431269" cy="432203"/>
                </a:xfrm>
                <a:prstGeom prst="rect">
                  <a:avLst/>
                </a:prstGeom>
                <a:solidFill>
                  <a:schemeClr val="tx1"/>
                </a:solidFill>
                <a:ln w="9525" cap="flat" cmpd="sng" algn="ctr">
                  <a:solidFill>
                    <a:schemeClr val="bg1">
                      <a:lumMod val="65000"/>
                    </a:schemeClr>
                  </a:solidFill>
                  <a:prstDash val="solid"/>
                  <a:bevel/>
                  <a:headEnd type="none" w="med" len="med"/>
                  <a:tailEnd type="none" w="med" len="med"/>
                </a:ln>
                <a:effectLst/>
              </p:spPr>
              <p:txBody>
                <a:bodyPr/>
                <a:lstStyle/>
                <a:p>
                  <a:pPr>
                    <a:spcAft>
                      <a:spcPts val="600"/>
                    </a:spcAft>
                    <a:defRPr/>
                  </a:pPr>
                  <a:endParaRPr lang="ja-JP" altLang="en-US"/>
                </a:p>
              </p:txBody>
            </p:sp>
            <p:sp>
              <p:nvSpPr>
                <p:cNvPr id="47" name="正方形/長方形 46"/>
                <p:cNvSpPr/>
                <p:nvPr/>
              </p:nvSpPr>
              <p:spPr bwMode="auto">
                <a:xfrm>
                  <a:off x="5581640" y="2313377"/>
                  <a:ext cx="143756" cy="144598"/>
                </a:xfrm>
                <a:prstGeom prst="rect">
                  <a:avLst/>
                </a:prstGeom>
                <a:solidFill>
                  <a:schemeClr val="bg1"/>
                </a:solidFill>
                <a:ln w="9525" cap="flat" cmpd="sng" algn="ctr">
                  <a:solidFill>
                    <a:schemeClr val="bg1">
                      <a:lumMod val="65000"/>
                    </a:schemeClr>
                  </a:solidFill>
                  <a:prstDash val="solid"/>
                  <a:bevel/>
                  <a:headEnd type="none" w="med" len="med"/>
                  <a:tailEnd type="none" w="med" len="med"/>
                </a:ln>
                <a:effectLst/>
              </p:spPr>
              <p:txBody>
                <a:bodyPr/>
                <a:lstStyle/>
                <a:p>
                  <a:pPr algn="ctr">
                    <a:spcAft>
                      <a:spcPts val="600"/>
                    </a:spcAft>
                    <a:defRPr/>
                  </a:pPr>
                  <a:r>
                    <a:rPr lang="ja-JP" altLang="en-US" sz="600" dirty="0">
                      <a:latin typeface="+mn-ea"/>
                      <a:ea typeface="+mn-ea"/>
                    </a:rPr>
                    <a:t>入</a:t>
                  </a:r>
                </a:p>
              </p:txBody>
            </p:sp>
            <p:sp>
              <p:nvSpPr>
                <p:cNvPr id="48" name="正方形/長方形 47"/>
                <p:cNvSpPr/>
                <p:nvPr/>
              </p:nvSpPr>
              <p:spPr bwMode="auto">
                <a:xfrm>
                  <a:off x="5581640" y="2168780"/>
                  <a:ext cx="140698" cy="144597"/>
                </a:xfrm>
                <a:prstGeom prst="rect">
                  <a:avLst/>
                </a:prstGeom>
                <a:solidFill>
                  <a:schemeClr val="tx1">
                    <a:lumMod val="65000"/>
                    <a:lumOff val="35000"/>
                  </a:schemeClr>
                </a:solidFill>
                <a:ln w="9525" cap="flat" cmpd="sng" algn="ctr">
                  <a:solidFill>
                    <a:schemeClr val="tx1">
                      <a:lumMod val="50000"/>
                      <a:lumOff val="50000"/>
                    </a:schemeClr>
                  </a:solidFill>
                  <a:prstDash val="solid"/>
                  <a:bevel/>
                  <a:headEnd type="none" w="med" len="med"/>
                  <a:tailEnd type="none" w="med" len="med"/>
                </a:ln>
                <a:effectLst/>
              </p:spPr>
              <p:txBody>
                <a:bodyPr/>
                <a:lstStyle/>
                <a:p>
                  <a:pPr>
                    <a:spcAft>
                      <a:spcPts val="600"/>
                    </a:spcAft>
                    <a:defRPr/>
                  </a:pPr>
                  <a:endParaRPr lang="ja-JP" altLang="en-US"/>
                </a:p>
              </p:txBody>
            </p:sp>
            <p:sp>
              <p:nvSpPr>
                <p:cNvPr id="49" name="円/楕円 48"/>
                <p:cNvSpPr/>
                <p:nvPr/>
              </p:nvSpPr>
              <p:spPr bwMode="auto">
                <a:xfrm>
                  <a:off x="5795745" y="2241873"/>
                  <a:ext cx="73407" cy="71504"/>
                </a:xfrm>
                <a:prstGeom prst="ellipse">
                  <a:avLst/>
                </a:prstGeom>
                <a:solidFill>
                  <a:srgbClr val="FFFF00"/>
                </a:solidFill>
                <a:ln w="9525" cap="flat" cmpd="sng" algn="ctr">
                  <a:solidFill>
                    <a:schemeClr val="bg1">
                      <a:lumMod val="65000"/>
                    </a:schemeClr>
                  </a:solidFill>
                  <a:prstDash val="solid"/>
                  <a:bevel/>
                  <a:headEnd type="none" w="med" len="med"/>
                  <a:tailEnd type="none" w="med" len="med"/>
                </a:ln>
                <a:effectLst/>
              </p:spPr>
              <p:txBody>
                <a:bodyPr/>
                <a:lstStyle/>
                <a:p>
                  <a:pPr>
                    <a:spcAft>
                      <a:spcPts val="600"/>
                    </a:spcAft>
                    <a:defRPr/>
                  </a:pPr>
                  <a:endParaRPr lang="ja-JP" altLang="en-US"/>
                </a:p>
              </p:txBody>
            </p:sp>
            <p:sp>
              <p:nvSpPr>
                <p:cNvPr id="50" name="円/楕円 49"/>
                <p:cNvSpPr/>
                <p:nvPr/>
              </p:nvSpPr>
              <p:spPr bwMode="auto">
                <a:xfrm>
                  <a:off x="5795745" y="2349924"/>
                  <a:ext cx="73407" cy="71504"/>
                </a:xfrm>
                <a:prstGeom prst="ellipse">
                  <a:avLst/>
                </a:prstGeom>
                <a:solidFill>
                  <a:srgbClr val="FF0000"/>
                </a:solidFill>
                <a:ln w="9525" cap="flat" cmpd="sng" algn="ctr">
                  <a:solidFill>
                    <a:schemeClr val="bg1">
                      <a:lumMod val="65000"/>
                    </a:schemeClr>
                  </a:solidFill>
                  <a:prstDash val="solid"/>
                  <a:bevel/>
                  <a:headEnd type="none" w="med" len="med"/>
                  <a:tailEnd type="none" w="med" len="med"/>
                </a:ln>
                <a:effectLst/>
              </p:spPr>
              <p:txBody>
                <a:bodyPr/>
                <a:lstStyle/>
                <a:p>
                  <a:pPr>
                    <a:spcAft>
                      <a:spcPts val="600"/>
                    </a:spcAft>
                    <a:defRPr/>
                  </a:pPr>
                  <a:endParaRPr lang="ja-JP" altLang="en-US"/>
                </a:p>
              </p:txBody>
            </p:sp>
          </p:grpSp>
          <p:sp>
            <p:nvSpPr>
              <p:cNvPr id="62" name="正方形/長方形 61"/>
              <p:cNvSpPr/>
              <p:nvPr/>
            </p:nvSpPr>
            <p:spPr bwMode="auto">
              <a:xfrm>
                <a:off x="7137740" y="2026096"/>
                <a:ext cx="156219" cy="142921"/>
              </a:xfrm>
              <a:prstGeom prst="rect">
                <a:avLst/>
              </a:prstGeom>
              <a:solidFill>
                <a:schemeClr val="bg1"/>
              </a:solidFill>
              <a:ln w="9525" cap="flat" cmpd="sng" algn="ctr">
                <a:solidFill>
                  <a:schemeClr val="bg1">
                    <a:lumMod val="65000"/>
                  </a:schemeClr>
                </a:solidFill>
                <a:prstDash val="solid"/>
                <a:bevel/>
                <a:headEnd type="none" w="med" len="med"/>
                <a:tailEnd type="none" w="med" len="med"/>
              </a:ln>
              <a:effectLst/>
            </p:spPr>
            <p:txBody>
              <a:bodyPr/>
              <a:lstStyle/>
              <a:p>
                <a:pPr algn="ctr">
                  <a:spcAft>
                    <a:spcPts val="600"/>
                  </a:spcAft>
                  <a:defRPr/>
                </a:pPr>
                <a:r>
                  <a:rPr lang="ja-JP" altLang="en-US" sz="600" dirty="0">
                    <a:latin typeface="+mn-ea"/>
                    <a:ea typeface="+mn-ea"/>
                  </a:rPr>
                  <a:t>入</a:t>
                </a:r>
              </a:p>
            </p:txBody>
          </p:sp>
          <p:sp>
            <p:nvSpPr>
              <p:cNvPr id="64" name="正方形/長方形 63"/>
              <p:cNvSpPr/>
              <p:nvPr/>
            </p:nvSpPr>
            <p:spPr bwMode="auto">
              <a:xfrm>
                <a:off x="7137740" y="1881587"/>
                <a:ext cx="156219" cy="144508"/>
              </a:xfrm>
              <a:prstGeom prst="rect">
                <a:avLst/>
              </a:prstGeom>
              <a:solidFill>
                <a:schemeClr val="tx1">
                  <a:lumMod val="65000"/>
                  <a:lumOff val="35000"/>
                </a:schemeClr>
              </a:solidFill>
              <a:ln w="9525" cap="flat" cmpd="sng" algn="ctr">
                <a:solidFill>
                  <a:schemeClr val="tx1">
                    <a:lumMod val="50000"/>
                    <a:lumOff val="50000"/>
                  </a:schemeClr>
                </a:solidFill>
                <a:prstDash val="solid"/>
                <a:bevel/>
                <a:headEnd type="none" w="med" len="med"/>
                <a:tailEnd type="none" w="med" len="med"/>
              </a:ln>
              <a:effectLst/>
            </p:spPr>
            <p:txBody>
              <a:bodyPr/>
              <a:lstStyle/>
              <a:p>
                <a:pPr>
                  <a:spcAft>
                    <a:spcPts val="600"/>
                  </a:spcAft>
                  <a:defRPr/>
                </a:pPr>
                <a:endParaRPr lang="ja-JP" altLang="en-US"/>
              </a:p>
            </p:txBody>
          </p:sp>
          <p:sp>
            <p:nvSpPr>
              <p:cNvPr id="65" name="正方形/長方形 64"/>
              <p:cNvSpPr/>
              <p:nvPr/>
            </p:nvSpPr>
            <p:spPr bwMode="auto">
              <a:xfrm>
                <a:off x="7137740" y="2421510"/>
                <a:ext cx="156219" cy="142921"/>
              </a:xfrm>
              <a:prstGeom prst="rect">
                <a:avLst/>
              </a:prstGeom>
              <a:solidFill>
                <a:schemeClr val="bg1"/>
              </a:solidFill>
              <a:ln w="9525" cap="flat" cmpd="sng" algn="ctr">
                <a:solidFill>
                  <a:schemeClr val="bg1">
                    <a:lumMod val="65000"/>
                  </a:schemeClr>
                </a:solidFill>
                <a:prstDash val="solid"/>
                <a:bevel/>
                <a:headEnd type="none" w="med" len="med"/>
                <a:tailEnd type="none" w="med" len="med"/>
              </a:ln>
              <a:effectLst/>
            </p:spPr>
            <p:txBody>
              <a:bodyPr/>
              <a:lstStyle/>
              <a:p>
                <a:pPr algn="ctr">
                  <a:spcAft>
                    <a:spcPts val="600"/>
                  </a:spcAft>
                  <a:defRPr/>
                </a:pPr>
                <a:r>
                  <a:rPr lang="ja-JP" altLang="en-US" sz="600" dirty="0">
                    <a:latin typeface="+mn-ea"/>
                    <a:ea typeface="+mn-ea"/>
                  </a:rPr>
                  <a:t>入</a:t>
                </a:r>
              </a:p>
            </p:txBody>
          </p:sp>
          <p:sp>
            <p:nvSpPr>
              <p:cNvPr id="66" name="正方形/長方形 65"/>
              <p:cNvSpPr/>
              <p:nvPr/>
            </p:nvSpPr>
            <p:spPr bwMode="auto">
              <a:xfrm>
                <a:off x="7137740" y="2277001"/>
                <a:ext cx="156219" cy="144509"/>
              </a:xfrm>
              <a:prstGeom prst="rect">
                <a:avLst/>
              </a:prstGeom>
              <a:solidFill>
                <a:schemeClr val="tx1">
                  <a:lumMod val="65000"/>
                  <a:lumOff val="35000"/>
                </a:schemeClr>
              </a:solidFill>
              <a:ln w="9525" cap="flat" cmpd="sng" algn="ctr">
                <a:solidFill>
                  <a:schemeClr val="tx1">
                    <a:lumMod val="50000"/>
                    <a:lumOff val="50000"/>
                  </a:schemeClr>
                </a:solidFill>
                <a:prstDash val="solid"/>
                <a:bevel/>
                <a:headEnd type="none" w="med" len="med"/>
                <a:tailEnd type="none" w="med" len="med"/>
              </a:ln>
              <a:effectLst/>
            </p:spPr>
            <p:txBody>
              <a:bodyPr/>
              <a:lstStyle/>
              <a:p>
                <a:pPr>
                  <a:spcAft>
                    <a:spcPts val="600"/>
                  </a:spcAft>
                  <a:defRPr/>
                </a:pPr>
                <a:endParaRPr lang="ja-JP" altLang="en-US"/>
              </a:p>
            </p:txBody>
          </p:sp>
        </p:grpSp>
        <p:grpSp>
          <p:nvGrpSpPr>
            <p:cNvPr id="6" name="グループ化 38"/>
            <p:cNvGrpSpPr>
              <a:grpSpLocks/>
            </p:cNvGrpSpPr>
            <p:nvPr/>
          </p:nvGrpSpPr>
          <p:grpSpPr bwMode="auto">
            <a:xfrm>
              <a:off x="6920364" y="1241029"/>
              <a:ext cx="625463" cy="574860"/>
              <a:chOff x="6227169" y="1557740"/>
              <a:chExt cx="577349" cy="574860"/>
            </a:xfrm>
          </p:grpSpPr>
          <p:sp>
            <p:nvSpPr>
              <p:cNvPr id="120" name="円/楕円 119"/>
              <p:cNvSpPr/>
              <p:nvPr/>
            </p:nvSpPr>
            <p:spPr bwMode="auto">
              <a:xfrm>
                <a:off x="6227169" y="1557740"/>
                <a:ext cx="577349" cy="574860"/>
              </a:xfrm>
              <a:prstGeom prst="ellipse">
                <a:avLst/>
              </a:prstGeom>
              <a:solidFill>
                <a:srgbClr val="FF0000"/>
              </a:solidFill>
              <a:ln w="28575" cap="flat" cmpd="sng" algn="ctr">
                <a:solidFill>
                  <a:srgbClr val="CC0000"/>
                </a:solidFill>
                <a:prstDash val="solid"/>
                <a:bevel/>
                <a:headEnd type="none" w="med" len="med"/>
                <a:tailEnd type="none" w="med" len="med"/>
              </a:ln>
              <a:effectLst>
                <a:outerShdw blurRad="50800" dist="38100" dir="2700000" algn="tl" rotWithShape="0">
                  <a:prstClr val="black">
                    <a:alpha val="40000"/>
                  </a:prstClr>
                </a:outerShdw>
              </a:effectLst>
            </p:spPr>
            <p:txBody>
              <a:bodyPr/>
              <a:lstStyle/>
              <a:p>
                <a:pPr>
                  <a:spcAft>
                    <a:spcPts val="600"/>
                  </a:spcAft>
                  <a:defRPr/>
                </a:pPr>
                <a:endParaRPr lang="ja-JP" altLang="en-US" dirty="0"/>
              </a:p>
            </p:txBody>
          </p:sp>
          <p:sp>
            <p:nvSpPr>
              <p:cNvPr id="34856" name="テキスト ボックス 120"/>
              <p:cNvSpPr txBox="1">
                <a:spLocks noChangeArrowheads="1"/>
              </p:cNvSpPr>
              <p:nvPr/>
            </p:nvSpPr>
            <p:spPr bwMode="auto">
              <a:xfrm>
                <a:off x="6227763" y="1628775"/>
                <a:ext cx="576262" cy="369451"/>
              </a:xfrm>
              <a:prstGeom prst="rect">
                <a:avLst/>
              </a:prstGeom>
              <a:noFill/>
              <a:ln w="9525">
                <a:noFill/>
                <a:miter lim="800000"/>
                <a:headEnd/>
                <a:tailEnd/>
              </a:ln>
            </p:spPr>
            <p:txBody>
              <a:bodyPr>
                <a:spAutoFit/>
              </a:bodyPr>
              <a:lstStyle/>
              <a:p>
                <a:pPr algn="ctr">
                  <a:spcAft>
                    <a:spcPts val="600"/>
                  </a:spcAft>
                </a:pPr>
                <a:r>
                  <a:rPr lang="ja-JP" altLang="en-US">
                    <a:solidFill>
                      <a:schemeClr val="bg1"/>
                    </a:solidFill>
                  </a:rPr>
                  <a:t>使</a:t>
                </a:r>
              </a:p>
            </p:txBody>
          </p:sp>
        </p:grpSp>
        <p:pic>
          <p:nvPicPr>
            <p:cNvPr id="34842" name="Picture 2"/>
            <p:cNvPicPr>
              <a:picLocks noChangeAspect="1" noChangeArrowheads="1"/>
            </p:cNvPicPr>
            <p:nvPr/>
          </p:nvPicPr>
          <p:blipFill>
            <a:blip r:embed="rId10" cstate="print"/>
            <a:srcRect t="12874" b="8072"/>
            <a:stretch>
              <a:fillRect/>
            </a:stretch>
          </p:blipFill>
          <p:spPr bwMode="auto">
            <a:xfrm>
              <a:off x="863906" y="1412206"/>
              <a:ext cx="1496806" cy="1008112"/>
            </a:xfrm>
            <a:prstGeom prst="rect">
              <a:avLst/>
            </a:prstGeom>
            <a:noFill/>
            <a:ln w="9525">
              <a:noFill/>
              <a:miter lim="800000"/>
              <a:headEnd/>
              <a:tailEnd/>
            </a:ln>
          </p:spPr>
        </p:pic>
        <p:pic>
          <p:nvPicPr>
            <p:cNvPr id="34843" name="Picture 13" descr="エコウィルロゴ透過"/>
            <p:cNvPicPr>
              <a:picLocks noChangeAspect="1" noChangeArrowheads="1"/>
            </p:cNvPicPr>
            <p:nvPr/>
          </p:nvPicPr>
          <p:blipFill>
            <a:blip r:embed="rId11" cstate="print"/>
            <a:srcRect/>
            <a:stretch>
              <a:fillRect/>
            </a:stretch>
          </p:blipFill>
          <p:spPr bwMode="auto">
            <a:xfrm>
              <a:off x="920552" y="2440629"/>
              <a:ext cx="1440160" cy="267721"/>
            </a:xfrm>
            <a:prstGeom prst="rect">
              <a:avLst/>
            </a:prstGeom>
            <a:noFill/>
            <a:ln w="9525">
              <a:noFill/>
              <a:miter lim="800000"/>
              <a:headEnd/>
              <a:tailEnd/>
            </a:ln>
          </p:spPr>
        </p:pic>
        <p:grpSp>
          <p:nvGrpSpPr>
            <p:cNvPr id="7" name="グループ化 35"/>
            <p:cNvGrpSpPr>
              <a:grpSpLocks/>
            </p:cNvGrpSpPr>
            <p:nvPr/>
          </p:nvGrpSpPr>
          <p:grpSpPr bwMode="auto">
            <a:xfrm>
              <a:off x="1705968" y="2924175"/>
              <a:ext cx="510728" cy="504255"/>
              <a:chOff x="683568" y="2708920"/>
              <a:chExt cx="720080" cy="720080"/>
            </a:xfrm>
          </p:grpSpPr>
          <p:sp>
            <p:nvSpPr>
              <p:cNvPr id="34851" name="円/楕円 29"/>
              <p:cNvSpPr>
                <a:spLocks noChangeArrowheads="1"/>
              </p:cNvSpPr>
              <p:nvPr/>
            </p:nvSpPr>
            <p:spPr bwMode="auto">
              <a:xfrm>
                <a:off x="683568" y="2708920"/>
                <a:ext cx="720080" cy="720080"/>
              </a:xfrm>
              <a:prstGeom prst="ellipse">
                <a:avLst/>
              </a:prstGeom>
              <a:solidFill>
                <a:schemeClr val="bg1"/>
              </a:solidFill>
              <a:ln w="19050" algn="ctr">
                <a:solidFill>
                  <a:schemeClr val="tx1"/>
                </a:solidFill>
                <a:round/>
                <a:headEnd/>
                <a:tailEnd/>
              </a:ln>
            </p:spPr>
            <p:txBody>
              <a:bodyPr/>
              <a:lstStyle/>
              <a:p>
                <a:pPr>
                  <a:spcAft>
                    <a:spcPts val="600"/>
                  </a:spcAft>
                </a:pPr>
                <a:endParaRPr lang="ja-JP" altLang="en-US"/>
              </a:p>
            </p:txBody>
          </p:sp>
          <p:grpSp>
            <p:nvGrpSpPr>
              <p:cNvPr id="8" name="グループ化 33"/>
              <p:cNvGrpSpPr>
                <a:grpSpLocks/>
              </p:cNvGrpSpPr>
              <p:nvPr/>
            </p:nvGrpSpPr>
            <p:grpSpPr bwMode="auto">
              <a:xfrm rot="965262">
                <a:off x="806545" y="2865829"/>
                <a:ext cx="470964" cy="434415"/>
                <a:chOff x="734961" y="2758051"/>
                <a:chExt cx="518002" cy="477803"/>
              </a:xfrm>
            </p:grpSpPr>
            <p:sp>
              <p:nvSpPr>
                <p:cNvPr id="31" name="アーチ 30"/>
                <p:cNvSpPr/>
                <p:nvPr/>
              </p:nvSpPr>
              <p:spPr bwMode="auto">
                <a:xfrm rot="20103591">
                  <a:off x="713449" y="2911440"/>
                  <a:ext cx="302792" cy="306783"/>
                </a:xfrm>
                <a:prstGeom prst="blockArc">
                  <a:avLst>
                    <a:gd name="adj1" fmla="val 10800000"/>
                    <a:gd name="adj2" fmla="val 21089980"/>
                    <a:gd name="adj3" fmla="val 11187"/>
                  </a:avLst>
                </a:prstGeom>
                <a:solidFill>
                  <a:schemeClr val="tx1"/>
                </a:solidFill>
                <a:ln w="19050" cap="flat" cmpd="sng" algn="ctr">
                  <a:solidFill>
                    <a:schemeClr val="tx1"/>
                  </a:solidFill>
                  <a:prstDash val="solid"/>
                  <a:round/>
                  <a:headEnd type="none" w="med" len="med"/>
                  <a:tailEnd type="none" w="med" len="med"/>
                </a:ln>
                <a:effectLst/>
              </p:spPr>
              <p:txBody>
                <a:bodyPr/>
                <a:lstStyle/>
                <a:p>
                  <a:pPr>
                    <a:spcAft>
                      <a:spcPts val="600"/>
                    </a:spcAft>
                    <a:defRPr/>
                  </a:pPr>
                  <a:endParaRPr lang="ja-JP" altLang="en-US"/>
                </a:p>
              </p:txBody>
            </p:sp>
            <p:sp>
              <p:nvSpPr>
                <p:cNvPr id="32" name="アーチ 31"/>
                <p:cNvSpPr/>
                <p:nvPr/>
              </p:nvSpPr>
              <p:spPr bwMode="auto">
                <a:xfrm rot="9303591">
                  <a:off x="935592" y="2748195"/>
                  <a:ext cx="300331" cy="304290"/>
                </a:xfrm>
                <a:prstGeom prst="blockArc">
                  <a:avLst>
                    <a:gd name="adj1" fmla="val 10800000"/>
                    <a:gd name="adj2" fmla="val 21089980"/>
                    <a:gd name="adj3" fmla="val 11187"/>
                  </a:avLst>
                </a:prstGeom>
                <a:solidFill>
                  <a:schemeClr val="tx1"/>
                </a:solidFill>
                <a:ln w="19050" cap="flat" cmpd="sng" algn="ctr">
                  <a:solidFill>
                    <a:schemeClr val="tx1"/>
                  </a:solidFill>
                  <a:prstDash val="solid"/>
                  <a:round/>
                  <a:headEnd type="none" w="med" len="med"/>
                  <a:tailEnd type="none" w="med" len="med"/>
                </a:ln>
                <a:effectLst/>
              </p:spPr>
              <p:txBody>
                <a:bodyPr/>
                <a:lstStyle/>
                <a:p>
                  <a:pPr>
                    <a:spcAft>
                      <a:spcPts val="600"/>
                    </a:spcAft>
                    <a:defRPr/>
                  </a:pPr>
                  <a:endParaRPr lang="ja-JP" altLang="en-US"/>
                </a:p>
              </p:txBody>
            </p:sp>
          </p:grpSp>
        </p:grpSp>
        <p:pic>
          <p:nvPicPr>
            <p:cNvPr id="34845" name="Picture 11" descr="C:\Documents and Settings\watanabe\デスクトップ\pv00.png"/>
            <p:cNvPicPr>
              <a:picLocks noChangeAspect="1" noChangeArrowheads="1"/>
            </p:cNvPicPr>
            <p:nvPr/>
          </p:nvPicPr>
          <p:blipFill>
            <a:blip r:embed="rId12" cstate="print"/>
            <a:srcRect/>
            <a:stretch>
              <a:fillRect/>
            </a:stretch>
          </p:blipFill>
          <p:spPr bwMode="auto">
            <a:xfrm>
              <a:off x="416496" y="620118"/>
              <a:ext cx="1513065" cy="864096"/>
            </a:xfrm>
            <a:prstGeom prst="rect">
              <a:avLst/>
            </a:prstGeom>
            <a:noFill/>
            <a:ln w="9525">
              <a:noFill/>
              <a:miter lim="800000"/>
              <a:headEnd/>
              <a:tailEnd/>
            </a:ln>
          </p:spPr>
        </p:pic>
        <p:grpSp>
          <p:nvGrpSpPr>
            <p:cNvPr id="9" name="グループ化 73"/>
            <p:cNvGrpSpPr>
              <a:grpSpLocks/>
            </p:cNvGrpSpPr>
            <p:nvPr/>
          </p:nvGrpSpPr>
          <p:grpSpPr bwMode="auto">
            <a:xfrm>
              <a:off x="848288" y="1339486"/>
              <a:ext cx="624540" cy="576448"/>
              <a:chOff x="1676541" y="836099"/>
              <a:chExt cx="624540" cy="576448"/>
            </a:xfrm>
          </p:grpSpPr>
          <p:sp>
            <p:nvSpPr>
              <p:cNvPr id="116" name="円/楕円 115"/>
              <p:cNvSpPr/>
              <p:nvPr/>
            </p:nvSpPr>
            <p:spPr bwMode="auto">
              <a:xfrm>
                <a:off x="1676541" y="836099"/>
                <a:ext cx="623876" cy="576448"/>
              </a:xfrm>
              <a:prstGeom prst="ellipse">
                <a:avLst/>
              </a:prstGeom>
              <a:solidFill>
                <a:srgbClr val="FF9900"/>
              </a:solidFill>
              <a:ln w="28575" cap="flat" cmpd="sng" algn="ctr">
                <a:solidFill>
                  <a:srgbClr val="996600"/>
                </a:solidFill>
                <a:prstDash val="solid"/>
                <a:bevel/>
                <a:headEnd type="none" w="med" len="med"/>
                <a:tailEnd type="none" w="med" len="med"/>
              </a:ln>
              <a:effectLst>
                <a:outerShdw blurRad="50800" dist="38100" dir="2700000" algn="tl" rotWithShape="0">
                  <a:prstClr val="black">
                    <a:alpha val="40000"/>
                  </a:prstClr>
                </a:outerShdw>
              </a:effectLst>
            </p:spPr>
            <p:txBody>
              <a:bodyPr/>
              <a:lstStyle/>
              <a:p>
                <a:pPr>
                  <a:spcAft>
                    <a:spcPts val="600"/>
                  </a:spcAft>
                  <a:defRPr/>
                </a:pPr>
                <a:endParaRPr lang="ja-JP" altLang="en-US" dirty="0"/>
              </a:p>
            </p:txBody>
          </p:sp>
          <p:sp>
            <p:nvSpPr>
              <p:cNvPr id="34850" name="テキスト ボックス 116"/>
              <p:cNvSpPr txBox="1">
                <a:spLocks noChangeArrowheads="1"/>
              </p:cNvSpPr>
              <p:nvPr/>
            </p:nvSpPr>
            <p:spPr bwMode="auto">
              <a:xfrm>
                <a:off x="1676797" y="908055"/>
                <a:ext cx="624284" cy="369451"/>
              </a:xfrm>
              <a:prstGeom prst="rect">
                <a:avLst/>
              </a:prstGeom>
              <a:noFill/>
              <a:ln w="9525">
                <a:noFill/>
                <a:miter lim="800000"/>
                <a:headEnd/>
                <a:tailEnd/>
              </a:ln>
            </p:spPr>
            <p:txBody>
              <a:bodyPr>
                <a:spAutoFit/>
              </a:bodyPr>
              <a:lstStyle/>
              <a:p>
                <a:pPr algn="ctr">
                  <a:spcAft>
                    <a:spcPts val="600"/>
                  </a:spcAft>
                </a:pPr>
                <a:r>
                  <a:rPr lang="ja-JP" altLang="en-US">
                    <a:solidFill>
                      <a:schemeClr val="bg1"/>
                    </a:solidFill>
                  </a:rPr>
                  <a:t>創</a:t>
                </a:r>
              </a:p>
            </p:txBody>
          </p:sp>
        </p:grpSp>
        <p:sp>
          <p:nvSpPr>
            <p:cNvPr id="4119" name="テキスト ボックス 134"/>
            <p:cNvSpPr txBox="1">
              <a:spLocks noChangeArrowheads="1"/>
            </p:cNvSpPr>
            <p:nvPr/>
          </p:nvSpPr>
          <p:spPr bwMode="auto">
            <a:xfrm>
              <a:off x="1711871" y="907547"/>
              <a:ext cx="1441422" cy="584963"/>
            </a:xfrm>
            <a:prstGeom prst="rect">
              <a:avLst/>
            </a:prstGeom>
            <a:noFill/>
            <a:ln w="9525">
              <a:noFill/>
              <a:miter lim="800000"/>
              <a:headEnd/>
              <a:tailEnd/>
            </a:ln>
          </p:spPr>
          <p:txBody>
            <a:bodyPr>
              <a:spAutoFit/>
            </a:bodyPr>
            <a:lstStyle/>
            <a:p>
              <a:pPr algn="ctr">
                <a:spcAft>
                  <a:spcPts val="600"/>
                </a:spcAft>
                <a:defRPr/>
              </a:pPr>
              <a:r>
                <a:rPr lang="ja-JP" altLang="en-US" sz="1600" b="1" dirty="0">
                  <a:latin typeface="+mn-ea"/>
                  <a:ea typeface="+mn-ea"/>
                </a:rPr>
                <a:t>太陽光パネル</a:t>
              </a:r>
            </a:p>
          </p:txBody>
        </p:sp>
        <p:cxnSp>
          <p:nvCxnSpPr>
            <p:cNvPr id="34848" name="カギ線コネクタ 107"/>
            <p:cNvCxnSpPr>
              <a:cxnSpLocks noChangeShapeType="1"/>
            </p:cNvCxnSpPr>
            <p:nvPr/>
          </p:nvCxnSpPr>
          <p:spPr bwMode="auto">
            <a:xfrm>
              <a:off x="2277830" y="1412206"/>
              <a:ext cx="2963202" cy="719138"/>
            </a:xfrm>
            <a:prstGeom prst="bentConnector3">
              <a:avLst>
                <a:gd name="adj1" fmla="val 87944"/>
              </a:avLst>
            </a:prstGeom>
            <a:noFill/>
            <a:ln w="50800" algn="ctr">
              <a:solidFill>
                <a:srgbClr val="33CC33"/>
              </a:solidFill>
              <a:round/>
              <a:headEnd/>
              <a:tailEnd type="triangle" w="med" len="med"/>
            </a:ln>
          </p:spPr>
        </p:cxn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3"/>
          <p:cNvGrpSpPr>
            <a:grpSpLocks/>
          </p:cNvGrpSpPr>
          <p:nvPr/>
        </p:nvGrpSpPr>
        <p:grpSpPr bwMode="auto">
          <a:xfrm>
            <a:off x="583223" y="1700214"/>
            <a:ext cx="7776797" cy="4960937"/>
            <a:chOff x="234" y="161"/>
            <a:chExt cx="823" cy="483"/>
          </a:xfrm>
        </p:grpSpPr>
        <p:pic>
          <p:nvPicPr>
            <p:cNvPr id="39964" name="Picture 32"/>
            <p:cNvPicPr>
              <a:picLocks noChangeAspect="1" noChangeArrowheads="1"/>
            </p:cNvPicPr>
            <p:nvPr/>
          </p:nvPicPr>
          <p:blipFill>
            <a:blip r:embed="rId3" cstate="print"/>
            <a:srcRect/>
            <a:stretch>
              <a:fillRect/>
            </a:stretch>
          </p:blipFill>
          <p:spPr bwMode="auto">
            <a:xfrm>
              <a:off x="234" y="161"/>
              <a:ext cx="823" cy="483"/>
            </a:xfrm>
            <a:prstGeom prst="rect">
              <a:avLst/>
            </a:prstGeom>
            <a:noFill/>
            <a:ln w="9525">
              <a:noFill/>
              <a:miter lim="800000"/>
              <a:headEnd/>
              <a:tailEnd/>
            </a:ln>
          </p:spPr>
        </p:pic>
        <p:sp>
          <p:nvSpPr>
            <p:cNvPr id="39965" name="Rectangle 65"/>
            <p:cNvSpPr>
              <a:spLocks noChangeArrowheads="1"/>
            </p:cNvSpPr>
            <p:nvPr/>
          </p:nvSpPr>
          <p:spPr bwMode="auto">
            <a:xfrm>
              <a:off x="380" y="191"/>
              <a:ext cx="50" cy="177"/>
            </a:xfrm>
            <a:prstGeom prst="rect">
              <a:avLst/>
            </a:prstGeom>
            <a:solidFill>
              <a:srgbClr val="FFFFFF"/>
            </a:solidFill>
            <a:ln w="9525">
              <a:noFill/>
              <a:miter lim="800000"/>
              <a:headEnd/>
              <a:tailEnd/>
            </a:ln>
          </p:spPr>
          <p:txBody>
            <a:bodyPr/>
            <a:lstStyle/>
            <a:p>
              <a:endParaRPr lang="ja-JP" altLang="en-US"/>
            </a:p>
          </p:txBody>
        </p:sp>
        <p:sp>
          <p:nvSpPr>
            <p:cNvPr id="39966" name="Rectangle 66"/>
            <p:cNvSpPr>
              <a:spLocks noChangeArrowheads="1"/>
            </p:cNvSpPr>
            <p:nvPr/>
          </p:nvSpPr>
          <p:spPr bwMode="auto">
            <a:xfrm>
              <a:off x="431" y="350"/>
              <a:ext cx="106" cy="73"/>
            </a:xfrm>
            <a:prstGeom prst="rect">
              <a:avLst/>
            </a:prstGeom>
            <a:solidFill>
              <a:srgbClr val="FFFF00"/>
            </a:solidFill>
            <a:ln w="9525">
              <a:solidFill>
                <a:srgbClr val="000000"/>
              </a:solidFill>
              <a:miter lim="800000"/>
              <a:headEnd/>
              <a:tailEnd/>
            </a:ln>
          </p:spPr>
          <p:txBody>
            <a:bodyPr/>
            <a:lstStyle/>
            <a:p>
              <a:endParaRPr lang="ja-JP" altLang="en-US"/>
            </a:p>
          </p:txBody>
        </p:sp>
        <p:sp>
          <p:nvSpPr>
            <p:cNvPr id="39967" name="Rectangle 68"/>
            <p:cNvSpPr>
              <a:spLocks noChangeArrowheads="1"/>
            </p:cNvSpPr>
            <p:nvPr/>
          </p:nvSpPr>
          <p:spPr bwMode="auto">
            <a:xfrm>
              <a:off x="891" y="408"/>
              <a:ext cx="127" cy="173"/>
            </a:xfrm>
            <a:prstGeom prst="rect">
              <a:avLst/>
            </a:prstGeom>
            <a:solidFill>
              <a:srgbClr val="CCFFCC"/>
            </a:solidFill>
            <a:ln w="9525">
              <a:solidFill>
                <a:srgbClr val="000000"/>
              </a:solidFill>
              <a:miter lim="800000"/>
              <a:headEnd/>
              <a:tailEnd/>
            </a:ln>
          </p:spPr>
          <p:txBody>
            <a:bodyPr/>
            <a:lstStyle/>
            <a:p>
              <a:endParaRPr lang="ja-JP" altLang="en-US"/>
            </a:p>
          </p:txBody>
        </p:sp>
        <p:sp>
          <p:nvSpPr>
            <p:cNvPr id="39968" name="Rectangle 69"/>
            <p:cNvSpPr>
              <a:spLocks noChangeArrowheads="1"/>
            </p:cNvSpPr>
            <p:nvPr/>
          </p:nvSpPr>
          <p:spPr bwMode="auto">
            <a:xfrm>
              <a:off x="838" y="200"/>
              <a:ext cx="52" cy="221"/>
            </a:xfrm>
            <a:prstGeom prst="rect">
              <a:avLst/>
            </a:prstGeom>
            <a:solidFill>
              <a:srgbClr val="FFFFFF"/>
            </a:solidFill>
            <a:ln w="9525">
              <a:noFill/>
              <a:miter lim="800000"/>
              <a:headEnd/>
              <a:tailEnd/>
            </a:ln>
          </p:spPr>
          <p:txBody>
            <a:bodyPr/>
            <a:lstStyle/>
            <a:p>
              <a:endParaRPr lang="ja-JP" altLang="en-US"/>
            </a:p>
          </p:txBody>
        </p:sp>
        <p:sp>
          <p:nvSpPr>
            <p:cNvPr id="39969" name="Rectangle 70"/>
            <p:cNvSpPr>
              <a:spLocks noChangeArrowheads="1"/>
            </p:cNvSpPr>
            <p:nvPr/>
          </p:nvSpPr>
          <p:spPr bwMode="auto">
            <a:xfrm>
              <a:off x="891" y="263"/>
              <a:ext cx="127" cy="145"/>
            </a:xfrm>
            <a:prstGeom prst="rect">
              <a:avLst/>
            </a:prstGeom>
            <a:solidFill>
              <a:srgbClr val="00FF00"/>
            </a:solidFill>
            <a:ln w="9525">
              <a:solidFill>
                <a:srgbClr val="000000"/>
              </a:solidFill>
              <a:miter lim="800000"/>
              <a:headEnd/>
              <a:tailEnd/>
            </a:ln>
          </p:spPr>
          <p:txBody>
            <a:bodyPr/>
            <a:lstStyle/>
            <a:p>
              <a:endParaRPr lang="ja-JP" altLang="en-US"/>
            </a:p>
          </p:txBody>
        </p:sp>
        <p:sp>
          <p:nvSpPr>
            <p:cNvPr id="39970" name="Rectangle 71"/>
            <p:cNvSpPr>
              <a:spLocks noChangeArrowheads="1"/>
            </p:cNvSpPr>
            <p:nvPr/>
          </p:nvSpPr>
          <p:spPr bwMode="auto">
            <a:xfrm>
              <a:off x="864" y="233"/>
              <a:ext cx="171" cy="29"/>
            </a:xfrm>
            <a:prstGeom prst="rect">
              <a:avLst/>
            </a:prstGeom>
            <a:solidFill>
              <a:srgbClr val="FFFFFF"/>
            </a:solidFill>
            <a:ln w="9525">
              <a:noFill/>
              <a:miter lim="800000"/>
              <a:headEnd/>
              <a:tailEnd/>
            </a:ln>
          </p:spPr>
          <p:txBody>
            <a:bodyPr/>
            <a:lstStyle/>
            <a:p>
              <a:endParaRPr lang="ja-JP" altLang="en-US"/>
            </a:p>
          </p:txBody>
        </p:sp>
        <p:sp>
          <p:nvSpPr>
            <p:cNvPr id="39971" name="Line 72"/>
            <p:cNvSpPr>
              <a:spLocks noChangeShapeType="1"/>
            </p:cNvSpPr>
            <p:nvPr/>
          </p:nvSpPr>
          <p:spPr bwMode="auto">
            <a:xfrm>
              <a:off x="839" y="206"/>
              <a:ext cx="49" cy="123"/>
            </a:xfrm>
            <a:prstGeom prst="line">
              <a:avLst/>
            </a:prstGeom>
            <a:noFill/>
            <a:ln w="19050">
              <a:solidFill>
                <a:srgbClr val="000000"/>
              </a:solidFill>
              <a:prstDash val="sysDot"/>
              <a:round/>
              <a:headEnd/>
              <a:tailEnd/>
            </a:ln>
          </p:spPr>
          <p:txBody>
            <a:bodyPr/>
            <a:lstStyle/>
            <a:p>
              <a:endParaRPr lang="ja-JP" altLang="en-US"/>
            </a:p>
          </p:txBody>
        </p:sp>
        <p:sp>
          <p:nvSpPr>
            <p:cNvPr id="39972" name="Line 73"/>
            <p:cNvSpPr>
              <a:spLocks noChangeShapeType="1"/>
            </p:cNvSpPr>
            <p:nvPr/>
          </p:nvSpPr>
          <p:spPr bwMode="auto">
            <a:xfrm>
              <a:off x="838" y="408"/>
              <a:ext cx="53" cy="0"/>
            </a:xfrm>
            <a:prstGeom prst="line">
              <a:avLst/>
            </a:prstGeom>
            <a:noFill/>
            <a:ln w="19050">
              <a:solidFill>
                <a:srgbClr val="000000"/>
              </a:solidFill>
              <a:prstDash val="sysDot"/>
              <a:round/>
              <a:headEnd/>
              <a:tailEnd/>
            </a:ln>
          </p:spPr>
          <p:txBody>
            <a:bodyPr/>
            <a:lstStyle/>
            <a:p>
              <a:endParaRPr lang="ja-JP" altLang="en-US"/>
            </a:p>
          </p:txBody>
        </p:sp>
      </p:grpSp>
      <p:sp>
        <p:nvSpPr>
          <p:cNvPr id="39939" name="Rectangle 2"/>
          <p:cNvSpPr>
            <a:spLocks noChangeArrowheads="1"/>
          </p:cNvSpPr>
          <p:nvPr/>
        </p:nvSpPr>
        <p:spPr bwMode="auto">
          <a:xfrm>
            <a:off x="7164266" y="188913"/>
            <a:ext cx="1946031" cy="563562"/>
          </a:xfrm>
          <a:prstGeom prst="rect">
            <a:avLst/>
          </a:prstGeom>
          <a:solidFill>
            <a:schemeClr val="bg1"/>
          </a:solidFill>
          <a:ln w="9525">
            <a:noFill/>
            <a:miter lim="800000"/>
            <a:headEnd/>
            <a:tailEnd/>
          </a:ln>
        </p:spPr>
        <p:txBody>
          <a:bodyPr anchor="ctr"/>
          <a:lstStyle/>
          <a:p>
            <a:pPr>
              <a:spcAft>
                <a:spcPts val="600"/>
              </a:spcAft>
            </a:pPr>
            <a:endParaRPr lang="ja-JP" altLang="en-US"/>
          </a:p>
        </p:txBody>
      </p:sp>
      <p:sp>
        <p:nvSpPr>
          <p:cNvPr id="39940" name="Rectangle 3"/>
          <p:cNvSpPr>
            <a:spLocks noChangeArrowheads="1"/>
          </p:cNvSpPr>
          <p:nvPr/>
        </p:nvSpPr>
        <p:spPr bwMode="auto">
          <a:xfrm>
            <a:off x="826477" y="188913"/>
            <a:ext cx="5761892" cy="287337"/>
          </a:xfrm>
          <a:prstGeom prst="rect">
            <a:avLst/>
          </a:prstGeom>
          <a:solidFill>
            <a:schemeClr val="bg1"/>
          </a:solidFill>
          <a:ln w="9525">
            <a:noFill/>
            <a:miter lim="800000"/>
            <a:headEnd/>
            <a:tailEnd/>
          </a:ln>
        </p:spPr>
        <p:txBody>
          <a:bodyPr anchor="ctr"/>
          <a:lstStyle/>
          <a:p>
            <a:pPr>
              <a:spcAft>
                <a:spcPts val="600"/>
              </a:spcAft>
            </a:pPr>
            <a:endParaRPr lang="ja-JP" altLang="en-US"/>
          </a:p>
        </p:txBody>
      </p:sp>
      <p:sp>
        <p:nvSpPr>
          <p:cNvPr id="39941" name="Rectangle 4"/>
          <p:cNvSpPr>
            <a:spLocks noChangeArrowheads="1"/>
          </p:cNvSpPr>
          <p:nvPr/>
        </p:nvSpPr>
        <p:spPr bwMode="auto">
          <a:xfrm>
            <a:off x="1043355" y="404813"/>
            <a:ext cx="5760427" cy="287337"/>
          </a:xfrm>
          <a:prstGeom prst="rect">
            <a:avLst/>
          </a:prstGeom>
          <a:solidFill>
            <a:schemeClr val="bg1"/>
          </a:solidFill>
          <a:ln w="9525">
            <a:noFill/>
            <a:miter lim="800000"/>
            <a:headEnd/>
            <a:tailEnd/>
          </a:ln>
        </p:spPr>
        <p:txBody>
          <a:bodyPr anchor="ctr"/>
          <a:lstStyle/>
          <a:p>
            <a:pPr>
              <a:spcAft>
                <a:spcPts val="600"/>
              </a:spcAft>
            </a:pPr>
            <a:endParaRPr lang="ja-JP" altLang="en-US"/>
          </a:p>
        </p:txBody>
      </p:sp>
      <p:sp>
        <p:nvSpPr>
          <p:cNvPr id="39942" name="Rectangle 5"/>
          <p:cNvSpPr>
            <a:spLocks noChangeArrowheads="1"/>
          </p:cNvSpPr>
          <p:nvPr/>
        </p:nvSpPr>
        <p:spPr bwMode="auto">
          <a:xfrm>
            <a:off x="8519746" y="1"/>
            <a:ext cx="515815" cy="836613"/>
          </a:xfrm>
          <a:prstGeom prst="rect">
            <a:avLst/>
          </a:prstGeom>
          <a:solidFill>
            <a:schemeClr val="bg1"/>
          </a:solidFill>
          <a:ln w="9525">
            <a:noFill/>
            <a:miter lim="800000"/>
            <a:headEnd/>
            <a:tailEnd/>
          </a:ln>
        </p:spPr>
        <p:txBody>
          <a:bodyPr anchor="ctr"/>
          <a:lstStyle/>
          <a:p>
            <a:pPr>
              <a:spcAft>
                <a:spcPts val="600"/>
              </a:spcAft>
            </a:pPr>
            <a:endParaRPr lang="ja-JP" altLang="en-US"/>
          </a:p>
        </p:txBody>
      </p:sp>
      <p:sp>
        <p:nvSpPr>
          <p:cNvPr id="39943" name="Rectangle 8"/>
          <p:cNvSpPr>
            <a:spLocks noChangeArrowheads="1"/>
          </p:cNvSpPr>
          <p:nvPr/>
        </p:nvSpPr>
        <p:spPr bwMode="auto">
          <a:xfrm>
            <a:off x="854320" y="188913"/>
            <a:ext cx="5760426" cy="287337"/>
          </a:xfrm>
          <a:prstGeom prst="rect">
            <a:avLst/>
          </a:prstGeom>
          <a:solidFill>
            <a:schemeClr val="bg1"/>
          </a:solidFill>
          <a:ln w="9525">
            <a:noFill/>
            <a:miter lim="800000"/>
            <a:headEnd/>
            <a:tailEnd/>
          </a:ln>
        </p:spPr>
        <p:txBody>
          <a:bodyPr anchor="ctr"/>
          <a:lstStyle/>
          <a:p>
            <a:pPr>
              <a:spcAft>
                <a:spcPts val="600"/>
              </a:spcAft>
            </a:pPr>
            <a:endParaRPr lang="ja-JP" altLang="en-US"/>
          </a:p>
        </p:txBody>
      </p:sp>
      <p:sp>
        <p:nvSpPr>
          <p:cNvPr id="39944" name="Rectangle 9"/>
          <p:cNvSpPr>
            <a:spLocks noChangeArrowheads="1"/>
          </p:cNvSpPr>
          <p:nvPr/>
        </p:nvSpPr>
        <p:spPr bwMode="auto">
          <a:xfrm>
            <a:off x="1069731" y="404813"/>
            <a:ext cx="5761892" cy="287337"/>
          </a:xfrm>
          <a:prstGeom prst="rect">
            <a:avLst/>
          </a:prstGeom>
          <a:solidFill>
            <a:schemeClr val="bg1"/>
          </a:solidFill>
          <a:ln w="9525">
            <a:noFill/>
            <a:miter lim="800000"/>
            <a:headEnd/>
            <a:tailEnd/>
          </a:ln>
        </p:spPr>
        <p:txBody>
          <a:bodyPr anchor="ctr"/>
          <a:lstStyle/>
          <a:p>
            <a:pPr>
              <a:spcAft>
                <a:spcPts val="600"/>
              </a:spcAft>
            </a:pPr>
            <a:endParaRPr lang="ja-JP" altLang="en-US"/>
          </a:p>
        </p:txBody>
      </p:sp>
      <p:sp>
        <p:nvSpPr>
          <p:cNvPr id="39945" name="Text Box 10"/>
          <p:cNvSpPr txBox="1">
            <a:spLocks noChangeArrowheads="1"/>
          </p:cNvSpPr>
          <p:nvPr/>
        </p:nvSpPr>
        <p:spPr bwMode="auto">
          <a:xfrm>
            <a:off x="1935774" y="223839"/>
            <a:ext cx="5147896" cy="396875"/>
          </a:xfrm>
          <a:prstGeom prst="rect">
            <a:avLst/>
          </a:prstGeom>
          <a:noFill/>
          <a:ln w="9525">
            <a:noFill/>
            <a:miter lim="800000"/>
            <a:headEnd/>
            <a:tailEnd/>
          </a:ln>
        </p:spPr>
        <p:txBody>
          <a:bodyPr>
            <a:spAutoFit/>
          </a:bodyPr>
          <a:lstStyle/>
          <a:p>
            <a:pPr algn="ctr">
              <a:spcBef>
                <a:spcPct val="50000"/>
              </a:spcBef>
              <a:spcAft>
                <a:spcPts val="600"/>
              </a:spcAft>
            </a:pPr>
            <a:endParaRPr kumimoji="0" lang="ja-JP" altLang="ja-JP" sz="2000">
              <a:ea typeface="HGP創英角ｺﾞｼｯｸUB" pitchFamily="50" charset="-128"/>
            </a:endParaRPr>
          </a:p>
        </p:txBody>
      </p:sp>
      <p:sp>
        <p:nvSpPr>
          <p:cNvPr id="39946" name="Rectangle 11"/>
          <p:cNvSpPr>
            <a:spLocks noChangeArrowheads="1"/>
          </p:cNvSpPr>
          <p:nvPr/>
        </p:nvSpPr>
        <p:spPr bwMode="auto">
          <a:xfrm>
            <a:off x="8547589" y="1"/>
            <a:ext cx="515815" cy="836613"/>
          </a:xfrm>
          <a:prstGeom prst="rect">
            <a:avLst/>
          </a:prstGeom>
          <a:solidFill>
            <a:schemeClr val="bg1"/>
          </a:solidFill>
          <a:ln w="9525">
            <a:noFill/>
            <a:miter lim="800000"/>
            <a:headEnd/>
            <a:tailEnd/>
          </a:ln>
        </p:spPr>
        <p:txBody>
          <a:bodyPr anchor="ctr"/>
          <a:lstStyle/>
          <a:p>
            <a:pPr>
              <a:spcAft>
                <a:spcPts val="600"/>
              </a:spcAft>
            </a:pPr>
            <a:endParaRPr lang="ja-JP" altLang="en-US"/>
          </a:p>
        </p:txBody>
      </p:sp>
      <p:sp>
        <p:nvSpPr>
          <p:cNvPr id="39947" name="Text Box 28"/>
          <p:cNvSpPr txBox="1">
            <a:spLocks noChangeArrowheads="1"/>
          </p:cNvSpPr>
          <p:nvPr/>
        </p:nvSpPr>
        <p:spPr bwMode="auto">
          <a:xfrm>
            <a:off x="1979735" y="115889"/>
            <a:ext cx="5147896" cy="396875"/>
          </a:xfrm>
          <a:prstGeom prst="rect">
            <a:avLst/>
          </a:prstGeom>
          <a:noFill/>
          <a:ln w="9525">
            <a:noFill/>
            <a:miter lim="800000"/>
            <a:headEnd/>
            <a:tailEnd/>
          </a:ln>
        </p:spPr>
        <p:txBody>
          <a:bodyPr>
            <a:spAutoFit/>
          </a:bodyPr>
          <a:lstStyle/>
          <a:p>
            <a:pPr algn="ctr">
              <a:spcBef>
                <a:spcPct val="50000"/>
              </a:spcBef>
              <a:spcAft>
                <a:spcPts val="600"/>
              </a:spcAft>
            </a:pPr>
            <a:r>
              <a:rPr kumimoji="0" lang="ja-JP" altLang="en-US" sz="2000">
                <a:ea typeface="HGP創英角ｺﾞｼｯｸUB" pitchFamily="50" charset="-128"/>
              </a:rPr>
              <a:t>経済性</a:t>
            </a:r>
          </a:p>
        </p:txBody>
      </p:sp>
      <p:sp>
        <p:nvSpPr>
          <p:cNvPr id="39948" name="Text Box 29"/>
          <p:cNvSpPr txBox="1">
            <a:spLocks noChangeArrowheads="1"/>
          </p:cNvSpPr>
          <p:nvPr/>
        </p:nvSpPr>
        <p:spPr bwMode="auto">
          <a:xfrm>
            <a:off x="252046" y="549276"/>
            <a:ext cx="8440615" cy="930275"/>
          </a:xfrm>
          <a:prstGeom prst="rect">
            <a:avLst/>
          </a:prstGeom>
          <a:noFill/>
          <a:ln w="9525">
            <a:noFill/>
            <a:miter lim="800000"/>
            <a:headEnd/>
            <a:tailEnd/>
          </a:ln>
        </p:spPr>
        <p:txBody>
          <a:bodyPr>
            <a:spAutoFit/>
          </a:bodyPr>
          <a:lstStyle/>
          <a:p>
            <a:pPr algn="ctr">
              <a:spcBef>
                <a:spcPct val="50000"/>
              </a:spcBef>
              <a:spcAft>
                <a:spcPts val="600"/>
              </a:spcAft>
            </a:pPr>
            <a:r>
              <a:rPr lang="ja-JP" altLang="en-US" sz="2000">
                <a:ea typeface="HGP創英角ｺﾞｼｯｸUB" pitchFamily="50" charset="-128"/>
              </a:rPr>
              <a:t>無駄なく発電量を活用できれば購入電力を半分にできる。</a:t>
            </a:r>
          </a:p>
          <a:p>
            <a:pPr algn="ctr">
              <a:spcBef>
                <a:spcPct val="50000"/>
              </a:spcBef>
              <a:spcAft>
                <a:spcPts val="600"/>
              </a:spcAft>
            </a:pPr>
            <a:r>
              <a:rPr lang="ja-JP" altLang="en-US" sz="2000">
                <a:ea typeface="HGP創英角ｺﾞｼｯｸUB" pitchFamily="50" charset="-128"/>
              </a:rPr>
              <a:t>光熱費をトータルでみると、ずいぶんおトクに。</a:t>
            </a:r>
          </a:p>
        </p:txBody>
      </p:sp>
      <p:sp>
        <p:nvSpPr>
          <p:cNvPr id="39949" name="Rectangle 41"/>
          <p:cNvSpPr>
            <a:spLocks noChangeArrowheads="1"/>
          </p:cNvSpPr>
          <p:nvPr/>
        </p:nvSpPr>
        <p:spPr bwMode="auto">
          <a:xfrm>
            <a:off x="788377" y="6092826"/>
            <a:ext cx="1257300" cy="454025"/>
          </a:xfrm>
          <a:prstGeom prst="rect">
            <a:avLst/>
          </a:prstGeom>
          <a:solidFill>
            <a:srgbClr val="FFFFFF"/>
          </a:solidFill>
          <a:ln w="9525">
            <a:noFill/>
            <a:miter lim="800000"/>
            <a:headEnd/>
            <a:tailEnd/>
          </a:ln>
        </p:spPr>
        <p:txBody>
          <a:bodyPr/>
          <a:lstStyle/>
          <a:p>
            <a:pPr algn="ctr"/>
            <a:r>
              <a:rPr lang="ja-JP" altLang="en-US" sz="1200"/>
              <a:t>従来システム</a:t>
            </a:r>
          </a:p>
          <a:p>
            <a:pPr algn="ctr"/>
            <a:r>
              <a:rPr lang="ja-JP" altLang="en-US" sz="1200"/>
              <a:t>（温水暖房使用）</a:t>
            </a:r>
          </a:p>
        </p:txBody>
      </p:sp>
      <p:sp>
        <p:nvSpPr>
          <p:cNvPr id="39950" name="Rectangle 42"/>
          <p:cNvSpPr>
            <a:spLocks noChangeArrowheads="1"/>
          </p:cNvSpPr>
          <p:nvPr/>
        </p:nvSpPr>
        <p:spPr bwMode="auto">
          <a:xfrm>
            <a:off x="2312377" y="6092826"/>
            <a:ext cx="1257300" cy="504825"/>
          </a:xfrm>
          <a:prstGeom prst="rect">
            <a:avLst/>
          </a:prstGeom>
          <a:solidFill>
            <a:srgbClr val="FFFFFF"/>
          </a:solidFill>
          <a:ln w="9525">
            <a:noFill/>
            <a:miter lim="800000"/>
            <a:headEnd/>
            <a:tailEnd/>
          </a:ln>
        </p:spPr>
        <p:txBody>
          <a:bodyPr/>
          <a:lstStyle/>
          <a:p>
            <a:pPr algn="ctr"/>
            <a:r>
              <a:rPr lang="ja-JP" altLang="en-US" sz="1200"/>
              <a:t>本システム</a:t>
            </a:r>
          </a:p>
          <a:p>
            <a:pPr algn="ctr"/>
            <a:r>
              <a:rPr lang="ja-JP" altLang="en-US" sz="1200"/>
              <a:t>（温水暖房使用）</a:t>
            </a:r>
          </a:p>
        </p:txBody>
      </p:sp>
      <p:sp>
        <p:nvSpPr>
          <p:cNvPr id="39951" name="Rectangle 43"/>
          <p:cNvSpPr>
            <a:spLocks noChangeArrowheads="1"/>
          </p:cNvSpPr>
          <p:nvPr/>
        </p:nvSpPr>
        <p:spPr bwMode="auto">
          <a:xfrm>
            <a:off x="6771543" y="6021388"/>
            <a:ext cx="1257300" cy="603250"/>
          </a:xfrm>
          <a:prstGeom prst="rect">
            <a:avLst/>
          </a:prstGeom>
          <a:solidFill>
            <a:srgbClr val="FFFFFF"/>
          </a:solidFill>
          <a:ln w="9525">
            <a:noFill/>
            <a:miter lim="800000"/>
            <a:headEnd/>
            <a:tailEnd/>
          </a:ln>
        </p:spPr>
        <p:txBody>
          <a:bodyPr/>
          <a:lstStyle/>
          <a:p>
            <a:pPr algn="ctr"/>
            <a:r>
              <a:rPr lang="ja-JP" altLang="en-US" sz="1200"/>
              <a:t>本システム</a:t>
            </a:r>
          </a:p>
          <a:p>
            <a:pPr algn="ctr"/>
            <a:r>
              <a:rPr lang="ja-JP" altLang="en-US" sz="1200"/>
              <a:t>（ガス電気併用）</a:t>
            </a:r>
          </a:p>
          <a:p>
            <a:pPr algn="ctr"/>
            <a:r>
              <a:rPr lang="ja-JP" altLang="en-US" sz="1200"/>
              <a:t>（温水暖房使用）</a:t>
            </a:r>
          </a:p>
        </p:txBody>
      </p:sp>
      <p:sp>
        <p:nvSpPr>
          <p:cNvPr id="39952" name="Rectangle 44"/>
          <p:cNvSpPr>
            <a:spLocks noChangeArrowheads="1"/>
          </p:cNvSpPr>
          <p:nvPr/>
        </p:nvSpPr>
        <p:spPr bwMode="auto">
          <a:xfrm>
            <a:off x="5042389" y="6021388"/>
            <a:ext cx="1257300" cy="588962"/>
          </a:xfrm>
          <a:prstGeom prst="rect">
            <a:avLst/>
          </a:prstGeom>
          <a:solidFill>
            <a:srgbClr val="FFFFFF"/>
          </a:solidFill>
          <a:ln w="9525">
            <a:noFill/>
            <a:miter lim="800000"/>
            <a:headEnd/>
            <a:tailEnd/>
          </a:ln>
        </p:spPr>
        <p:txBody>
          <a:bodyPr/>
          <a:lstStyle/>
          <a:p>
            <a:pPr algn="ctr"/>
            <a:r>
              <a:rPr lang="ja-JP" altLang="en-US" sz="1200"/>
              <a:t>従来システム</a:t>
            </a:r>
          </a:p>
          <a:p>
            <a:pPr algn="ctr"/>
            <a:r>
              <a:rPr lang="ja-JP" altLang="en-US" sz="1200"/>
              <a:t>（ガス電気併用）</a:t>
            </a:r>
          </a:p>
          <a:p>
            <a:pPr algn="ctr"/>
            <a:r>
              <a:rPr lang="ja-JP" altLang="en-US" sz="1200"/>
              <a:t>（温水暖房使用）</a:t>
            </a:r>
          </a:p>
        </p:txBody>
      </p:sp>
      <p:sp>
        <p:nvSpPr>
          <p:cNvPr id="39953" name="Rectangle 47"/>
          <p:cNvSpPr>
            <a:spLocks noChangeArrowheads="1"/>
          </p:cNvSpPr>
          <p:nvPr/>
        </p:nvSpPr>
        <p:spPr bwMode="auto">
          <a:xfrm>
            <a:off x="574431" y="1595439"/>
            <a:ext cx="1951892" cy="287337"/>
          </a:xfrm>
          <a:prstGeom prst="rect">
            <a:avLst/>
          </a:prstGeom>
          <a:solidFill>
            <a:srgbClr val="FFFFFF"/>
          </a:solidFill>
          <a:ln w="9525">
            <a:noFill/>
            <a:miter lim="800000"/>
            <a:headEnd/>
            <a:tailEnd/>
          </a:ln>
        </p:spPr>
        <p:txBody>
          <a:bodyPr/>
          <a:lstStyle/>
          <a:p>
            <a:r>
              <a:rPr lang="ja-JP" altLang="en-US" sz="1400"/>
              <a:t>■年間発電量</a:t>
            </a:r>
          </a:p>
        </p:txBody>
      </p:sp>
      <p:sp>
        <p:nvSpPr>
          <p:cNvPr id="39954" name="Rectangle 48"/>
          <p:cNvSpPr>
            <a:spLocks noChangeArrowheads="1"/>
          </p:cNvSpPr>
          <p:nvPr/>
        </p:nvSpPr>
        <p:spPr bwMode="auto">
          <a:xfrm>
            <a:off x="4646735" y="1598613"/>
            <a:ext cx="3780692" cy="279400"/>
          </a:xfrm>
          <a:prstGeom prst="rect">
            <a:avLst/>
          </a:prstGeom>
          <a:solidFill>
            <a:srgbClr val="FFFFFF"/>
          </a:solidFill>
          <a:ln w="9525">
            <a:noFill/>
            <a:miter lim="800000"/>
            <a:headEnd/>
            <a:tailEnd/>
          </a:ln>
        </p:spPr>
        <p:txBody>
          <a:bodyPr/>
          <a:lstStyle/>
          <a:p>
            <a:r>
              <a:rPr lang="ja-JP" altLang="en-US" sz="1400"/>
              <a:t>■本システムによる光熱費削減効果（イメージ）</a:t>
            </a:r>
          </a:p>
        </p:txBody>
      </p:sp>
      <p:sp>
        <p:nvSpPr>
          <p:cNvPr id="39955" name="Text Box 74"/>
          <p:cNvSpPr txBox="1">
            <a:spLocks noChangeArrowheads="1"/>
          </p:cNvSpPr>
          <p:nvPr/>
        </p:nvSpPr>
        <p:spPr bwMode="auto">
          <a:xfrm>
            <a:off x="7194975" y="4652964"/>
            <a:ext cx="430887" cy="913070"/>
          </a:xfrm>
          <a:prstGeom prst="rect">
            <a:avLst/>
          </a:prstGeom>
          <a:noFill/>
          <a:ln w="9525">
            <a:noFill/>
            <a:miter lim="800000"/>
            <a:headEnd/>
            <a:tailEnd/>
          </a:ln>
        </p:spPr>
        <p:txBody>
          <a:bodyPr vert="eaVert" wrap="none">
            <a:spAutoFit/>
          </a:bodyPr>
          <a:lstStyle/>
          <a:p>
            <a:r>
              <a:rPr lang="ja-JP" altLang="en-US" sz="1600">
                <a:ea typeface="HGS創英角ｺﾞｼｯｸUB" pitchFamily="50" charset="-128"/>
              </a:rPr>
              <a:t>ガス料金</a:t>
            </a:r>
          </a:p>
        </p:txBody>
      </p:sp>
      <p:sp>
        <p:nvSpPr>
          <p:cNvPr id="39956" name="Text Box 75"/>
          <p:cNvSpPr txBox="1">
            <a:spLocks noChangeArrowheads="1"/>
          </p:cNvSpPr>
          <p:nvPr/>
        </p:nvSpPr>
        <p:spPr bwMode="auto">
          <a:xfrm>
            <a:off x="7194975" y="2997200"/>
            <a:ext cx="430887" cy="913070"/>
          </a:xfrm>
          <a:prstGeom prst="rect">
            <a:avLst/>
          </a:prstGeom>
          <a:noFill/>
          <a:ln w="9525">
            <a:noFill/>
            <a:miter lim="800000"/>
            <a:headEnd/>
            <a:tailEnd/>
          </a:ln>
        </p:spPr>
        <p:txBody>
          <a:bodyPr vert="eaVert" wrap="none">
            <a:spAutoFit/>
          </a:bodyPr>
          <a:lstStyle/>
          <a:p>
            <a:r>
              <a:rPr lang="ja-JP" altLang="en-US" sz="1600">
                <a:ea typeface="HGS創英角ｺﾞｼｯｸUB" pitchFamily="50" charset="-128"/>
              </a:rPr>
              <a:t>電気料金</a:t>
            </a:r>
          </a:p>
        </p:txBody>
      </p:sp>
      <p:sp>
        <p:nvSpPr>
          <p:cNvPr id="39957" name="Text Box 76"/>
          <p:cNvSpPr txBox="1">
            <a:spLocks noChangeArrowheads="1"/>
          </p:cNvSpPr>
          <p:nvPr/>
        </p:nvSpPr>
        <p:spPr bwMode="auto">
          <a:xfrm>
            <a:off x="2445727" y="3860800"/>
            <a:ext cx="1107996" cy="276999"/>
          </a:xfrm>
          <a:prstGeom prst="rect">
            <a:avLst/>
          </a:prstGeom>
          <a:noFill/>
          <a:ln w="9525">
            <a:noFill/>
            <a:miter lim="800000"/>
            <a:headEnd/>
            <a:tailEnd/>
          </a:ln>
        </p:spPr>
        <p:txBody>
          <a:bodyPr wrap="none">
            <a:spAutoFit/>
          </a:bodyPr>
          <a:lstStyle/>
          <a:p>
            <a:r>
              <a:rPr lang="ja-JP" altLang="en-US" sz="1200"/>
              <a:t>太陽光発電量</a:t>
            </a:r>
          </a:p>
        </p:txBody>
      </p:sp>
      <p:sp>
        <p:nvSpPr>
          <p:cNvPr id="39958" name="Text Box 77"/>
          <p:cNvSpPr txBox="1">
            <a:spLocks noChangeArrowheads="1"/>
          </p:cNvSpPr>
          <p:nvPr/>
        </p:nvSpPr>
        <p:spPr bwMode="auto">
          <a:xfrm>
            <a:off x="3565199" y="2205039"/>
            <a:ext cx="553998" cy="1368425"/>
          </a:xfrm>
          <a:prstGeom prst="rect">
            <a:avLst/>
          </a:prstGeom>
          <a:solidFill>
            <a:schemeClr val="bg1"/>
          </a:solidFill>
          <a:ln w="9525">
            <a:noFill/>
            <a:miter lim="800000"/>
            <a:headEnd/>
            <a:tailEnd/>
          </a:ln>
        </p:spPr>
        <p:txBody>
          <a:bodyPr vert="eaVert">
            <a:spAutoFit/>
          </a:bodyPr>
          <a:lstStyle/>
          <a:p>
            <a:r>
              <a:rPr lang="ja-JP" altLang="en-US" sz="1200" b="1">
                <a:solidFill>
                  <a:srgbClr val="FF0000"/>
                </a:solidFill>
                <a:ea typeface="HG丸ｺﾞｼｯｸM-PRO" pitchFamily="50" charset="-128"/>
              </a:rPr>
              <a:t>約４割削減</a:t>
            </a:r>
          </a:p>
          <a:p>
            <a:endParaRPr lang="ja-JP" altLang="en-US" sz="1200" b="1">
              <a:solidFill>
                <a:srgbClr val="FF0000"/>
              </a:solidFill>
              <a:ea typeface="HG丸ｺﾞｼｯｸM-PRO" pitchFamily="50" charset="-128"/>
            </a:endParaRPr>
          </a:p>
        </p:txBody>
      </p:sp>
      <p:sp>
        <p:nvSpPr>
          <p:cNvPr id="39959" name="Text Box 78"/>
          <p:cNvSpPr txBox="1">
            <a:spLocks noChangeArrowheads="1"/>
          </p:cNvSpPr>
          <p:nvPr/>
        </p:nvSpPr>
        <p:spPr bwMode="auto">
          <a:xfrm>
            <a:off x="3744003" y="3644900"/>
            <a:ext cx="369332" cy="863600"/>
          </a:xfrm>
          <a:prstGeom prst="rect">
            <a:avLst/>
          </a:prstGeom>
          <a:solidFill>
            <a:schemeClr val="bg1"/>
          </a:solidFill>
          <a:ln w="9525">
            <a:noFill/>
            <a:miter lim="800000"/>
            <a:headEnd/>
            <a:tailEnd/>
          </a:ln>
        </p:spPr>
        <p:txBody>
          <a:bodyPr vert="eaVert">
            <a:spAutoFit/>
          </a:bodyPr>
          <a:lstStyle/>
          <a:p>
            <a:r>
              <a:rPr lang="ja-JP" altLang="en-US" sz="1200" b="1">
                <a:solidFill>
                  <a:srgbClr val="FF0000"/>
                </a:solidFill>
                <a:ea typeface="HG丸ｺﾞｼｯｸM-PRO" pitchFamily="50" charset="-128"/>
              </a:rPr>
              <a:t>約２割削減</a:t>
            </a:r>
          </a:p>
        </p:txBody>
      </p:sp>
      <p:sp>
        <p:nvSpPr>
          <p:cNvPr id="35" name="正方形/長方形 34"/>
          <p:cNvSpPr/>
          <p:nvPr/>
        </p:nvSpPr>
        <p:spPr>
          <a:xfrm>
            <a:off x="6765681" y="2060575"/>
            <a:ext cx="1263162" cy="1368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9" name="正方形/長方形 38"/>
          <p:cNvSpPr/>
          <p:nvPr/>
        </p:nvSpPr>
        <p:spPr>
          <a:xfrm>
            <a:off x="7030915" y="3429000"/>
            <a:ext cx="844062" cy="769938"/>
          </a:xfrm>
          <a:prstGeom prst="rect">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41" name="直線コネクタ 40"/>
          <p:cNvCxnSpPr/>
          <p:nvPr/>
        </p:nvCxnSpPr>
        <p:spPr>
          <a:xfrm>
            <a:off x="6765681" y="3429000"/>
            <a:ext cx="1263162" cy="0"/>
          </a:xfrm>
          <a:prstGeom prst="line">
            <a:avLst/>
          </a:prstGeom>
        </p:spPr>
        <p:style>
          <a:lnRef idx="1">
            <a:schemeClr val="accent1"/>
          </a:lnRef>
          <a:fillRef idx="0">
            <a:schemeClr val="accent1"/>
          </a:fillRef>
          <a:effectRef idx="0">
            <a:schemeClr val="accent1"/>
          </a:effectRef>
          <a:fontRef idx="minor">
            <a:schemeClr val="tx1"/>
          </a:fontRef>
        </p:style>
      </p:cxnSp>
      <p:sp>
        <p:nvSpPr>
          <p:cNvPr id="39963" name="テキスト ボックス 41"/>
          <p:cNvSpPr txBox="1">
            <a:spLocks noChangeArrowheads="1"/>
          </p:cNvSpPr>
          <p:nvPr/>
        </p:nvSpPr>
        <p:spPr bwMode="auto">
          <a:xfrm>
            <a:off x="6899031" y="3644900"/>
            <a:ext cx="1088760" cy="338554"/>
          </a:xfrm>
          <a:prstGeom prst="rect">
            <a:avLst/>
          </a:prstGeom>
          <a:noFill/>
          <a:ln w="9525">
            <a:noFill/>
            <a:miter lim="800000"/>
            <a:headEnd/>
            <a:tailEnd/>
          </a:ln>
        </p:spPr>
        <p:txBody>
          <a:bodyPr wrap="none">
            <a:spAutoFit/>
          </a:bodyPr>
          <a:lstStyle/>
          <a:p>
            <a:r>
              <a:rPr lang="ja-JP" altLang="en-US" sz="1600">
                <a:solidFill>
                  <a:srgbClr val="FF0000"/>
                </a:solidFill>
              </a:rPr>
              <a:t>４割になる</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88"/>
          <p:cNvSpPr txBox="1">
            <a:spLocks noChangeArrowheads="1"/>
          </p:cNvSpPr>
          <p:nvPr/>
        </p:nvSpPr>
        <p:spPr bwMode="auto">
          <a:xfrm>
            <a:off x="2312056" y="836712"/>
            <a:ext cx="4220308" cy="576000"/>
          </a:xfrm>
          <a:prstGeom prst="rect">
            <a:avLst/>
          </a:prstGeom>
          <a:gradFill>
            <a:gsLst>
              <a:gs pos="25000">
                <a:srgbClr val="00FFFF"/>
              </a:gs>
              <a:gs pos="75000">
                <a:srgbClr val="99FF33"/>
              </a:gs>
            </a:gsLst>
            <a:lin ang="0" scaled="1"/>
          </a:gradFill>
          <a:ln w="9525">
            <a:noFill/>
            <a:miter lim="800000"/>
            <a:headEnd/>
            <a:tailEnd/>
          </a:ln>
          <a:effectLst>
            <a:softEdge rad="127000"/>
          </a:effectLst>
        </p:spPr>
        <p:txBody>
          <a:bodyPr wrap="none" lIns="360000" tIns="0" rIns="360000" bIns="18000" anchor="ctr"/>
          <a:lstStyle/>
          <a:p>
            <a:pPr algn="ctr">
              <a:defRPr/>
            </a:pPr>
            <a:r>
              <a:rPr lang="en-US" altLang="ja-JP" sz="1600" dirty="0"/>
              <a:t>AC/DC </a:t>
            </a:r>
            <a:r>
              <a:rPr lang="ja-JP" altLang="en-US" sz="1600" dirty="0"/>
              <a:t>ハイブリッドグリッド活用住宅における</a:t>
            </a:r>
          </a:p>
          <a:p>
            <a:pPr algn="ctr">
              <a:defRPr/>
            </a:pPr>
            <a:r>
              <a:rPr lang="ja-JP" altLang="en-US" sz="1600" dirty="0"/>
              <a:t>イニシャルコスト予測</a:t>
            </a:r>
          </a:p>
        </p:txBody>
      </p:sp>
      <p:sp>
        <p:nvSpPr>
          <p:cNvPr id="2" name="スライド番号プレースホルダー 1"/>
          <p:cNvSpPr txBox="1">
            <a:spLocks noGrp="1"/>
          </p:cNvSpPr>
          <p:nvPr/>
        </p:nvSpPr>
        <p:spPr>
          <a:xfrm>
            <a:off x="8990856" y="6712924"/>
            <a:ext cx="167798" cy="172064"/>
          </a:xfrm>
          <a:prstGeom prst="rect">
            <a:avLst/>
          </a:prstGeom>
          <a:noFill/>
        </p:spPr>
        <p:txBody>
          <a:bodyPr wrap="none" lIns="0" tIns="0" rIns="36000" bIns="18000" anchor="b">
            <a:spAutoFit/>
          </a:bodyPr>
          <a:lstStyle/>
          <a:p>
            <a:pPr algn="r" fontAlgn="auto">
              <a:spcBef>
                <a:spcPts val="0"/>
              </a:spcBef>
              <a:spcAft>
                <a:spcPts val="0"/>
              </a:spcAft>
              <a:defRPr/>
            </a:pPr>
            <a:fld id="{7650A667-5F93-46A1-B028-B8883F17DA3C}" type="slidenum">
              <a:rPr lang="ja-JP" altLang="en-US" sz="1000">
                <a:solidFill>
                  <a:schemeClr val="bg1">
                    <a:lumMod val="50000"/>
                  </a:schemeClr>
                </a:solidFill>
                <a:ea typeface="+mn-ea"/>
              </a:rPr>
              <a:pPr algn="r" fontAlgn="auto">
                <a:spcBef>
                  <a:spcPts val="0"/>
                </a:spcBef>
                <a:spcAft>
                  <a:spcPts val="0"/>
                </a:spcAft>
                <a:defRPr/>
              </a:pPr>
              <a:t>24</a:t>
            </a:fld>
            <a:endParaRPr lang="ja-JP" altLang="en-US" sz="1000" dirty="0">
              <a:solidFill>
                <a:schemeClr val="bg1">
                  <a:lumMod val="50000"/>
                </a:schemeClr>
              </a:solidFill>
              <a:ea typeface="+mn-ea"/>
            </a:endParaRPr>
          </a:p>
        </p:txBody>
      </p:sp>
      <p:sp>
        <p:nvSpPr>
          <p:cNvPr id="40966" name="Rectangle 8"/>
          <p:cNvSpPr>
            <a:spLocks noChangeArrowheads="1"/>
          </p:cNvSpPr>
          <p:nvPr/>
        </p:nvSpPr>
        <p:spPr bwMode="auto">
          <a:xfrm>
            <a:off x="583224" y="1412875"/>
            <a:ext cx="1315915" cy="184150"/>
          </a:xfrm>
          <a:prstGeom prst="rect">
            <a:avLst/>
          </a:prstGeom>
          <a:noFill/>
          <a:ln w="9525">
            <a:noFill/>
            <a:miter lim="800000"/>
            <a:headEnd/>
            <a:tailEnd/>
          </a:ln>
        </p:spPr>
        <p:txBody>
          <a:bodyPr lIns="0" tIns="0" rIns="0" bIns="0">
            <a:spAutoFit/>
          </a:bodyPr>
          <a:lstStyle/>
          <a:p>
            <a:pPr marL="142875" indent="-142875">
              <a:buClr>
                <a:srgbClr val="CC0000"/>
              </a:buClr>
              <a:buFont typeface="Wingdings" pitchFamily="2" charset="2"/>
              <a:buChar char="n"/>
            </a:pPr>
            <a:r>
              <a:rPr lang="ja-JP" altLang="en-US" sz="1200">
                <a:latin typeface="HGPｺﾞｼｯｸE" pitchFamily="50" charset="-128"/>
              </a:rPr>
              <a:t>機器のスペック</a:t>
            </a:r>
          </a:p>
        </p:txBody>
      </p:sp>
      <p:sp>
        <p:nvSpPr>
          <p:cNvPr id="40967" name="テキスト ボックス 87"/>
          <p:cNvSpPr txBox="1">
            <a:spLocks noChangeArrowheads="1"/>
          </p:cNvSpPr>
          <p:nvPr/>
        </p:nvSpPr>
        <p:spPr bwMode="auto">
          <a:xfrm>
            <a:off x="6843041" y="6713539"/>
            <a:ext cx="2051844" cy="123111"/>
          </a:xfrm>
          <a:prstGeom prst="rect">
            <a:avLst/>
          </a:prstGeom>
          <a:noFill/>
          <a:ln w="9525">
            <a:noFill/>
            <a:miter lim="800000"/>
            <a:headEnd/>
            <a:tailEnd/>
          </a:ln>
        </p:spPr>
        <p:txBody>
          <a:bodyPr wrap="none" lIns="0" tIns="0" rIns="0" bIns="0">
            <a:spAutoFit/>
          </a:bodyPr>
          <a:lstStyle/>
          <a:p>
            <a:pPr marL="341313" indent="-341313" algn="r"/>
            <a:r>
              <a:rPr lang="ja-JP" altLang="en-US" sz="800">
                <a:latin typeface="HG丸ｺﾞｼｯｸM-PRO" pitchFamily="50" charset="-128"/>
                <a:ea typeface="HG丸ｺﾞｼｯｸM-PRO" pitchFamily="50" charset="-128"/>
                <a:cs typeface="Arial" charset="0"/>
              </a:rPr>
              <a:t>出典：東北地域スマートグリッド研究会資料</a:t>
            </a:r>
            <a:endParaRPr lang="en-US" altLang="ja-JP" sz="800">
              <a:latin typeface="HG丸ｺﾞｼｯｸM-PRO" pitchFamily="50" charset="-128"/>
              <a:ea typeface="HG丸ｺﾞｼｯｸM-PRO" pitchFamily="50" charset="-128"/>
              <a:cs typeface="Arial" charset="0"/>
            </a:endParaRPr>
          </a:p>
        </p:txBody>
      </p:sp>
      <p:graphicFrame>
        <p:nvGraphicFramePr>
          <p:cNvPr id="58376" name="Group 8"/>
          <p:cNvGraphicFramePr>
            <a:graphicFrameLocks noGrp="1"/>
          </p:cNvGraphicFramePr>
          <p:nvPr/>
        </p:nvGraphicFramePr>
        <p:xfrm>
          <a:off x="517282" y="1700213"/>
          <a:ext cx="8242788" cy="3142237"/>
        </p:xfrm>
        <a:graphic>
          <a:graphicData uri="http://schemas.openxmlformats.org/drawingml/2006/table">
            <a:tbl>
              <a:tblPr/>
              <a:tblGrid>
                <a:gridCol w="1396511"/>
                <a:gridCol w="5184531"/>
                <a:gridCol w="1661746"/>
              </a:tblGrid>
              <a:tr h="593725">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1" lang="ja-JP" altLang="en-US" sz="1400" b="0" i="0" u="none" strike="noStrike" cap="none" normalizeH="0" baseline="0" dirty="0" smtClean="0">
                          <a:ln>
                            <a:noFill/>
                          </a:ln>
                          <a:solidFill>
                            <a:schemeClr val="bg1"/>
                          </a:solidFill>
                          <a:effectLst/>
                          <a:latin typeface="Calibri" pitchFamily="34" charset="0"/>
                          <a:ea typeface="HGSｺﾞｼｯｸE" pitchFamily="50" charset="-128"/>
                        </a:rPr>
                        <a:t>機　器</a:t>
                      </a:r>
                    </a:p>
                  </a:txBody>
                  <a:tcPr marL="83077" marR="83077" marT="46800" marB="468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1" lang="ja-JP" altLang="en-US" sz="1400" b="0" i="0" u="none" strike="noStrike" cap="none" normalizeH="0" baseline="0" smtClean="0">
                          <a:ln>
                            <a:noFill/>
                          </a:ln>
                          <a:solidFill>
                            <a:schemeClr val="bg1"/>
                          </a:solidFill>
                          <a:effectLst/>
                          <a:latin typeface="Calibri" pitchFamily="34" charset="0"/>
                          <a:ea typeface="HGSｺﾞｼｯｸE" pitchFamily="50" charset="-128"/>
                        </a:rPr>
                        <a:t>緒　　元</a:t>
                      </a:r>
                    </a:p>
                  </a:txBody>
                  <a:tcPr marL="83077" marR="83077" marT="46800" marB="468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1" lang="ja-JP" altLang="en-US" sz="1400" b="0" i="0" u="none" strike="noStrike" cap="none" normalizeH="0" baseline="0" smtClean="0">
                          <a:ln>
                            <a:noFill/>
                          </a:ln>
                          <a:solidFill>
                            <a:schemeClr val="bg1"/>
                          </a:solidFill>
                          <a:effectLst/>
                          <a:latin typeface="Calibri" pitchFamily="34" charset="0"/>
                          <a:ea typeface="HGSｺﾞｼｯｸE" pitchFamily="50" charset="-128"/>
                        </a:rPr>
                        <a:t>イニシャルコスト</a:t>
                      </a:r>
                    </a:p>
                  </a:txBody>
                  <a:tcPr marL="83077" marR="83077" marT="46800" marB="468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08000"/>
                    </a:solidFill>
                  </a:tcPr>
                </a:tc>
              </a:tr>
              <a:tr h="595313">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1" lang="ja-JP" altLang="en-US" sz="1400" b="0" i="0" u="none" strike="noStrike" cap="none" normalizeH="0" baseline="0" smtClean="0">
                          <a:ln>
                            <a:noFill/>
                          </a:ln>
                          <a:solidFill>
                            <a:schemeClr val="bg1"/>
                          </a:solidFill>
                          <a:effectLst/>
                          <a:latin typeface="Calibri" pitchFamily="34" charset="0"/>
                          <a:ea typeface="HGSｺﾞｼｯｸE" pitchFamily="50" charset="-128"/>
                        </a:rPr>
                        <a:t>ＰＶシステム</a:t>
                      </a:r>
                      <a:endParaRPr kumimoji="1" lang="ja-JP" altLang="en-US" sz="2800" b="0" i="0" u="none" strike="noStrike" cap="none" normalizeH="0" baseline="0" smtClean="0">
                        <a:ln>
                          <a:noFill/>
                        </a:ln>
                        <a:solidFill>
                          <a:schemeClr val="tx1"/>
                        </a:solidFill>
                        <a:effectLst/>
                        <a:latin typeface="Calibri" pitchFamily="34" charset="0"/>
                        <a:ea typeface="HGSｺﾞｼｯｸE" pitchFamily="50" charset="-128"/>
                      </a:endParaRPr>
                    </a:p>
                  </a:txBody>
                  <a:tcPr marL="83077" marR="83077" marT="46800" marB="468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33CC33"/>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1" lang="ja-JP" altLang="en-US" sz="1200" b="0" i="0" u="none" strike="noStrike" cap="none" normalizeH="0" baseline="0" smtClean="0">
                          <a:ln>
                            <a:noFill/>
                          </a:ln>
                          <a:solidFill>
                            <a:schemeClr val="tx1"/>
                          </a:solidFill>
                          <a:effectLst/>
                          <a:latin typeface="HGPｺﾞｼｯｸE" pitchFamily="50" charset="-128"/>
                          <a:ea typeface="HGPｺﾞｼｯｸE" pitchFamily="50" charset="-128"/>
                        </a:rPr>
                        <a:t>● 出力：</a:t>
                      </a:r>
                      <a:r>
                        <a:rPr kumimoji="1" lang="en-US" altLang="ja-JP" sz="1200" b="0" i="0" u="none" strike="noStrike" cap="none" normalizeH="0" baseline="0" smtClean="0">
                          <a:ln>
                            <a:noFill/>
                          </a:ln>
                          <a:solidFill>
                            <a:schemeClr val="tx1"/>
                          </a:solidFill>
                          <a:effectLst/>
                          <a:latin typeface="HGPｺﾞｼｯｸE" pitchFamily="50" charset="-128"/>
                          <a:ea typeface="HGPｺﾞｼｯｸE" pitchFamily="50" charset="-128"/>
                        </a:rPr>
                        <a:t>0.8kW </a:t>
                      </a:r>
                      <a:r>
                        <a:rPr kumimoji="1" lang="ja-JP" altLang="en-US" sz="1200" b="0" i="0" u="none" strike="noStrike" cap="none" normalizeH="0" baseline="0" smtClean="0">
                          <a:ln>
                            <a:noFill/>
                          </a:ln>
                          <a:solidFill>
                            <a:schemeClr val="tx1"/>
                          </a:solidFill>
                          <a:effectLst/>
                          <a:latin typeface="HGPｺﾞｼｯｸE" pitchFamily="50" charset="-128"/>
                          <a:ea typeface="HGPｺﾞｼｯｸE" pitchFamily="50" charset="-128"/>
                        </a:rPr>
                        <a:t>例：</a:t>
                      </a:r>
                      <a:r>
                        <a:rPr kumimoji="1" lang="en-US" altLang="ja-JP" sz="1200" b="0" i="0" u="none" strike="noStrike" cap="none" normalizeH="0" baseline="0" smtClean="0">
                          <a:ln>
                            <a:noFill/>
                          </a:ln>
                          <a:solidFill>
                            <a:schemeClr val="tx1"/>
                          </a:solidFill>
                          <a:effectLst/>
                          <a:latin typeface="HGPｺﾞｼｯｸE" pitchFamily="50" charset="-128"/>
                          <a:ea typeface="HGPｺﾞｼｯｸE" pitchFamily="50" charset="-128"/>
                        </a:rPr>
                        <a:t>46W × 18</a:t>
                      </a:r>
                      <a:r>
                        <a:rPr kumimoji="1" lang="ja-JP" altLang="en-US" sz="1200" b="0" i="0" u="none" strike="noStrike" cap="none" normalizeH="0" baseline="0" smtClean="0">
                          <a:ln>
                            <a:noFill/>
                          </a:ln>
                          <a:solidFill>
                            <a:schemeClr val="tx1"/>
                          </a:solidFill>
                          <a:effectLst/>
                          <a:latin typeface="HGPｺﾞｼｯｸE" pitchFamily="50" charset="-128"/>
                          <a:ea typeface="HGPｺﾞｼｯｸE" pitchFamily="50" charset="-128"/>
                        </a:rPr>
                        <a:t>枚 ＝ </a:t>
                      </a:r>
                      <a:r>
                        <a:rPr kumimoji="1" lang="en-US" altLang="ja-JP" sz="1200" b="0" i="0" u="none" strike="noStrike" cap="none" normalizeH="0" baseline="0" smtClean="0">
                          <a:ln>
                            <a:noFill/>
                          </a:ln>
                          <a:solidFill>
                            <a:schemeClr val="tx1"/>
                          </a:solidFill>
                          <a:effectLst/>
                          <a:latin typeface="HGPｺﾞｼｯｸE" pitchFamily="50" charset="-128"/>
                          <a:ea typeface="HGPｺﾞｼｯｸE" pitchFamily="50" charset="-128"/>
                        </a:rPr>
                        <a:t>0.83kW20</a:t>
                      </a:r>
                      <a:r>
                        <a:rPr kumimoji="1" lang="ja-JP" altLang="en-US" sz="1200" b="0" i="0" u="none" strike="noStrike" cap="none" normalizeH="0" baseline="0" smtClean="0">
                          <a:ln>
                            <a:noFill/>
                          </a:ln>
                          <a:solidFill>
                            <a:schemeClr val="tx1"/>
                          </a:solidFill>
                          <a:effectLst/>
                          <a:latin typeface="HGPｺﾞｼｯｸE" pitchFamily="50" charset="-128"/>
                          <a:ea typeface="HGPｺﾞｼｯｸE" pitchFamily="50" charset="-128"/>
                        </a:rPr>
                        <a:t>万円以下　パネル価格：</a:t>
                      </a:r>
                      <a:r>
                        <a:rPr kumimoji="1" lang="en-US" altLang="ja-JP" sz="1200" b="0" i="0" u="none" strike="noStrike" cap="none" normalizeH="0" baseline="0" smtClean="0">
                          <a:ln>
                            <a:noFill/>
                          </a:ln>
                          <a:solidFill>
                            <a:schemeClr val="tx1"/>
                          </a:solidFill>
                          <a:effectLst/>
                          <a:latin typeface="HGPｺﾞｼｯｸE" pitchFamily="50" charset="-128"/>
                          <a:ea typeface="HGPｺﾞｼｯｸE" pitchFamily="50" charset="-128"/>
                        </a:rPr>
                        <a:t>15</a:t>
                      </a:r>
                      <a:r>
                        <a:rPr kumimoji="1" lang="ja-JP" altLang="en-US" sz="1200" b="0" i="0" u="none" strike="noStrike" cap="none" normalizeH="0" baseline="0" smtClean="0">
                          <a:ln>
                            <a:noFill/>
                          </a:ln>
                          <a:solidFill>
                            <a:schemeClr val="tx1"/>
                          </a:solidFill>
                          <a:effectLst/>
                          <a:latin typeface="HGPｺﾞｼｯｸE" pitchFamily="50" charset="-128"/>
                          <a:ea typeface="HGPｺﾞｼｯｸE" pitchFamily="50" charset="-128"/>
                        </a:rPr>
                        <a:t>万円前後</a:t>
                      </a: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1" lang="ja-JP" altLang="en-US" sz="1200" b="0" i="0" u="none" strike="noStrike" cap="none" normalizeH="0" baseline="0" smtClean="0">
                          <a:ln>
                            <a:noFill/>
                          </a:ln>
                          <a:solidFill>
                            <a:schemeClr val="tx1"/>
                          </a:solidFill>
                          <a:effectLst/>
                          <a:latin typeface="HGPｺﾞｼｯｸE" pitchFamily="50" charset="-128"/>
                          <a:ea typeface="HGPｺﾞｼｯｸE" pitchFamily="50" charset="-128"/>
                        </a:rPr>
                        <a:t>● 年間発電電力量：</a:t>
                      </a:r>
                      <a:r>
                        <a:rPr kumimoji="1" lang="en-US" altLang="ja-JP" sz="1200" b="0" i="0" u="none" strike="noStrike" cap="none" normalizeH="0" baseline="0" smtClean="0">
                          <a:ln>
                            <a:noFill/>
                          </a:ln>
                          <a:solidFill>
                            <a:schemeClr val="tx1"/>
                          </a:solidFill>
                          <a:effectLst/>
                          <a:latin typeface="HGPｺﾞｼｯｸE" pitchFamily="50" charset="-128"/>
                          <a:ea typeface="HGPｺﾞｼｯｸE" pitchFamily="50" charset="-128"/>
                        </a:rPr>
                        <a:t>880kW/0.83kW(</a:t>
                      </a:r>
                      <a:r>
                        <a:rPr kumimoji="1" lang="ja-JP" altLang="en-US" sz="1200" b="0" i="0" u="none" strike="noStrike" cap="none" normalizeH="0" baseline="0" smtClean="0">
                          <a:ln>
                            <a:noFill/>
                          </a:ln>
                          <a:solidFill>
                            <a:schemeClr val="tx1"/>
                          </a:solidFill>
                          <a:effectLst/>
                          <a:latin typeface="HGPｺﾞｼｯｸE" pitchFamily="50" charset="-128"/>
                          <a:ea typeface="HGPｺﾞｼｯｸE" pitchFamily="50" charset="-128"/>
                        </a:rPr>
                        <a:t>推定</a:t>
                      </a:r>
                      <a:r>
                        <a:rPr kumimoji="1" lang="en-US" altLang="ja-JP" sz="1200" b="0" i="0" u="none" strike="noStrike" cap="none" normalizeH="0" baseline="0" smtClean="0">
                          <a:ln>
                            <a:noFill/>
                          </a:ln>
                          <a:solidFill>
                            <a:schemeClr val="tx1"/>
                          </a:solidFill>
                          <a:effectLst/>
                          <a:latin typeface="HGPｺﾞｼｯｸE" pitchFamily="50" charset="-128"/>
                          <a:ea typeface="HGPｺﾞｼｯｸE" pitchFamily="50" charset="-128"/>
                        </a:rPr>
                        <a:t>)</a:t>
                      </a:r>
                      <a:r>
                        <a:rPr kumimoji="1" lang="ja-JP" altLang="en-US" sz="1200" b="0" i="0" u="none" strike="noStrike" cap="none" normalizeH="0" baseline="0" smtClean="0">
                          <a:ln>
                            <a:noFill/>
                          </a:ln>
                          <a:solidFill>
                            <a:schemeClr val="tx1"/>
                          </a:solidFill>
                          <a:effectLst/>
                          <a:latin typeface="HGPｺﾞｼｯｸE" pitchFamily="50" charset="-128"/>
                          <a:ea typeface="HGPｺﾞｼｯｸE" pitchFamily="50" charset="-128"/>
                        </a:rPr>
                        <a:t>　　　　　　　　 　約</a:t>
                      </a:r>
                      <a:r>
                        <a:rPr kumimoji="1" lang="en-US" altLang="ja-JP" sz="1200" b="0" i="0" u="none" strike="noStrike" cap="none" normalizeH="0" baseline="0" smtClean="0">
                          <a:ln>
                            <a:noFill/>
                          </a:ln>
                          <a:solidFill>
                            <a:schemeClr val="tx1"/>
                          </a:solidFill>
                          <a:effectLst/>
                          <a:latin typeface="HGPｺﾞｼｯｸE" pitchFamily="50" charset="-128"/>
                          <a:ea typeface="HGPｺﾞｼｯｸE" pitchFamily="50" charset="-128"/>
                        </a:rPr>
                        <a:t>21,000</a:t>
                      </a:r>
                      <a:r>
                        <a:rPr kumimoji="1" lang="ja-JP" altLang="en-US" sz="1200" b="0" i="0" u="none" strike="noStrike" cap="none" normalizeH="0" baseline="0" smtClean="0">
                          <a:ln>
                            <a:noFill/>
                          </a:ln>
                          <a:solidFill>
                            <a:schemeClr val="tx1"/>
                          </a:solidFill>
                          <a:effectLst/>
                          <a:latin typeface="HGPｺﾞｼｯｸE" pitchFamily="50" charset="-128"/>
                          <a:ea typeface="HGPｺﾞｼｯｸE" pitchFamily="50" charset="-128"/>
                        </a:rPr>
                        <a:t>円　</a:t>
                      </a:r>
                    </a:p>
                  </a:txBody>
                  <a:tcPr marL="83077" marR="83077" marT="46800" marB="468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7F276"/>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1" lang="en-US" altLang="ja-JP" sz="1200" b="0" i="0" u="none" strike="noStrike" cap="none" normalizeH="0" baseline="0" dirty="0" smtClean="0">
                          <a:ln>
                            <a:noFill/>
                          </a:ln>
                          <a:solidFill>
                            <a:srgbClr val="FF0000"/>
                          </a:solidFill>
                          <a:effectLst/>
                          <a:latin typeface="HGSｺﾞｼｯｸE" pitchFamily="50" charset="-128"/>
                          <a:ea typeface="HGSｺﾞｼｯｸE" pitchFamily="50" charset="-128"/>
                        </a:rPr>
                        <a:t>20</a:t>
                      </a:r>
                      <a:r>
                        <a:rPr kumimoji="1" lang="ja-JP" altLang="en-US" sz="1200" b="0" i="0" u="none" strike="noStrike" cap="none" normalizeH="0" baseline="0" dirty="0" smtClean="0">
                          <a:ln>
                            <a:noFill/>
                          </a:ln>
                          <a:solidFill>
                            <a:srgbClr val="FF0000"/>
                          </a:solidFill>
                          <a:effectLst/>
                          <a:latin typeface="HGSｺﾞｼｯｸE" pitchFamily="50" charset="-128"/>
                          <a:ea typeface="HGSｺﾞｼｯｸE" pitchFamily="50" charset="-128"/>
                        </a:rPr>
                        <a:t>万円以下</a:t>
                      </a:r>
                      <a:endParaRPr kumimoji="1" lang="en-US" altLang="ja-JP" sz="1200" b="0" i="0" u="none" strike="noStrike" cap="none" normalizeH="0" baseline="0" dirty="0" smtClean="0">
                        <a:ln>
                          <a:noFill/>
                        </a:ln>
                        <a:solidFill>
                          <a:srgbClr val="FF0000"/>
                        </a:solidFill>
                        <a:effectLst/>
                        <a:latin typeface="HGSｺﾞｼｯｸE" pitchFamily="50" charset="-128"/>
                        <a:ea typeface="HGSｺﾞｼｯｸE" pitchFamily="50" charset="-128"/>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1" lang="ja-JP" altLang="en-US" sz="1200" b="0" i="0" u="none" strike="noStrike" cap="none" normalizeH="0" baseline="0" dirty="0" smtClean="0">
                          <a:ln>
                            <a:noFill/>
                          </a:ln>
                          <a:solidFill>
                            <a:schemeClr val="tx1"/>
                          </a:solidFill>
                          <a:effectLst/>
                          <a:latin typeface="HGSｺﾞｼｯｸE" pitchFamily="50" charset="-128"/>
                          <a:ea typeface="HGSｺﾞｼｯｸE" pitchFamily="50" charset="-128"/>
                        </a:rPr>
                        <a:t>設置費用別</a:t>
                      </a:r>
                    </a:p>
                  </a:txBody>
                  <a:tcPr marL="83077" marR="83077" marT="46800" marB="468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7F276"/>
                    </a:solidFill>
                  </a:tcPr>
                </a:tc>
              </a:tr>
              <a:tr h="593725">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1" lang="ja-JP" altLang="en-US" sz="1400" b="0" i="0" u="none" strike="noStrike" cap="none" normalizeH="0" baseline="0" smtClean="0">
                          <a:ln>
                            <a:noFill/>
                          </a:ln>
                          <a:solidFill>
                            <a:schemeClr val="bg1"/>
                          </a:solidFill>
                          <a:effectLst/>
                          <a:latin typeface="Calibri" pitchFamily="34" charset="0"/>
                          <a:ea typeface="HGSｺﾞｼｯｸE" pitchFamily="50" charset="-128"/>
                        </a:rPr>
                        <a:t>エコウィル</a:t>
                      </a:r>
                    </a:p>
                  </a:txBody>
                  <a:tcPr marL="83077" marR="83077" marT="46800" marB="468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33CC33"/>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1" lang="ja-JP" altLang="en-US" sz="1200" b="0" i="0" u="none" strike="noStrike" cap="none" normalizeH="0" baseline="0" dirty="0" smtClean="0">
                          <a:ln>
                            <a:noFill/>
                          </a:ln>
                          <a:solidFill>
                            <a:schemeClr val="tx1"/>
                          </a:solidFill>
                          <a:effectLst/>
                          <a:latin typeface="HGPｺﾞｼｯｸE" pitchFamily="50" charset="-128"/>
                          <a:ea typeface="HGPｺﾞｼｯｸE" pitchFamily="50" charset="-128"/>
                        </a:rPr>
                        <a:t>● 出力：発電</a:t>
                      </a:r>
                      <a:r>
                        <a:rPr kumimoji="1" lang="en-US" altLang="ja-JP" sz="1200" b="0" i="0" u="none" strike="noStrike" cap="none" normalizeH="0" baseline="0" dirty="0" smtClean="0">
                          <a:ln>
                            <a:noFill/>
                          </a:ln>
                          <a:solidFill>
                            <a:schemeClr val="tx1"/>
                          </a:solidFill>
                          <a:effectLst/>
                          <a:latin typeface="HGPｺﾞｼｯｸE" pitchFamily="50" charset="-128"/>
                          <a:ea typeface="HGPｺﾞｼｯｸE" pitchFamily="50" charset="-128"/>
                        </a:rPr>
                        <a:t>1.0kW</a:t>
                      </a:r>
                      <a:r>
                        <a:rPr kumimoji="1" lang="ja-JP" altLang="en-US" sz="1200" b="0" i="0" u="none" strike="noStrike" cap="none" normalizeH="0" baseline="0" dirty="0" err="1" smtClean="0">
                          <a:ln>
                            <a:noFill/>
                          </a:ln>
                          <a:solidFill>
                            <a:schemeClr val="tx1"/>
                          </a:solidFill>
                          <a:effectLst/>
                          <a:latin typeface="HGPｺﾞｼｯｸE" pitchFamily="50" charset="-128"/>
                          <a:ea typeface="HGPｺﾞｼｯｸE" pitchFamily="50" charset="-128"/>
                        </a:rPr>
                        <a:t>、</a:t>
                      </a:r>
                      <a:r>
                        <a:rPr kumimoji="1" lang="ja-JP" altLang="en-US" sz="1200" b="0" i="0" u="none" strike="noStrike" cap="none" normalizeH="0" baseline="0" dirty="0" smtClean="0">
                          <a:ln>
                            <a:noFill/>
                          </a:ln>
                          <a:solidFill>
                            <a:schemeClr val="tx1"/>
                          </a:solidFill>
                          <a:effectLst/>
                          <a:latin typeface="HGPｺﾞｼｯｸE" pitchFamily="50" charset="-128"/>
                          <a:ea typeface="HGPｺﾞｼｯｸE" pitchFamily="50" charset="-128"/>
                        </a:rPr>
                        <a:t>熱</a:t>
                      </a:r>
                      <a:r>
                        <a:rPr kumimoji="1" lang="en-US" altLang="ja-JP" sz="1200" b="0" i="0" u="none" strike="noStrike" cap="none" normalizeH="0" baseline="0" dirty="0" smtClean="0">
                          <a:ln>
                            <a:noFill/>
                          </a:ln>
                          <a:solidFill>
                            <a:schemeClr val="tx1"/>
                          </a:solidFill>
                          <a:effectLst/>
                          <a:latin typeface="HGPｺﾞｼｯｸE" pitchFamily="50" charset="-128"/>
                          <a:ea typeface="HGPｺﾞｼｯｸE" pitchFamily="50" charset="-128"/>
                        </a:rPr>
                        <a:t>2.5kW</a:t>
                      </a: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1" lang="ja-JP" altLang="en-US" sz="1200" b="0" i="0" u="none" strike="noStrike" cap="none" normalizeH="0" baseline="0" dirty="0" smtClean="0">
                          <a:ln>
                            <a:noFill/>
                          </a:ln>
                          <a:solidFill>
                            <a:schemeClr val="tx1"/>
                          </a:solidFill>
                          <a:effectLst/>
                          <a:latin typeface="HGPｺﾞｼｯｸE" pitchFamily="50" charset="-128"/>
                          <a:ea typeface="HGPｺﾞｼｯｸE" pitchFamily="50" charset="-128"/>
                        </a:rPr>
                        <a:t>● 効率：発電</a:t>
                      </a:r>
                      <a:r>
                        <a:rPr kumimoji="1" lang="en-US" altLang="ja-JP" sz="1200" b="0" i="0" u="none" strike="noStrike" cap="none" normalizeH="0" baseline="0" dirty="0" smtClean="0">
                          <a:ln>
                            <a:noFill/>
                          </a:ln>
                          <a:solidFill>
                            <a:schemeClr val="tx1"/>
                          </a:solidFill>
                          <a:effectLst/>
                          <a:latin typeface="HGPｺﾞｼｯｸE" pitchFamily="50" charset="-128"/>
                          <a:ea typeface="HGPｺﾞｼｯｸE" pitchFamily="50" charset="-128"/>
                        </a:rPr>
                        <a:t>26.3</a:t>
                      </a:r>
                      <a:r>
                        <a:rPr kumimoji="1" lang="ja-JP" altLang="en-US" sz="1200" b="0" i="0" u="none" strike="noStrike" cap="none" normalizeH="0" baseline="0" dirty="0" smtClean="0">
                          <a:ln>
                            <a:noFill/>
                          </a:ln>
                          <a:solidFill>
                            <a:schemeClr val="tx1"/>
                          </a:solidFill>
                          <a:effectLst/>
                          <a:latin typeface="HGPｺﾞｼｯｸE" pitchFamily="50" charset="-128"/>
                          <a:ea typeface="HGPｺﾞｼｯｸE" pitchFamily="50" charset="-128"/>
                        </a:rPr>
                        <a:t>％、排熱</a:t>
                      </a:r>
                      <a:r>
                        <a:rPr kumimoji="1" lang="en-US" altLang="ja-JP" sz="1200" b="0" i="0" u="none" strike="noStrike" cap="none" normalizeH="0" baseline="0" dirty="0" smtClean="0">
                          <a:ln>
                            <a:noFill/>
                          </a:ln>
                          <a:solidFill>
                            <a:schemeClr val="tx1"/>
                          </a:solidFill>
                          <a:effectLst/>
                          <a:latin typeface="HGPｺﾞｼｯｸE" pitchFamily="50" charset="-128"/>
                          <a:ea typeface="HGPｺﾞｼｯｸE" pitchFamily="50" charset="-128"/>
                        </a:rPr>
                        <a:t>65.7</a:t>
                      </a:r>
                      <a:r>
                        <a:rPr kumimoji="1" lang="ja-JP" altLang="en-US" sz="1200" b="0" i="0" u="none" strike="noStrike" cap="none" normalizeH="0" baseline="0" dirty="0" smtClean="0">
                          <a:ln>
                            <a:noFill/>
                          </a:ln>
                          <a:solidFill>
                            <a:schemeClr val="tx1"/>
                          </a:solidFill>
                          <a:effectLst/>
                          <a:latin typeface="HGPｺﾞｼｯｸE" pitchFamily="50" charset="-128"/>
                          <a:ea typeface="HGPｺﾞｼｯｸE" pitchFamily="50" charset="-128"/>
                        </a:rPr>
                        <a:t>％</a:t>
                      </a:r>
                      <a:r>
                        <a:rPr kumimoji="1" lang="en-US" altLang="ja-JP" sz="1200" b="0" i="0" u="none" strike="noStrike" cap="none" normalizeH="0" baseline="0" dirty="0" smtClean="0">
                          <a:ln>
                            <a:noFill/>
                          </a:ln>
                          <a:solidFill>
                            <a:schemeClr val="tx1"/>
                          </a:solidFill>
                          <a:effectLst/>
                          <a:latin typeface="HGPｺﾞｼｯｸE" pitchFamily="50" charset="-128"/>
                          <a:ea typeface="HGPｺﾞｼｯｸE" pitchFamily="50" charset="-128"/>
                        </a:rPr>
                        <a:t>(</a:t>
                      </a:r>
                      <a:r>
                        <a:rPr kumimoji="1" lang="ja-JP" altLang="en-US" sz="1200" b="0" i="0" u="none" strike="noStrike" cap="none" normalizeH="0" baseline="0" dirty="0" smtClean="0">
                          <a:ln>
                            <a:noFill/>
                          </a:ln>
                          <a:solidFill>
                            <a:schemeClr val="tx1"/>
                          </a:solidFill>
                          <a:effectLst/>
                          <a:latin typeface="HGPｺﾞｼｯｸE" pitchFamily="50" charset="-128"/>
                          <a:ea typeface="HGPｺﾞｼｯｸE" pitchFamily="50" charset="-128"/>
                        </a:rPr>
                        <a:t>低位発熱量基準</a:t>
                      </a:r>
                      <a:r>
                        <a:rPr kumimoji="1" lang="en-US" altLang="ja-JP" sz="1200" b="0" i="0" u="none" strike="noStrike" cap="none" normalizeH="0" baseline="0" dirty="0" smtClean="0">
                          <a:ln>
                            <a:noFill/>
                          </a:ln>
                          <a:solidFill>
                            <a:schemeClr val="tx1"/>
                          </a:solidFill>
                          <a:effectLst/>
                          <a:latin typeface="HGPｺﾞｼｯｸE" pitchFamily="50" charset="-128"/>
                          <a:ea typeface="HGPｺﾞｼｯｸE" pitchFamily="50" charset="-128"/>
                        </a:rPr>
                        <a:t>) </a:t>
                      </a: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1" lang="ja-JP" altLang="en-US" sz="1200" b="0" i="0" u="none" strike="noStrike" cap="none" normalizeH="0" baseline="0" dirty="0" smtClean="0">
                          <a:ln>
                            <a:noFill/>
                          </a:ln>
                          <a:solidFill>
                            <a:schemeClr val="tx1"/>
                          </a:solidFill>
                          <a:effectLst/>
                          <a:latin typeface="HGPｺﾞｼｯｸE" pitchFamily="50" charset="-128"/>
                          <a:ea typeface="HGPｺﾞｼｯｸE" pitchFamily="50" charset="-128"/>
                        </a:rPr>
                        <a:t>● 貯湯タンク：</a:t>
                      </a:r>
                      <a:r>
                        <a:rPr kumimoji="1" lang="en-US" altLang="ja-JP" sz="1200" b="0" i="0" u="none" strike="noStrike" cap="none" normalizeH="0" baseline="0" dirty="0" smtClean="0">
                          <a:ln>
                            <a:noFill/>
                          </a:ln>
                          <a:solidFill>
                            <a:schemeClr val="tx1"/>
                          </a:solidFill>
                          <a:effectLst/>
                          <a:latin typeface="HGPｺﾞｼｯｸE" pitchFamily="50" charset="-128"/>
                          <a:ea typeface="HGPｺﾞｼｯｸE" pitchFamily="50" charset="-128"/>
                        </a:rPr>
                        <a:t>75</a:t>
                      </a:r>
                      <a:r>
                        <a:rPr kumimoji="1" lang="ja-JP" altLang="en-US" sz="1200" b="0" i="0" u="none" strike="noStrike" cap="none" normalizeH="0" baseline="0" dirty="0" smtClean="0">
                          <a:ln>
                            <a:noFill/>
                          </a:ln>
                          <a:solidFill>
                            <a:schemeClr val="tx1"/>
                          </a:solidFill>
                          <a:effectLst/>
                          <a:latin typeface="HGPｺﾞｼｯｸE" pitchFamily="50" charset="-128"/>
                          <a:ea typeface="HGPｺﾞｼｯｸE" pitchFamily="50" charset="-128"/>
                        </a:rPr>
                        <a:t>℃、</a:t>
                      </a:r>
                      <a:r>
                        <a:rPr kumimoji="1" lang="en-US" altLang="ja-JP" sz="1200" b="0" i="0" u="none" strike="noStrike" cap="none" normalizeH="0" baseline="0" dirty="0" smtClean="0">
                          <a:ln>
                            <a:noFill/>
                          </a:ln>
                          <a:solidFill>
                            <a:schemeClr val="tx1"/>
                          </a:solidFill>
                          <a:effectLst/>
                          <a:latin typeface="HGPｺﾞｼｯｸE" pitchFamily="50" charset="-128"/>
                          <a:ea typeface="HGPｺﾞｼｯｸE" pitchFamily="50" charset="-128"/>
                        </a:rPr>
                        <a:t>90</a:t>
                      </a:r>
                      <a:r>
                        <a:rPr kumimoji="1" lang="ja-JP" altLang="en-US" sz="1200" b="0" i="0" u="none" strike="noStrike" cap="none" normalizeH="0" baseline="0" dirty="0" smtClean="0">
                          <a:ln>
                            <a:noFill/>
                          </a:ln>
                          <a:solidFill>
                            <a:schemeClr val="tx1"/>
                          </a:solidFill>
                          <a:effectLst/>
                          <a:latin typeface="HGPｺﾞｼｯｸE" pitchFamily="50" charset="-128"/>
                          <a:ea typeface="HGPｺﾞｼｯｸE" pitchFamily="50" charset="-128"/>
                        </a:rPr>
                        <a:t>Ｌ</a:t>
                      </a: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1" lang="ja-JP" altLang="en-US" sz="1200" b="0" i="0" u="none" strike="noStrike" cap="none" normalizeH="0" baseline="0" dirty="0" smtClean="0">
                          <a:ln>
                            <a:noFill/>
                          </a:ln>
                          <a:solidFill>
                            <a:srgbClr val="CC0000"/>
                          </a:solidFill>
                          <a:effectLst/>
                          <a:latin typeface="HGPｺﾞｼｯｸE" pitchFamily="50" charset="-128"/>
                          <a:ea typeface="HGPｺﾞｼｯｸE" pitchFamily="50" charset="-128"/>
                        </a:rPr>
                        <a:t>● 定価：ガス給湯器 </a:t>
                      </a:r>
                      <a:r>
                        <a:rPr kumimoji="1" lang="en-US" altLang="ja-JP" sz="1200" b="0" i="0" u="none" strike="noStrike" cap="none" normalizeH="0" baseline="0" dirty="0" smtClean="0">
                          <a:ln>
                            <a:noFill/>
                          </a:ln>
                          <a:solidFill>
                            <a:srgbClr val="CC0000"/>
                          </a:solidFill>
                          <a:effectLst/>
                          <a:latin typeface="HGPｺﾞｼｯｸE" pitchFamily="50" charset="-128"/>
                          <a:ea typeface="HGPｺﾞｼｯｸE" pitchFamily="50" charset="-128"/>
                        </a:rPr>
                        <a:t>36</a:t>
                      </a:r>
                      <a:r>
                        <a:rPr kumimoji="1" lang="ja-JP" altLang="en-US" sz="1200" b="0" i="0" u="none" strike="noStrike" cap="none" normalizeH="0" baseline="0" dirty="0" smtClean="0">
                          <a:ln>
                            <a:noFill/>
                          </a:ln>
                          <a:solidFill>
                            <a:srgbClr val="CC0000"/>
                          </a:solidFill>
                          <a:effectLst/>
                          <a:latin typeface="HGPｺﾞｼｯｸE" pitchFamily="50" charset="-128"/>
                          <a:ea typeface="HGPｺﾞｼｯｸE" pitchFamily="50" charset="-128"/>
                        </a:rPr>
                        <a:t>万円、エコジョーズ </a:t>
                      </a:r>
                      <a:r>
                        <a:rPr kumimoji="1" lang="en-US" altLang="ja-JP" sz="1200" b="0" i="0" u="none" strike="noStrike" cap="none" normalizeH="0" baseline="0" dirty="0" smtClean="0">
                          <a:ln>
                            <a:noFill/>
                          </a:ln>
                          <a:solidFill>
                            <a:srgbClr val="CC0000"/>
                          </a:solidFill>
                          <a:effectLst/>
                          <a:latin typeface="HGPｺﾞｼｯｸE" pitchFamily="50" charset="-128"/>
                          <a:ea typeface="HGPｺﾞｼｯｸE" pitchFamily="50" charset="-128"/>
                        </a:rPr>
                        <a:t>46</a:t>
                      </a:r>
                      <a:r>
                        <a:rPr kumimoji="1" lang="ja-JP" altLang="en-US" sz="1200" b="0" i="0" u="none" strike="noStrike" cap="none" normalizeH="0" baseline="0" dirty="0" smtClean="0">
                          <a:ln>
                            <a:noFill/>
                          </a:ln>
                          <a:solidFill>
                            <a:srgbClr val="CC0000"/>
                          </a:solidFill>
                          <a:effectLst/>
                          <a:latin typeface="HGPｺﾞｼｯｸE" pitchFamily="50" charset="-128"/>
                          <a:ea typeface="HGPｺﾞｼｯｸE" pitchFamily="50" charset="-128"/>
                        </a:rPr>
                        <a:t>万円、エコキュート </a:t>
                      </a:r>
                      <a:r>
                        <a:rPr kumimoji="1" lang="en-US" altLang="ja-JP" sz="1200" b="0" i="0" u="none" strike="noStrike" cap="none" normalizeH="0" baseline="0" dirty="0" smtClean="0">
                          <a:ln>
                            <a:noFill/>
                          </a:ln>
                          <a:solidFill>
                            <a:srgbClr val="CC0000"/>
                          </a:solidFill>
                          <a:effectLst/>
                          <a:latin typeface="HGPｺﾞｼｯｸE" pitchFamily="50" charset="-128"/>
                          <a:ea typeface="HGPｺﾞｼｯｸE" pitchFamily="50" charset="-128"/>
                        </a:rPr>
                        <a:t>85</a:t>
                      </a:r>
                      <a:r>
                        <a:rPr kumimoji="1" lang="ja-JP" altLang="en-US" sz="1200" b="0" i="0" u="none" strike="noStrike" cap="none" normalizeH="0" baseline="0" dirty="0" smtClean="0">
                          <a:ln>
                            <a:noFill/>
                          </a:ln>
                          <a:solidFill>
                            <a:srgbClr val="CC0000"/>
                          </a:solidFill>
                          <a:effectLst/>
                          <a:latin typeface="HGPｺﾞｼｯｸE" pitchFamily="50" charset="-128"/>
                          <a:ea typeface="HGPｺﾞｼｯｸE" pitchFamily="50" charset="-128"/>
                        </a:rPr>
                        <a:t>万円</a:t>
                      </a: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1" lang="ja-JP" altLang="en-US" sz="1200" b="0" i="0" u="none" strike="noStrike" cap="none" normalizeH="0" baseline="0" dirty="0" smtClean="0">
                          <a:ln>
                            <a:noFill/>
                          </a:ln>
                          <a:solidFill>
                            <a:srgbClr val="CC0000"/>
                          </a:solidFill>
                          <a:effectLst/>
                          <a:latin typeface="HGPｺﾞｼｯｸE" pitchFamily="50" charset="-128"/>
                          <a:ea typeface="HGPｺﾞｼｯｸE" pitchFamily="50" charset="-128"/>
                        </a:rPr>
                        <a:t>　　年間４０，０００円程度の電気代の節約</a:t>
                      </a:r>
                    </a:p>
                  </a:txBody>
                  <a:tcPr marL="83077" marR="83077" marT="46800" marB="468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7F276"/>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1" lang="ja-JP" altLang="en-US" sz="1200" b="0" i="0" u="none" strike="noStrike" cap="none" normalizeH="0" baseline="0" dirty="0" smtClean="0">
                          <a:ln>
                            <a:noFill/>
                          </a:ln>
                          <a:solidFill>
                            <a:schemeClr val="tx1"/>
                          </a:solidFill>
                          <a:effectLst/>
                          <a:latin typeface="HGSｺﾞｼｯｸE" pitchFamily="50" charset="-128"/>
                          <a:ea typeface="HGSｺﾞｼｯｸE" pitchFamily="50" charset="-128"/>
                        </a:rPr>
                        <a:t>定価 </a:t>
                      </a:r>
                      <a:r>
                        <a:rPr kumimoji="1" lang="en-US" altLang="ja-JP" sz="1200" b="0" i="0" u="none" strike="noStrike" cap="none" normalizeH="0" baseline="0" dirty="0" smtClean="0">
                          <a:ln>
                            <a:noFill/>
                          </a:ln>
                          <a:solidFill>
                            <a:schemeClr val="tx1"/>
                          </a:solidFill>
                          <a:effectLst/>
                          <a:latin typeface="HGSｺﾞｼｯｸE" pitchFamily="50" charset="-128"/>
                          <a:ea typeface="HGSｺﾞｼｯｸE" pitchFamily="50" charset="-128"/>
                        </a:rPr>
                        <a:t>80</a:t>
                      </a:r>
                      <a:r>
                        <a:rPr kumimoji="1" lang="ja-JP" altLang="en-US" sz="1200" b="0" i="0" u="none" strike="noStrike" cap="none" normalizeH="0" baseline="0" dirty="0" smtClean="0">
                          <a:ln>
                            <a:noFill/>
                          </a:ln>
                          <a:solidFill>
                            <a:schemeClr val="tx1"/>
                          </a:solidFill>
                          <a:effectLst/>
                          <a:latin typeface="HGSｺﾞｼｯｸE" pitchFamily="50" charset="-128"/>
                          <a:ea typeface="HGSｺﾞｼｯｸE" pitchFamily="50" charset="-128"/>
                        </a:rPr>
                        <a:t>万円</a:t>
                      </a: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1" lang="en-US" altLang="ja-JP" sz="1200" b="0" i="0" u="none" strike="noStrike" cap="none" normalizeH="0" baseline="0" dirty="0" smtClean="0">
                          <a:ln>
                            <a:noFill/>
                          </a:ln>
                          <a:solidFill>
                            <a:schemeClr val="tx1"/>
                          </a:solidFill>
                          <a:effectLst/>
                          <a:latin typeface="HGSｺﾞｼｯｸE" pitchFamily="50" charset="-128"/>
                          <a:ea typeface="HGSｺﾞｼｯｸE" pitchFamily="50" charset="-128"/>
                        </a:rPr>
                        <a:t>(</a:t>
                      </a:r>
                      <a:r>
                        <a:rPr kumimoji="1" lang="ja-JP" altLang="en-US" sz="1200" b="0" i="0" u="none" strike="noStrike" cap="none" normalizeH="0" baseline="0" dirty="0" smtClean="0">
                          <a:ln>
                            <a:noFill/>
                          </a:ln>
                          <a:solidFill>
                            <a:schemeClr val="tx1"/>
                          </a:solidFill>
                          <a:effectLst/>
                          <a:latin typeface="HGSｺﾞｼｯｸE" pitchFamily="50" charset="-128"/>
                          <a:ea typeface="HGSｺﾞｼｯｸE" pitchFamily="50" charset="-128"/>
                        </a:rPr>
                        <a:t>ガス局は補助金予定</a:t>
                      </a:r>
                      <a:endParaRPr kumimoji="1" lang="en-US" altLang="ja-JP" sz="1200" b="0" i="0" u="none" strike="noStrike" cap="none" normalizeH="0" baseline="0" dirty="0" smtClean="0">
                        <a:ln>
                          <a:noFill/>
                        </a:ln>
                        <a:solidFill>
                          <a:schemeClr val="tx1"/>
                        </a:solidFill>
                        <a:effectLst/>
                        <a:latin typeface="HGSｺﾞｼｯｸE" pitchFamily="50" charset="-128"/>
                        <a:ea typeface="HGSｺﾞｼｯｸE" pitchFamily="50" charset="-128"/>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1" lang="en-US" altLang="ja-JP" sz="1200" b="0" i="0" u="none" strike="noStrike" cap="none" normalizeH="0" baseline="0" dirty="0" smtClean="0">
                          <a:ln>
                            <a:noFill/>
                          </a:ln>
                          <a:solidFill>
                            <a:schemeClr val="tx1"/>
                          </a:solidFill>
                          <a:effectLst/>
                          <a:latin typeface="HGSｺﾞｼｯｸE" pitchFamily="50" charset="-128"/>
                          <a:ea typeface="HGSｺﾞｼｯｸE" pitchFamily="50" charset="-128"/>
                        </a:rPr>
                        <a:t>10</a:t>
                      </a:r>
                      <a:r>
                        <a:rPr kumimoji="1" lang="ja-JP" altLang="en-US" sz="1200" b="0" i="0" u="none" strike="noStrike" cap="none" normalizeH="0" baseline="0" dirty="0" smtClean="0">
                          <a:ln>
                            <a:noFill/>
                          </a:ln>
                          <a:solidFill>
                            <a:schemeClr val="tx1"/>
                          </a:solidFill>
                          <a:effectLst/>
                          <a:latin typeface="HGSｺﾞｼｯｸE" pitchFamily="50" charset="-128"/>
                          <a:ea typeface="HGSｺﾞｼｯｸE" pitchFamily="50" charset="-128"/>
                        </a:rPr>
                        <a:t>万円の補助）</a:t>
                      </a:r>
                      <a:endParaRPr kumimoji="1" lang="en-US" altLang="ja-JP" sz="1200" b="0" i="0" u="none" strike="noStrike" cap="none" normalizeH="0" baseline="0" dirty="0" smtClean="0">
                        <a:ln>
                          <a:noFill/>
                        </a:ln>
                        <a:solidFill>
                          <a:schemeClr val="tx1"/>
                        </a:solidFill>
                        <a:effectLst/>
                        <a:latin typeface="HGSｺﾞｼｯｸE" pitchFamily="50" charset="-128"/>
                        <a:ea typeface="HGSｺﾞｼｯｸE" pitchFamily="50" charset="-128"/>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1" lang="ja-JP" altLang="en-US" sz="1200" b="0" i="0" u="none" strike="noStrike" cap="none" normalizeH="0" baseline="0" dirty="0" smtClean="0">
                          <a:ln>
                            <a:noFill/>
                          </a:ln>
                          <a:solidFill>
                            <a:srgbClr val="CC0000"/>
                          </a:solidFill>
                          <a:effectLst/>
                          <a:latin typeface="Calibri" pitchFamily="34" charset="0"/>
                          <a:ea typeface="HGSｺﾞｼｯｸE" pitchFamily="50" charset="-128"/>
                        </a:rPr>
                        <a:t>通常のシステムとの</a:t>
                      </a:r>
                      <a:r>
                        <a:rPr kumimoji="1" lang="ja-JP" altLang="en-US" sz="1200" b="0" i="0" u="none" strike="noStrike" cap="none" normalizeH="0" baseline="0" dirty="0" smtClean="0">
                          <a:ln>
                            <a:noFill/>
                          </a:ln>
                          <a:solidFill>
                            <a:srgbClr val="CC0000"/>
                          </a:solidFill>
                          <a:effectLst/>
                          <a:latin typeface="HGPｺﾞｼｯｸE" pitchFamily="50" charset="-128"/>
                          <a:ea typeface="HGPｺﾞｼｯｸE" pitchFamily="50" charset="-128"/>
                        </a:rPr>
                        <a:t>差額は</a:t>
                      </a:r>
                      <a:r>
                        <a:rPr kumimoji="1" lang="en-US" altLang="ja-JP" sz="1200" b="0" i="0" u="none" strike="noStrike" cap="none" normalizeH="0" baseline="0" dirty="0" smtClean="0">
                          <a:ln>
                            <a:noFill/>
                          </a:ln>
                          <a:solidFill>
                            <a:srgbClr val="CC0000"/>
                          </a:solidFill>
                          <a:effectLst/>
                          <a:latin typeface="HGPｺﾞｼｯｸE" pitchFamily="50" charset="-128"/>
                          <a:ea typeface="HGPｺﾞｼｯｸE" pitchFamily="50" charset="-128"/>
                        </a:rPr>
                        <a:t>25</a:t>
                      </a:r>
                      <a:r>
                        <a:rPr kumimoji="1" lang="ja-JP" altLang="en-US" sz="1200" b="0" i="0" u="none" strike="noStrike" cap="none" normalizeH="0" baseline="0" dirty="0" smtClean="0">
                          <a:ln>
                            <a:noFill/>
                          </a:ln>
                          <a:solidFill>
                            <a:srgbClr val="CC0000"/>
                          </a:solidFill>
                          <a:effectLst/>
                          <a:latin typeface="HGPｺﾞｼｯｸE" pitchFamily="50" charset="-128"/>
                          <a:ea typeface="HGPｺﾞｼｯｸE" pitchFamily="50" charset="-128"/>
                        </a:rPr>
                        <a:t>から</a:t>
                      </a:r>
                      <a:r>
                        <a:rPr kumimoji="1" lang="en-US" altLang="ja-JP" sz="1200" b="0" i="0" u="none" strike="noStrike" cap="none" normalizeH="0" baseline="0" dirty="0" smtClean="0">
                          <a:ln>
                            <a:noFill/>
                          </a:ln>
                          <a:solidFill>
                            <a:srgbClr val="CC0000"/>
                          </a:solidFill>
                          <a:effectLst/>
                          <a:latin typeface="HGPｺﾞｼｯｸE" pitchFamily="50" charset="-128"/>
                          <a:ea typeface="HGPｺﾞｼｯｸE" pitchFamily="50" charset="-128"/>
                        </a:rPr>
                        <a:t>35</a:t>
                      </a:r>
                      <a:r>
                        <a:rPr kumimoji="1" lang="ja-JP" altLang="en-US" sz="1200" b="0" i="0" u="none" strike="noStrike" cap="none" normalizeH="0" baseline="0" dirty="0" smtClean="0">
                          <a:ln>
                            <a:noFill/>
                          </a:ln>
                          <a:solidFill>
                            <a:srgbClr val="CC0000"/>
                          </a:solidFill>
                          <a:effectLst/>
                          <a:latin typeface="HGPｺﾞｼｯｸE" pitchFamily="50" charset="-128"/>
                          <a:ea typeface="HGPｺﾞｼｯｸE" pitchFamily="50" charset="-128"/>
                        </a:rPr>
                        <a:t>万円</a:t>
                      </a:r>
                      <a:endParaRPr kumimoji="1" lang="en-US" altLang="ja-JP" sz="1200" b="0" i="0" u="none" strike="noStrike" cap="none" normalizeH="0" baseline="0" dirty="0" smtClean="0">
                        <a:ln>
                          <a:noFill/>
                        </a:ln>
                        <a:solidFill>
                          <a:srgbClr val="CC0000"/>
                        </a:solidFill>
                        <a:effectLst/>
                        <a:latin typeface="HGPｺﾞｼｯｸE" pitchFamily="50" charset="-128"/>
                        <a:ea typeface="HGPｺﾞｼｯｸE" pitchFamily="50" charset="-128"/>
                      </a:endParaRPr>
                    </a:p>
                  </a:txBody>
                  <a:tcPr marL="83077" marR="83077" marT="46800" marB="468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7F276"/>
                    </a:solidFill>
                  </a:tcPr>
                </a:tc>
              </a:tr>
              <a:tr h="593725">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1" lang="en-US" altLang="ja-JP" sz="1400" b="0" i="0" u="none" strike="noStrike" cap="none" normalizeH="0" baseline="0" smtClean="0">
                          <a:ln>
                            <a:noFill/>
                          </a:ln>
                          <a:solidFill>
                            <a:schemeClr val="bg1"/>
                          </a:solidFill>
                          <a:effectLst/>
                          <a:latin typeface="Calibri" pitchFamily="34" charset="0"/>
                          <a:ea typeface="HGSｺﾞｼｯｸE" pitchFamily="50" charset="-128"/>
                        </a:rPr>
                        <a:t>Li-ion Batt.</a:t>
                      </a:r>
                      <a:endParaRPr kumimoji="1" lang="ja-JP" altLang="en-US" sz="1400" b="0" i="0" u="none" strike="noStrike" cap="none" normalizeH="0" baseline="0" smtClean="0">
                        <a:ln>
                          <a:noFill/>
                        </a:ln>
                        <a:solidFill>
                          <a:schemeClr val="bg1"/>
                        </a:solidFill>
                        <a:effectLst/>
                        <a:latin typeface="Calibri" pitchFamily="34" charset="0"/>
                        <a:ea typeface="HGSｺﾞｼｯｸE" pitchFamily="50" charset="-128"/>
                      </a:endParaRPr>
                    </a:p>
                  </a:txBody>
                  <a:tcPr marL="83077" marR="83077" marT="46800" marB="468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33CC33"/>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1" lang="ja-JP" altLang="en-US" sz="1200" b="0" i="0" u="none" strike="noStrike" cap="none" normalizeH="0" baseline="0" smtClean="0">
                          <a:ln>
                            <a:noFill/>
                          </a:ln>
                          <a:solidFill>
                            <a:schemeClr val="tx1"/>
                          </a:solidFill>
                          <a:effectLst/>
                          <a:latin typeface="HGPｺﾞｼｯｸE" pitchFamily="50" charset="-128"/>
                          <a:ea typeface="HGPｺﾞｼｯｸE" pitchFamily="50" charset="-128"/>
                        </a:rPr>
                        <a:t>● 電池容量：</a:t>
                      </a:r>
                      <a:r>
                        <a:rPr kumimoji="1" lang="en-US" altLang="ja-JP" sz="1200" b="0" i="0" u="none" strike="noStrike" cap="none" normalizeH="0" baseline="0" smtClean="0">
                          <a:ln>
                            <a:noFill/>
                          </a:ln>
                          <a:solidFill>
                            <a:schemeClr val="tx1"/>
                          </a:solidFill>
                          <a:effectLst/>
                          <a:latin typeface="HGPｺﾞｼｯｸE" pitchFamily="50" charset="-128"/>
                          <a:ea typeface="HGPｺﾞｼｯｸE" pitchFamily="50" charset="-128"/>
                        </a:rPr>
                        <a:t>1.2kWh</a:t>
                      </a:r>
                      <a:r>
                        <a:rPr kumimoji="1" lang="ja-JP" altLang="en-US" sz="1200" b="0" i="0" u="none" strike="noStrike" cap="none" normalizeH="0" baseline="0" smtClean="0">
                          <a:ln>
                            <a:noFill/>
                          </a:ln>
                          <a:solidFill>
                            <a:schemeClr val="tx1"/>
                          </a:solidFill>
                          <a:effectLst/>
                          <a:latin typeface="HGPｺﾞｼｯｸE" pitchFamily="50" charset="-128"/>
                          <a:ea typeface="HGPｺﾞｼｯｸE" pitchFamily="50" charset="-128"/>
                        </a:rPr>
                        <a:t>　ﾆｯｻﾝﾘｰﾌは、</a:t>
                      </a:r>
                      <a:r>
                        <a:rPr kumimoji="1" lang="en-US" altLang="ja-JP" sz="1200" b="0" i="0" u="none" strike="noStrike" cap="none" normalizeH="0" baseline="0" smtClean="0">
                          <a:ln>
                            <a:noFill/>
                          </a:ln>
                          <a:solidFill>
                            <a:schemeClr val="tx1"/>
                          </a:solidFill>
                          <a:effectLst/>
                          <a:latin typeface="HGPｺﾞｼｯｸE" pitchFamily="50" charset="-128"/>
                          <a:ea typeface="HGPｺﾞｼｯｸE" pitchFamily="50" charset="-128"/>
                        </a:rPr>
                        <a:t>24kWh </a:t>
                      </a:r>
                      <a:r>
                        <a:rPr kumimoji="1" lang="ja-JP" altLang="en-US" sz="1200" b="0" i="0" u="none" strike="noStrike" cap="none" normalizeH="0" baseline="0" smtClean="0">
                          <a:ln>
                            <a:noFill/>
                          </a:ln>
                          <a:solidFill>
                            <a:schemeClr val="tx1"/>
                          </a:solidFill>
                          <a:effectLst/>
                          <a:latin typeface="HGPｺﾞｼｯｸE" pitchFamily="50" charset="-128"/>
                          <a:ea typeface="HGPｺﾞｼｯｸE" pitchFamily="50" charset="-128"/>
                        </a:rPr>
                        <a:t>＝ </a:t>
                      </a:r>
                      <a:r>
                        <a:rPr kumimoji="1" lang="en-US" altLang="ja-JP" sz="1200" b="0" i="0" u="none" strike="noStrike" cap="none" normalizeH="0" baseline="0" smtClean="0">
                          <a:ln>
                            <a:noFill/>
                          </a:ln>
                          <a:solidFill>
                            <a:schemeClr val="tx1"/>
                          </a:solidFill>
                          <a:effectLst/>
                          <a:latin typeface="HGPｺﾞｼｯｸE" pitchFamily="50" charset="-128"/>
                          <a:ea typeface="HGPｺﾞｼｯｸE" pitchFamily="50" charset="-128"/>
                        </a:rPr>
                        <a:t>400</a:t>
                      </a:r>
                      <a:r>
                        <a:rPr kumimoji="1" lang="ja-JP" altLang="en-US" sz="1200" b="0" i="0" u="none" strike="noStrike" cap="none" normalizeH="0" baseline="0" smtClean="0">
                          <a:ln>
                            <a:noFill/>
                          </a:ln>
                          <a:solidFill>
                            <a:schemeClr val="tx1"/>
                          </a:solidFill>
                          <a:effectLst/>
                          <a:latin typeface="HGPｺﾞｼｯｸE" pitchFamily="50" charset="-128"/>
                          <a:ea typeface="HGPｺﾞｼｯｸE" pitchFamily="50" charset="-128"/>
                        </a:rPr>
                        <a:t>万円　</a:t>
                      </a:r>
                      <a:r>
                        <a:rPr kumimoji="1" lang="en-US" altLang="ja-JP" sz="1200" b="0" i="0" u="none" strike="noStrike" cap="none" normalizeH="0" baseline="0" smtClean="0">
                          <a:ln>
                            <a:noFill/>
                          </a:ln>
                          <a:solidFill>
                            <a:schemeClr val="tx1"/>
                          </a:solidFill>
                          <a:effectLst/>
                          <a:latin typeface="HGPｺﾞｼｯｸE" pitchFamily="50" charset="-128"/>
                          <a:ea typeface="HGPｺﾞｼｯｸE" pitchFamily="50" charset="-128"/>
                        </a:rPr>
                        <a:t>1kWh</a:t>
                      </a:r>
                      <a:r>
                        <a:rPr kumimoji="1" lang="ja-JP" altLang="en-US" sz="1200" b="0" i="0" u="none" strike="noStrike" cap="none" normalizeH="0" baseline="0" smtClean="0">
                          <a:ln>
                            <a:noFill/>
                          </a:ln>
                          <a:solidFill>
                            <a:schemeClr val="tx1"/>
                          </a:solidFill>
                          <a:effectLst/>
                          <a:latin typeface="HGPｺﾞｼｯｸE" pitchFamily="50" charset="-128"/>
                          <a:ea typeface="HGPｺﾞｼｯｸE" pitchFamily="50" charset="-128"/>
                        </a:rPr>
                        <a:t>＝</a:t>
                      </a:r>
                      <a:r>
                        <a:rPr kumimoji="1" lang="en-US" altLang="ja-JP" sz="1200" b="0" i="0" u="none" strike="noStrike" cap="none" normalizeH="0" baseline="0" smtClean="0">
                          <a:ln>
                            <a:noFill/>
                          </a:ln>
                          <a:solidFill>
                            <a:schemeClr val="tx1"/>
                          </a:solidFill>
                          <a:effectLst/>
                          <a:latin typeface="HGPｺﾞｼｯｸE" pitchFamily="50" charset="-128"/>
                          <a:ea typeface="HGPｺﾞｼｯｸE" pitchFamily="50" charset="-128"/>
                        </a:rPr>
                        <a:t>20</a:t>
                      </a:r>
                      <a:r>
                        <a:rPr kumimoji="1" lang="ja-JP" altLang="en-US" sz="1200" b="0" i="0" u="none" strike="noStrike" cap="none" normalizeH="0" baseline="0" smtClean="0">
                          <a:ln>
                            <a:noFill/>
                          </a:ln>
                          <a:solidFill>
                            <a:schemeClr val="tx1"/>
                          </a:solidFill>
                          <a:effectLst/>
                          <a:latin typeface="HGPｺﾞｼｯｸE" pitchFamily="50" charset="-128"/>
                          <a:ea typeface="HGPｺﾞｼｯｸE" pitchFamily="50" charset="-128"/>
                        </a:rPr>
                        <a:t>万円弱</a:t>
                      </a:r>
                    </a:p>
                  </a:txBody>
                  <a:tcPr marL="83077" marR="83077" marT="46800" marB="468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7F276"/>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1" lang="ja-JP" altLang="en-US" sz="1200" b="0" i="0" u="none" strike="noStrike" cap="none" normalizeH="0" baseline="0" dirty="0" smtClean="0">
                          <a:ln>
                            <a:noFill/>
                          </a:ln>
                          <a:solidFill>
                            <a:schemeClr val="tx1"/>
                          </a:solidFill>
                          <a:effectLst/>
                          <a:latin typeface="HGSｺﾞｼｯｸE" pitchFamily="50" charset="-128"/>
                          <a:ea typeface="HGSｺﾞｼｯｸE" pitchFamily="50" charset="-128"/>
                        </a:rPr>
                        <a:t>システム価格</a:t>
                      </a: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1" lang="en-US" altLang="ja-JP" sz="1200" b="0" i="0" u="none" strike="noStrike" cap="none" normalizeH="0" baseline="0" dirty="0" smtClean="0">
                          <a:ln>
                            <a:noFill/>
                          </a:ln>
                          <a:solidFill>
                            <a:schemeClr val="tx1"/>
                          </a:solidFill>
                          <a:effectLst/>
                          <a:latin typeface="HGSｺﾞｼｯｸE" pitchFamily="50" charset="-128"/>
                          <a:ea typeface="HGSｺﾞｼｯｸE" pitchFamily="50" charset="-128"/>
                        </a:rPr>
                        <a:t>(</a:t>
                      </a:r>
                      <a:r>
                        <a:rPr kumimoji="1" lang="ja-JP" altLang="en-US" sz="1200" b="0" i="0" u="none" strike="noStrike" cap="none" normalizeH="0" baseline="0" dirty="0" smtClean="0">
                          <a:ln>
                            <a:noFill/>
                          </a:ln>
                          <a:solidFill>
                            <a:schemeClr val="tx1"/>
                          </a:solidFill>
                          <a:effectLst/>
                          <a:latin typeface="HGSｺﾞｼｯｸE" pitchFamily="50" charset="-128"/>
                          <a:ea typeface="HGSｺﾞｼｯｸE" pitchFamily="50" charset="-128"/>
                        </a:rPr>
                        <a:t>電池＋</a:t>
                      </a:r>
                      <a:r>
                        <a:rPr kumimoji="1" lang="en-US" altLang="ja-JP" sz="1200" b="0" i="0" u="none" strike="noStrike" cap="none" normalizeH="0" baseline="0" dirty="0" smtClean="0">
                          <a:ln>
                            <a:noFill/>
                          </a:ln>
                          <a:solidFill>
                            <a:schemeClr val="tx1"/>
                          </a:solidFill>
                          <a:effectLst/>
                          <a:latin typeface="HGSｺﾞｼｯｸE" pitchFamily="50" charset="-128"/>
                          <a:ea typeface="HGSｺﾞｼｯｸE" pitchFamily="50" charset="-128"/>
                        </a:rPr>
                        <a:t>HEMS</a:t>
                      </a:r>
                      <a:r>
                        <a:rPr kumimoji="1" lang="ja-JP" altLang="en-US" sz="1200" b="0" i="0" u="none" strike="noStrike" cap="none" normalizeH="0" baseline="0" dirty="0" smtClean="0">
                          <a:ln>
                            <a:noFill/>
                          </a:ln>
                          <a:solidFill>
                            <a:schemeClr val="tx1"/>
                          </a:solidFill>
                          <a:effectLst/>
                          <a:latin typeface="HGSｺﾞｼｯｸE" pitchFamily="50" charset="-128"/>
                          <a:ea typeface="HGSｺﾞｼｯｸE" pitchFamily="50" charset="-128"/>
                        </a:rPr>
                        <a:t>＋電源</a:t>
                      </a:r>
                      <a:r>
                        <a:rPr kumimoji="1" lang="en-US" altLang="ja-JP" sz="1200" b="0" i="0" u="none" strike="noStrike" cap="none" normalizeH="0" baseline="0" dirty="0" smtClean="0">
                          <a:ln>
                            <a:noFill/>
                          </a:ln>
                          <a:solidFill>
                            <a:schemeClr val="tx1"/>
                          </a:solidFill>
                          <a:effectLst/>
                          <a:latin typeface="HGSｺﾞｼｯｸE" pitchFamily="50" charset="-128"/>
                          <a:ea typeface="HGSｺﾞｼｯｸE" pitchFamily="50" charset="-128"/>
                        </a:rPr>
                        <a:t>)</a:t>
                      </a:r>
                      <a:endParaRPr kumimoji="1" lang="ja-JP" altLang="en-US" sz="1200" b="0" i="0" u="none" strike="noStrike" cap="none" normalizeH="0" baseline="0" dirty="0" smtClean="0">
                        <a:ln>
                          <a:noFill/>
                        </a:ln>
                        <a:solidFill>
                          <a:schemeClr val="tx1"/>
                        </a:solidFill>
                        <a:effectLst/>
                        <a:latin typeface="HGSｺﾞｼｯｸE" pitchFamily="50" charset="-128"/>
                        <a:ea typeface="HGSｺﾞｼｯｸE" pitchFamily="50" charset="-128"/>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1" lang="ja-JP" altLang="en-US" sz="1200" b="0" i="0" u="none" strike="noStrike" cap="none" normalizeH="0" baseline="0" dirty="0" smtClean="0">
                          <a:ln>
                            <a:noFill/>
                          </a:ln>
                          <a:solidFill>
                            <a:srgbClr val="FF0000"/>
                          </a:solidFill>
                          <a:effectLst/>
                          <a:latin typeface="HGSｺﾞｼｯｸE" pitchFamily="50" charset="-128"/>
                          <a:ea typeface="HGSｺﾞｼｯｸE" pitchFamily="50" charset="-128"/>
                        </a:rPr>
                        <a:t>５０万円くらい目標</a:t>
                      </a:r>
                      <a:endParaRPr kumimoji="1" lang="ja-JP" altLang="en-US" sz="2800" b="0" i="0" u="none" strike="noStrike" cap="none" normalizeH="0" baseline="0" dirty="0" smtClean="0">
                        <a:ln>
                          <a:noFill/>
                        </a:ln>
                        <a:solidFill>
                          <a:srgbClr val="FF0000"/>
                        </a:solidFill>
                        <a:effectLst/>
                        <a:latin typeface="Calibri" pitchFamily="34" charset="0"/>
                        <a:ea typeface="HGSｺﾞｼｯｸE" pitchFamily="50" charset="-128"/>
                      </a:endParaRPr>
                    </a:p>
                  </a:txBody>
                  <a:tcPr marL="83077" marR="83077" marT="46800" marB="468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7F276"/>
                    </a:solidFill>
                  </a:tcPr>
                </a:tc>
              </a:tr>
            </a:tbl>
          </a:graphicData>
        </a:graphic>
      </p:graphicFrame>
      <p:sp>
        <p:nvSpPr>
          <p:cNvPr id="7" name="テキスト ボックス 6"/>
          <p:cNvSpPr txBox="1"/>
          <p:nvPr/>
        </p:nvSpPr>
        <p:spPr>
          <a:xfrm>
            <a:off x="2123728" y="5229200"/>
            <a:ext cx="5339923" cy="923330"/>
          </a:xfrm>
          <a:prstGeom prst="rect">
            <a:avLst/>
          </a:prstGeom>
          <a:noFill/>
        </p:spPr>
        <p:txBody>
          <a:bodyPr wrap="none" rtlCol="0">
            <a:spAutoFit/>
          </a:bodyPr>
          <a:lstStyle/>
          <a:p>
            <a:r>
              <a:rPr kumimoji="1" lang="ja-JP" altLang="en-US" b="1" dirty="0" smtClean="0">
                <a:solidFill>
                  <a:srgbClr val="FF0000"/>
                </a:solidFill>
              </a:rPr>
              <a:t>エネルギーコストを回収するには１５年は必要</a:t>
            </a:r>
            <a:endParaRPr kumimoji="1" lang="en-US" altLang="ja-JP" b="1" dirty="0" smtClean="0">
              <a:solidFill>
                <a:srgbClr val="FF0000"/>
              </a:solidFill>
            </a:endParaRPr>
          </a:p>
          <a:p>
            <a:r>
              <a:rPr lang="ja-JP" altLang="en-US" b="1" dirty="0" smtClean="0">
                <a:solidFill>
                  <a:srgbClr val="FF0000"/>
                </a:solidFill>
              </a:rPr>
              <a:t>経済性は、自動車（ＥＶ）との連携しかない</a:t>
            </a:r>
            <a:endParaRPr lang="en-US" altLang="ja-JP" b="1" dirty="0" smtClean="0">
              <a:solidFill>
                <a:srgbClr val="FF0000"/>
              </a:solidFill>
            </a:endParaRPr>
          </a:p>
          <a:p>
            <a:r>
              <a:rPr kumimoji="1" lang="ja-JP" altLang="en-US" b="1" dirty="0" smtClean="0">
                <a:solidFill>
                  <a:srgbClr val="FF0000"/>
                </a:solidFill>
              </a:rPr>
              <a:t>環境性＋利便性＋安心安全に価値を見いだせるか。</a:t>
            </a:r>
            <a:endParaRPr kumimoji="1" lang="ja-JP" altLang="en-US" b="1" dirty="0">
              <a:solidFill>
                <a:srgbClr val="FF00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nvGraphicFramePr>
        <p:xfrm>
          <a:off x="1524000" y="1709738"/>
          <a:ext cx="6096000" cy="3438528"/>
        </p:xfrm>
        <a:graphic>
          <a:graphicData uri="http://schemas.openxmlformats.org/drawingml/2006/table">
            <a:tbl>
              <a:tblPr/>
              <a:tblGrid>
                <a:gridCol w="6096000"/>
              </a:tblGrid>
              <a:tr h="3438528">
                <a:tc>
                  <a:txBody>
                    <a:bodyPr/>
                    <a:lstStyle/>
                    <a:p>
                      <a:pPr algn="l">
                        <a:lnSpc>
                          <a:spcPct val="25000"/>
                        </a:lnSpc>
                        <a:spcAft>
                          <a:spcPts val="0"/>
                        </a:spcAft>
                      </a:pPr>
                      <a:endParaRPr lang="en-US" sz="700" kern="100" dirty="0">
                        <a:latin typeface="Century"/>
                        <a:ea typeface="ＭＳ 明朝"/>
                        <a:cs typeface="Times New Roman"/>
                      </a:endParaRPr>
                    </a:p>
                    <a:p>
                      <a:pPr algn="just">
                        <a:lnSpc>
                          <a:spcPct val="25000"/>
                        </a:lnSpc>
                        <a:spcAft>
                          <a:spcPts val="0"/>
                        </a:spcAft>
                      </a:pPr>
                      <a:r>
                        <a:rPr lang="ja-JP" sz="700" kern="100" dirty="0">
                          <a:latin typeface="Century"/>
                          <a:ea typeface="ＭＳ 明朝"/>
                          <a:cs typeface="Times New Roman"/>
                        </a:rPr>
                        <a:t/>
                      </a:r>
                      <a:br>
                        <a:rPr lang="ja-JP" sz="700" kern="100" dirty="0">
                          <a:latin typeface="Century"/>
                          <a:ea typeface="ＭＳ 明朝"/>
                          <a:cs typeface="Times New Roman"/>
                        </a:rPr>
                      </a:br>
                      <a:endParaRPr lang="ja-JP" sz="700" kern="100" dirty="0">
                        <a:latin typeface="Century"/>
                        <a:ea typeface="ＭＳ 明朝"/>
                        <a:cs typeface="Times New Roman"/>
                      </a:endParaRPr>
                    </a:p>
                  </a:txBody>
                  <a:tcPr marL="48424" marR="48424" marT="0" marB="0">
                    <a:lnL>
                      <a:noFill/>
                    </a:lnL>
                    <a:lnR>
                      <a:noFill/>
                    </a:lnR>
                    <a:lnT>
                      <a:noFill/>
                    </a:lnT>
                    <a:lnB>
                      <a:noFill/>
                    </a:lnB>
                  </a:tcPr>
                </a:tc>
              </a:tr>
            </a:tbl>
          </a:graphicData>
        </a:graphic>
      </p:graphicFrame>
      <p:sp>
        <p:nvSpPr>
          <p:cNvPr id="63492" name="AutoShape 5"/>
          <p:cNvSpPr>
            <a:spLocks noChangeArrowheads="1"/>
          </p:cNvSpPr>
          <p:nvPr/>
        </p:nvSpPr>
        <p:spPr bwMode="auto">
          <a:xfrm>
            <a:off x="134938" y="584200"/>
            <a:ext cx="8763000" cy="381000"/>
          </a:xfrm>
          <a:prstGeom prst="roundRect">
            <a:avLst>
              <a:gd name="adj" fmla="val 16667"/>
            </a:avLst>
          </a:prstGeom>
          <a:solidFill>
            <a:srgbClr val="FFFFFF"/>
          </a:solidFill>
          <a:ln w="38100" cmpd="dbl">
            <a:solidFill>
              <a:srgbClr val="000000"/>
            </a:solidFill>
            <a:round/>
            <a:headEnd/>
            <a:tailEnd/>
          </a:ln>
        </p:spPr>
        <p:txBody>
          <a:bodyPr lIns="74295" tIns="8890" rIns="74295" bIns="8890"/>
          <a:lstStyle/>
          <a:p>
            <a:r>
              <a:rPr lang="ja-JP" sz="1000">
                <a:latin typeface="ＭＳ ゴシック" pitchFamily="49" charset="-128"/>
                <a:ea typeface="ＭＳ ゴシック" pitchFamily="49" charset="-128"/>
                <a:cs typeface="Times New Roman" pitchFamily="18" charset="0"/>
              </a:rPr>
              <a:t>テーマ名：スマートビル</a:t>
            </a:r>
            <a:r>
              <a:rPr lang="en-US" altLang="ja-JP" sz="1000">
                <a:latin typeface="ＭＳ ゴシック" pitchFamily="49" charset="-128"/>
                <a:ea typeface="ＭＳ ゴシック" pitchFamily="49" charset="-128"/>
                <a:cs typeface="Times New Roman" pitchFamily="18" charset="0"/>
              </a:rPr>
              <a:t>DC/AC</a:t>
            </a:r>
            <a:r>
              <a:rPr lang="ja-JP" altLang="en-US" sz="1000">
                <a:latin typeface="ＭＳ ゴシック" pitchFamily="49" charset="-128"/>
                <a:ea typeface="ＭＳ ゴシック" pitchFamily="49" charset="-128"/>
                <a:cs typeface="Times New Roman" pitchFamily="18" charset="0"/>
              </a:rPr>
              <a:t>ハイブリッド制御システムの開発・実証</a:t>
            </a:r>
            <a:endParaRPr lang="ja-JP" altLang="en-US" sz="1800">
              <a:latin typeface="Arial" pitchFamily="34" charset="0"/>
              <a:ea typeface="ＭＳ ゴシック" pitchFamily="49" charset="-128"/>
              <a:cs typeface="Times New Roman" pitchFamily="18" charset="0"/>
            </a:endParaRPr>
          </a:p>
        </p:txBody>
      </p:sp>
      <p:pic>
        <p:nvPicPr>
          <p:cNvPr id="63493" name="図 1"/>
          <p:cNvPicPr>
            <a:picLocks noChangeAspect="1" noChangeArrowheads="1"/>
          </p:cNvPicPr>
          <p:nvPr/>
        </p:nvPicPr>
        <p:blipFill>
          <a:blip r:embed="rId2" cstate="print"/>
          <a:srcRect l="31448" t="31003" r="20918" b="10451"/>
          <a:stretch>
            <a:fillRect/>
          </a:stretch>
        </p:blipFill>
        <p:spPr bwMode="auto">
          <a:xfrm>
            <a:off x="0" y="333375"/>
            <a:ext cx="9144000" cy="6303963"/>
          </a:xfrm>
          <a:prstGeom prst="rect">
            <a:avLst/>
          </a:prstGeom>
          <a:noFill/>
          <a:ln w="9525">
            <a:noFill/>
            <a:miter lim="800000"/>
            <a:headEnd/>
            <a:tailEnd/>
          </a:ln>
        </p:spPr>
      </p:pic>
      <p:sp>
        <p:nvSpPr>
          <p:cNvPr id="63494" name="Rectangle 8"/>
          <p:cNvSpPr>
            <a:spLocks noChangeArrowheads="1"/>
          </p:cNvSpPr>
          <p:nvPr/>
        </p:nvSpPr>
        <p:spPr bwMode="auto">
          <a:xfrm>
            <a:off x="0" y="457200"/>
            <a:ext cx="9144000" cy="457200"/>
          </a:xfrm>
          <a:prstGeom prst="rect">
            <a:avLst/>
          </a:prstGeom>
          <a:noFill/>
          <a:ln w="9525">
            <a:noFill/>
            <a:miter lim="800000"/>
            <a:headEnd/>
            <a:tailEnd/>
          </a:ln>
        </p:spPr>
        <p:txBody>
          <a:bodyPr wrap="none" anchor="ctr">
            <a:spAutoFit/>
          </a:bodyPr>
          <a:lstStyle/>
          <a:p>
            <a:endParaRPr lang="ja-JP" altLang="ja-JP" sz="1800">
              <a:latin typeface="Arial" pitchFamily="34" charset="0"/>
            </a:endParaRPr>
          </a:p>
        </p:txBody>
      </p:sp>
      <p:sp>
        <p:nvSpPr>
          <p:cNvPr id="63495" name="Rectangle 11"/>
          <p:cNvSpPr>
            <a:spLocks noChangeArrowheads="1"/>
          </p:cNvSpPr>
          <p:nvPr/>
        </p:nvSpPr>
        <p:spPr bwMode="auto">
          <a:xfrm>
            <a:off x="0" y="914400"/>
            <a:ext cx="9144000" cy="0"/>
          </a:xfrm>
          <a:prstGeom prst="rect">
            <a:avLst/>
          </a:prstGeom>
          <a:noFill/>
          <a:ln w="9525">
            <a:noFill/>
            <a:miter lim="800000"/>
            <a:headEnd/>
            <a:tailEnd/>
          </a:ln>
        </p:spPr>
        <p:txBody>
          <a:bodyPr wrap="none" anchor="ctr">
            <a:spAutoFit/>
          </a:bodyPr>
          <a:lstStyle/>
          <a:p>
            <a:r>
              <a:rPr lang="en-US" altLang="ja-JP" sz="1100">
                <a:latin typeface="Century" pitchFamily="18" charset="0"/>
                <a:ea typeface="ＭＳ 明朝" pitchFamily="17" charset="-128"/>
                <a:cs typeface="Times New Roman" pitchFamily="18" charset="0"/>
              </a:rPr>
              <a:t/>
            </a:r>
            <a:br>
              <a:rPr lang="en-US" altLang="ja-JP" sz="1100">
                <a:latin typeface="Century" pitchFamily="18" charset="0"/>
                <a:ea typeface="ＭＳ 明朝" pitchFamily="17" charset="-128"/>
                <a:cs typeface="Times New Roman" pitchFamily="18" charset="0"/>
              </a:rPr>
            </a:br>
            <a:endParaRPr lang="en-US" altLang="ja-JP" sz="1800">
              <a:latin typeface="Arial" pitchFamily="34" charset="0"/>
              <a:ea typeface="ＭＳ 明朝" pitchFamily="17" charset="-128"/>
              <a:cs typeface="Times New Roman"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スライド番号プレースホルダ 4"/>
          <p:cNvSpPr>
            <a:spLocks noGrp="1"/>
          </p:cNvSpPr>
          <p:nvPr>
            <p:ph type="sldNum" sz="quarter" idx="12"/>
          </p:nvPr>
        </p:nvSpPr>
        <p:spPr>
          <a:noFill/>
        </p:spPr>
        <p:txBody>
          <a:bodyPr/>
          <a:lstStyle/>
          <a:p>
            <a:fld id="{215E556A-C1CC-40C3-A2AA-DCDB6AC6AD42}" type="slidenum">
              <a:rPr lang="en-US" altLang="ja-JP" smtClean="0">
                <a:latin typeface="HGP創英角ｺﾞｼｯｸUB" pitchFamily="50" charset="-128"/>
                <a:ea typeface="HGP創英角ｺﾞｼｯｸUB" pitchFamily="50" charset="-128"/>
              </a:rPr>
              <a:pPr/>
              <a:t>26</a:t>
            </a:fld>
            <a:endParaRPr lang="en-US" altLang="ja-JP" smtClean="0">
              <a:latin typeface="HGP創英角ｺﾞｼｯｸUB" pitchFamily="50" charset="-128"/>
              <a:ea typeface="HGP創英角ｺﾞｼｯｸUB" pitchFamily="50" charset="-128"/>
            </a:endParaRPr>
          </a:p>
        </p:txBody>
      </p:sp>
      <p:sp>
        <p:nvSpPr>
          <p:cNvPr id="26627" name="Rectangle 5"/>
          <p:cNvSpPr>
            <a:spLocks noChangeArrowheads="1"/>
          </p:cNvSpPr>
          <p:nvPr/>
        </p:nvSpPr>
        <p:spPr bwMode="auto">
          <a:xfrm>
            <a:off x="250825" y="548680"/>
            <a:ext cx="8604250" cy="1367433"/>
          </a:xfrm>
          <a:prstGeom prst="rect">
            <a:avLst/>
          </a:prstGeom>
          <a:solidFill>
            <a:srgbClr val="CCECFF"/>
          </a:solidFill>
          <a:ln w="9525">
            <a:solidFill>
              <a:srgbClr val="000000"/>
            </a:solidFill>
            <a:miter lim="800000"/>
            <a:headEnd/>
            <a:tailEnd/>
          </a:ln>
          <a:effectLst>
            <a:outerShdw dist="35921" dir="2700000" algn="ctr" rotWithShape="0">
              <a:srgbClr val="808080"/>
            </a:outerShdw>
          </a:effectLst>
        </p:spPr>
        <p:txBody>
          <a:bodyPr lIns="91419" tIns="45710" rIns="91419" bIns="45710" anchor="ctr"/>
          <a:lstStyle/>
          <a:p>
            <a:pPr marL="263525" indent="-263525" eaLnBrk="0" hangingPunct="0">
              <a:buFont typeface="Wingdings" pitchFamily="2" charset="2"/>
              <a:buChar char="u"/>
              <a:defRPr/>
            </a:pPr>
            <a:r>
              <a:rPr lang="ja-JP" altLang="en-US" sz="1600" b="1" dirty="0">
                <a:latin typeface="HGPｺﾞｼｯｸE" pitchFamily="50" charset="-128"/>
                <a:ea typeface="HGPｺﾞｼｯｸE" pitchFamily="50" charset="-128"/>
              </a:rPr>
              <a:t>ＮＴＴは、</a:t>
            </a:r>
            <a:r>
              <a:rPr lang="ja-JP" altLang="en-US" sz="1600" b="1" dirty="0">
                <a:solidFill>
                  <a:srgbClr val="FF0000"/>
                </a:solidFill>
                <a:latin typeface="HGPｺﾞｼｯｸE" pitchFamily="50" charset="-128"/>
                <a:ea typeface="HGPｺﾞｼｯｸE" pitchFamily="50" charset="-128"/>
              </a:rPr>
              <a:t>機器の最適制御・エネルギー使用状況の見える化・省エネ行動促進するＥＭＳ開発</a:t>
            </a:r>
            <a:r>
              <a:rPr lang="ja-JP" altLang="en-US" sz="1600" b="1" dirty="0">
                <a:latin typeface="HGPｺﾞｼｯｸE" pitchFamily="50" charset="-128"/>
                <a:ea typeface="HGPｺﾞｼｯｸE" pitchFamily="50" charset="-128"/>
              </a:rPr>
              <a:t>を担当</a:t>
            </a:r>
          </a:p>
          <a:p>
            <a:pPr marL="263525" indent="-263525" eaLnBrk="0" hangingPunct="0">
              <a:buFont typeface="Wingdings" pitchFamily="2" charset="2"/>
              <a:buChar char="u"/>
              <a:defRPr/>
            </a:pPr>
            <a:r>
              <a:rPr lang="ja-JP" altLang="en-US" sz="1600" b="1" dirty="0">
                <a:latin typeface="HGPｺﾞｼｯｸE" pitchFamily="50" charset="-128"/>
                <a:ea typeface="HGPｺﾞｼｯｸE" pitchFamily="50" charset="-128"/>
              </a:rPr>
              <a:t>太陽光発電・リチウムイオン蓄電池を直流給電で連携した電源システムをＥＭＳで制御</a:t>
            </a:r>
            <a:endParaRPr lang="en-US" sz="1600" b="1" dirty="0">
              <a:latin typeface="HGPｺﾞｼｯｸE" pitchFamily="50" charset="-128"/>
              <a:ea typeface="HGPｺﾞｼｯｸE" pitchFamily="50" charset="-128"/>
            </a:endParaRPr>
          </a:p>
          <a:p>
            <a:pPr marL="263525" indent="-263525" eaLnBrk="0" hangingPunct="0">
              <a:buFont typeface="Wingdings" pitchFamily="2" charset="2"/>
              <a:buChar char="u"/>
              <a:defRPr/>
            </a:pPr>
            <a:r>
              <a:rPr lang="ja-JP" altLang="en-US" sz="1600" b="1" dirty="0">
                <a:latin typeface="HGPｺﾞｼｯｸE" pitchFamily="50" charset="-128"/>
                <a:ea typeface="HGPｺﾞｼｯｸE" pitchFamily="50" charset="-128"/>
              </a:rPr>
              <a:t>ＥＭＳにより、エネルギー使用状況の見える化や省エネ行動促進するサービスを提供</a:t>
            </a:r>
            <a:endParaRPr lang="en-US" sz="1600" b="1" dirty="0">
              <a:latin typeface="HGPｺﾞｼｯｸE" pitchFamily="50" charset="-128"/>
              <a:ea typeface="HGPｺﾞｼｯｸE" pitchFamily="50" charset="-128"/>
            </a:endParaRPr>
          </a:p>
        </p:txBody>
      </p:sp>
      <p:sp>
        <p:nvSpPr>
          <p:cNvPr id="2" name="AutoShape 15"/>
          <p:cNvSpPr>
            <a:spLocks noChangeArrowheads="1"/>
          </p:cNvSpPr>
          <p:nvPr/>
        </p:nvSpPr>
        <p:spPr bwMode="auto">
          <a:xfrm>
            <a:off x="112713" y="1989138"/>
            <a:ext cx="8912225" cy="4702175"/>
          </a:xfrm>
          <a:prstGeom prst="roundRect">
            <a:avLst>
              <a:gd name="adj" fmla="val 4236"/>
            </a:avLst>
          </a:prstGeom>
          <a:noFill/>
          <a:ln w="28575">
            <a:solidFill>
              <a:schemeClr val="accent1"/>
            </a:solidFill>
            <a:round/>
            <a:headEnd/>
            <a:tailEnd/>
          </a:ln>
        </p:spPr>
        <p:txBody>
          <a:bodyPr wrap="none" lIns="91419" tIns="45710" rIns="91419" bIns="45710" anchor="ctr"/>
          <a:lstStyle/>
          <a:p>
            <a:pPr eaLnBrk="0" hangingPunct="0">
              <a:spcBef>
                <a:spcPct val="30000"/>
              </a:spcBef>
            </a:pPr>
            <a:endParaRPr lang="ja-JP" altLang="ja-JP">
              <a:latin typeface="HGP創英角ｺﾞｼｯｸUB" pitchFamily="50" charset="-128"/>
            </a:endParaRPr>
          </a:p>
        </p:txBody>
      </p:sp>
      <p:pic>
        <p:nvPicPr>
          <p:cNvPr id="26628" name="Picture 3" descr="MC900432591[1]"/>
          <p:cNvPicPr>
            <a:picLocks noChangeAspect="1" noChangeArrowheads="1"/>
          </p:cNvPicPr>
          <p:nvPr/>
        </p:nvPicPr>
        <p:blipFill>
          <a:blip r:embed="rId2" cstate="print"/>
          <a:srcRect/>
          <a:stretch>
            <a:fillRect/>
          </a:stretch>
        </p:blipFill>
        <p:spPr bwMode="auto">
          <a:xfrm>
            <a:off x="4149725" y="2851150"/>
            <a:ext cx="1368425" cy="1368425"/>
          </a:xfrm>
          <a:prstGeom prst="rect">
            <a:avLst/>
          </a:prstGeom>
          <a:noFill/>
          <a:ln w="9525">
            <a:noFill/>
            <a:miter lim="800000"/>
            <a:headEnd/>
            <a:tailEnd/>
          </a:ln>
        </p:spPr>
      </p:pic>
      <p:grpSp>
        <p:nvGrpSpPr>
          <p:cNvPr id="4" name="Group 6"/>
          <p:cNvGrpSpPr>
            <a:grpSpLocks noChangeAspect="1"/>
          </p:cNvGrpSpPr>
          <p:nvPr/>
        </p:nvGrpSpPr>
        <p:grpSpPr bwMode="auto">
          <a:xfrm>
            <a:off x="4510088" y="3211513"/>
            <a:ext cx="685800" cy="457200"/>
            <a:chOff x="0" y="0"/>
            <a:chExt cx="432" cy="288"/>
          </a:xfrm>
        </p:grpSpPr>
        <p:pic>
          <p:nvPicPr>
            <p:cNvPr id="26677" name="Picture 5" descr="MC900434845[1]"/>
            <p:cNvPicPr>
              <a:picLocks noChangeAspect="1" noChangeArrowheads="1"/>
            </p:cNvPicPr>
            <p:nvPr/>
          </p:nvPicPr>
          <p:blipFill>
            <a:blip r:embed="rId3" cstate="print"/>
            <a:srcRect/>
            <a:stretch>
              <a:fillRect/>
            </a:stretch>
          </p:blipFill>
          <p:spPr bwMode="auto">
            <a:xfrm>
              <a:off x="0" y="0"/>
              <a:ext cx="288" cy="288"/>
            </a:xfrm>
            <a:prstGeom prst="rect">
              <a:avLst/>
            </a:prstGeom>
            <a:noFill/>
            <a:ln w="9525">
              <a:noFill/>
              <a:miter lim="800000"/>
              <a:headEnd/>
              <a:tailEnd/>
            </a:ln>
          </p:spPr>
        </p:pic>
        <p:pic>
          <p:nvPicPr>
            <p:cNvPr id="26678" name="Picture 6" descr="MC900434845[1]"/>
            <p:cNvPicPr>
              <a:picLocks noChangeAspect="1" noChangeArrowheads="1"/>
            </p:cNvPicPr>
            <p:nvPr/>
          </p:nvPicPr>
          <p:blipFill>
            <a:blip r:embed="rId3" cstate="print"/>
            <a:srcRect/>
            <a:stretch>
              <a:fillRect/>
            </a:stretch>
          </p:blipFill>
          <p:spPr bwMode="auto">
            <a:xfrm>
              <a:off x="144" y="0"/>
              <a:ext cx="288" cy="288"/>
            </a:xfrm>
            <a:prstGeom prst="rect">
              <a:avLst/>
            </a:prstGeom>
            <a:noFill/>
            <a:ln w="9525">
              <a:noFill/>
              <a:miter lim="800000"/>
              <a:headEnd/>
              <a:tailEnd/>
            </a:ln>
          </p:spPr>
        </p:pic>
      </p:grpSp>
      <p:pic>
        <p:nvPicPr>
          <p:cNvPr id="26630" name="Picture 16" descr="images"/>
          <p:cNvPicPr>
            <a:picLocks noChangeAspect="1" noChangeArrowheads="1"/>
          </p:cNvPicPr>
          <p:nvPr/>
        </p:nvPicPr>
        <p:blipFill>
          <a:blip r:embed="rId4" cstate="print"/>
          <a:srcRect/>
          <a:stretch>
            <a:fillRect/>
          </a:stretch>
        </p:blipFill>
        <p:spPr bwMode="auto">
          <a:xfrm>
            <a:off x="1565275" y="2155825"/>
            <a:ext cx="792163" cy="584200"/>
          </a:xfrm>
          <a:prstGeom prst="rect">
            <a:avLst/>
          </a:prstGeom>
          <a:noFill/>
          <a:ln w="9525">
            <a:noFill/>
            <a:miter lim="800000"/>
            <a:headEnd/>
            <a:tailEnd/>
          </a:ln>
        </p:spPr>
      </p:pic>
      <p:pic>
        <p:nvPicPr>
          <p:cNvPr id="26631" name="Picture 17" descr="images"/>
          <p:cNvPicPr>
            <a:picLocks noChangeAspect="1" noChangeArrowheads="1"/>
          </p:cNvPicPr>
          <p:nvPr/>
        </p:nvPicPr>
        <p:blipFill>
          <a:blip r:embed="rId4" cstate="print"/>
          <a:srcRect/>
          <a:stretch>
            <a:fillRect/>
          </a:stretch>
        </p:blipFill>
        <p:spPr bwMode="auto">
          <a:xfrm>
            <a:off x="2428875" y="2155825"/>
            <a:ext cx="792163" cy="584200"/>
          </a:xfrm>
          <a:prstGeom prst="rect">
            <a:avLst/>
          </a:prstGeom>
          <a:noFill/>
          <a:ln w="9525">
            <a:noFill/>
            <a:miter lim="800000"/>
            <a:headEnd/>
            <a:tailEnd/>
          </a:ln>
        </p:spPr>
      </p:pic>
      <p:pic>
        <p:nvPicPr>
          <p:cNvPr id="26632" name="Picture 18" descr="images"/>
          <p:cNvPicPr>
            <a:picLocks noChangeAspect="1" noChangeArrowheads="1"/>
          </p:cNvPicPr>
          <p:nvPr/>
        </p:nvPicPr>
        <p:blipFill>
          <a:blip r:embed="rId4" cstate="print"/>
          <a:srcRect/>
          <a:stretch>
            <a:fillRect/>
          </a:stretch>
        </p:blipFill>
        <p:spPr bwMode="auto">
          <a:xfrm>
            <a:off x="681038" y="2155825"/>
            <a:ext cx="792162" cy="584200"/>
          </a:xfrm>
          <a:prstGeom prst="rect">
            <a:avLst/>
          </a:prstGeom>
          <a:noFill/>
          <a:ln w="9525">
            <a:noFill/>
            <a:miter lim="800000"/>
            <a:headEnd/>
            <a:tailEnd/>
          </a:ln>
        </p:spPr>
      </p:pic>
      <p:sp>
        <p:nvSpPr>
          <p:cNvPr id="26633" name="Line 33"/>
          <p:cNvSpPr>
            <a:spLocks noChangeShapeType="1"/>
          </p:cNvSpPr>
          <p:nvPr/>
        </p:nvSpPr>
        <p:spPr bwMode="auto">
          <a:xfrm flipH="1">
            <a:off x="4787900" y="3806825"/>
            <a:ext cx="11113" cy="652463"/>
          </a:xfrm>
          <a:prstGeom prst="line">
            <a:avLst/>
          </a:prstGeom>
          <a:noFill/>
          <a:ln w="28575">
            <a:solidFill>
              <a:schemeClr val="hlink"/>
            </a:solidFill>
            <a:round/>
            <a:headEnd/>
            <a:tailEnd/>
          </a:ln>
        </p:spPr>
        <p:txBody>
          <a:bodyPr lIns="90000" tIns="10800" rIns="90000" bIns="46800" anchor="ctr"/>
          <a:lstStyle/>
          <a:p>
            <a:endParaRPr lang="ja-JP" altLang="en-US"/>
          </a:p>
        </p:txBody>
      </p:sp>
      <p:sp>
        <p:nvSpPr>
          <p:cNvPr id="26634" name="Text Box 38"/>
          <p:cNvSpPr txBox="1">
            <a:spLocks noChangeArrowheads="1"/>
          </p:cNvSpPr>
          <p:nvPr/>
        </p:nvSpPr>
        <p:spPr bwMode="auto">
          <a:xfrm>
            <a:off x="3203575" y="3213100"/>
            <a:ext cx="992188" cy="482600"/>
          </a:xfrm>
          <a:prstGeom prst="rect">
            <a:avLst/>
          </a:prstGeom>
          <a:noFill/>
          <a:ln w="9525">
            <a:noFill/>
            <a:miter lim="800000"/>
            <a:headEnd/>
            <a:tailEnd/>
          </a:ln>
        </p:spPr>
        <p:txBody>
          <a:bodyPr wrap="none" lIns="89979" tIns="10798" rIns="89979" bIns="46789">
            <a:spAutoFit/>
          </a:bodyPr>
          <a:lstStyle/>
          <a:p>
            <a:pPr eaLnBrk="0" hangingPunct="0"/>
            <a:r>
              <a:rPr lang="ja-JP" altLang="en-US" sz="1400">
                <a:solidFill>
                  <a:srgbClr val="0033CC"/>
                </a:solidFill>
                <a:latin typeface="HGP創英角ｺﾞｼｯｸUB" pitchFamily="50" charset="-128"/>
              </a:rPr>
              <a:t>データ収集</a:t>
            </a:r>
          </a:p>
          <a:p>
            <a:pPr eaLnBrk="0" hangingPunct="0"/>
            <a:r>
              <a:rPr lang="ja-JP" altLang="en-US" sz="1400">
                <a:solidFill>
                  <a:srgbClr val="0033CC"/>
                </a:solidFill>
                <a:latin typeface="HGP創英角ｺﾞｼｯｸUB" pitchFamily="50" charset="-128"/>
              </a:rPr>
              <a:t>電源制御</a:t>
            </a:r>
          </a:p>
        </p:txBody>
      </p:sp>
      <p:sp>
        <p:nvSpPr>
          <p:cNvPr id="26635" name="Text Box 39"/>
          <p:cNvSpPr txBox="1">
            <a:spLocks noChangeArrowheads="1"/>
          </p:cNvSpPr>
          <p:nvPr/>
        </p:nvSpPr>
        <p:spPr bwMode="auto">
          <a:xfrm>
            <a:off x="3214688" y="4740275"/>
            <a:ext cx="1158875" cy="269875"/>
          </a:xfrm>
          <a:prstGeom prst="rect">
            <a:avLst/>
          </a:prstGeom>
          <a:noFill/>
          <a:ln w="9525">
            <a:noFill/>
            <a:miter lim="800000"/>
            <a:headEnd/>
            <a:tailEnd/>
          </a:ln>
        </p:spPr>
        <p:txBody>
          <a:bodyPr wrap="none" lIns="89979" tIns="10798" rIns="89979" bIns="46789">
            <a:spAutoFit/>
          </a:bodyPr>
          <a:lstStyle/>
          <a:p>
            <a:pPr eaLnBrk="0" hangingPunct="0">
              <a:spcBef>
                <a:spcPct val="30000"/>
              </a:spcBef>
            </a:pPr>
            <a:r>
              <a:rPr lang="ja-JP" altLang="en-US" sz="1400">
                <a:solidFill>
                  <a:srgbClr val="0033CC"/>
                </a:solidFill>
                <a:latin typeface="HGP創英角ｺﾞｼｯｸUB" pitchFamily="50" charset="-128"/>
              </a:rPr>
              <a:t>デバイス制御</a:t>
            </a:r>
          </a:p>
        </p:txBody>
      </p:sp>
      <p:sp>
        <p:nvSpPr>
          <p:cNvPr id="26636" name="Line 43"/>
          <p:cNvSpPr>
            <a:spLocks noChangeShapeType="1"/>
          </p:cNvSpPr>
          <p:nvPr/>
        </p:nvSpPr>
        <p:spPr bwMode="auto">
          <a:xfrm flipH="1" flipV="1">
            <a:off x="5375275" y="3644900"/>
            <a:ext cx="1644650" cy="0"/>
          </a:xfrm>
          <a:prstGeom prst="line">
            <a:avLst/>
          </a:prstGeom>
          <a:noFill/>
          <a:ln w="28575">
            <a:solidFill>
              <a:schemeClr val="hlink"/>
            </a:solidFill>
            <a:round/>
            <a:headEnd/>
            <a:tailEnd/>
          </a:ln>
        </p:spPr>
        <p:txBody>
          <a:bodyPr lIns="90000" tIns="10800" rIns="90000" bIns="46800" anchor="ctr"/>
          <a:lstStyle/>
          <a:p>
            <a:endParaRPr lang="ja-JP" altLang="en-US"/>
          </a:p>
        </p:txBody>
      </p:sp>
      <p:sp>
        <p:nvSpPr>
          <p:cNvPr id="26637" name="Line 45"/>
          <p:cNvSpPr>
            <a:spLocks noChangeShapeType="1"/>
          </p:cNvSpPr>
          <p:nvPr/>
        </p:nvSpPr>
        <p:spPr bwMode="auto">
          <a:xfrm flipH="1" flipV="1">
            <a:off x="5157788" y="3787775"/>
            <a:ext cx="2151062" cy="793750"/>
          </a:xfrm>
          <a:prstGeom prst="line">
            <a:avLst/>
          </a:prstGeom>
          <a:noFill/>
          <a:ln w="28575">
            <a:solidFill>
              <a:srgbClr val="0033CC"/>
            </a:solidFill>
            <a:round/>
            <a:headEnd/>
            <a:tailEnd/>
          </a:ln>
        </p:spPr>
        <p:txBody>
          <a:bodyPr lIns="90000" tIns="10800" rIns="90000" bIns="46800" anchor="ctr"/>
          <a:lstStyle/>
          <a:p>
            <a:endParaRPr lang="ja-JP" altLang="en-US"/>
          </a:p>
        </p:txBody>
      </p:sp>
      <p:pic>
        <p:nvPicPr>
          <p:cNvPr id="26638" name="Picture 46" descr="E8A68BE38188E3828BE58C96"/>
          <p:cNvPicPr>
            <a:picLocks noChangeAspect="1" noChangeArrowheads="1"/>
          </p:cNvPicPr>
          <p:nvPr/>
        </p:nvPicPr>
        <p:blipFill>
          <a:blip r:embed="rId5" cstate="print"/>
          <a:srcRect/>
          <a:stretch>
            <a:fillRect/>
          </a:stretch>
        </p:blipFill>
        <p:spPr bwMode="auto">
          <a:xfrm>
            <a:off x="5219700" y="3860800"/>
            <a:ext cx="993775" cy="739775"/>
          </a:xfrm>
          <a:prstGeom prst="rect">
            <a:avLst/>
          </a:prstGeom>
          <a:noFill/>
          <a:ln w="9525">
            <a:noFill/>
            <a:miter lim="800000"/>
            <a:headEnd/>
            <a:tailEnd/>
          </a:ln>
        </p:spPr>
      </p:pic>
      <p:sp>
        <p:nvSpPr>
          <p:cNvPr id="26639" name="Text Box 47"/>
          <p:cNvSpPr txBox="1">
            <a:spLocks noChangeArrowheads="1"/>
          </p:cNvSpPr>
          <p:nvPr/>
        </p:nvSpPr>
        <p:spPr bwMode="auto">
          <a:xfrm>
            <a:off x="6227763" y="4005263"/>
            <a:ext cx="1143000" cy="269875"/>
          </a:xfrm>
          <a:prstGeom prst="rect">
            <a:avLst/>
          </a:prstGeom>
          <a:noFill/>
          <a:ln w="9525">
            <a:noFill/>
            <a:miter lim="800000"/>
            <a:headEnd/>
            <a:tailEnd/>
          </a:ln>
        </p:spPr>
        <p:txBody>
          <a:bodyPr wrap="none" lIns="89979" tIns="10798" rIns="89979" bIns="46789">
            <a:spAutoFit/>
          </a:bodyPr>
          <a:lstStyle/>
          <a:p>
            <a:pPr eaLnBrk="0" hangingPunct="0">
              <a:spcBef>
                <a:spcPct val="30000"/>
              </a:spcBef>
            </a:pPr>
            <a:r>
              <a:rPr lang="ja-JP" altLang="en-US" sz="1400">
                <a:solidFill>
                  <a:srgbClr val="0033CC"/>
                </a:solidFill>
                <a:latin typeface="HGP創英角ｺﾞｼｯｸUB" pitchFamily="50" charset="-128"/>
              </a:rPr>
              <a:t>サービス提供</a:t>
            </a:r>
          </a:p>
        </p:txBody>
      </p:sp>
      <p:sp>
        <p:nvSpPr>
          <p:cNvPr id="26640" name="AutoShape 49"/>
          <p:cNvSpPr>
            <a:spLocks noChangeArrowheads="1"/>
          </p:cNvSpPr>
          <p:nvPr/>
        </p:nvSpPr>
        <p:spPr bwMode="auto">
          <a:xfrm>
            <a:off x="4941888" y="2708275"/>
            <a:ext cx="1143000" cy="504825"/>
          </a:xfrm>
          <a:prstGeom prst="can">
            <a:avLst>
              <a:gd name="adj" fmla="val 25000"/>
            </a:avLst>
          </a:prstGeom>
          <a:solidFill>
            <a:schemeClr val="bg1"/>
          </a:solidFill>
          <a:ln w="25400">
            <a:solidFill>
              <a:schemeClr val="accent1"/>
            </a:solidFill>
            <a:round/>
            <a:headEnd/>
            <a:tailEnd/>
          </a:ln>
        </p:spPr>
        <p:txBody>
          <a:bodyPr wrap="none" lIns="89979" tIns="10798" rIns="89979" bIns="46789" anchor="ctr"/>
          <a:lstStyle/>
          <a:p>
            <a:pPr eaLnBrk="0" hangingPunct="0">
              <a:spcBef>
                <a:spcPct val="30000"/>
              </a:spcBef>
            </a:pPr>
            <a:r>
              <a:rPr lang="ja-JP" altLang="en-US" sz="1400">
                <a:solidFill>
                  <a:srgbClr val="0033CC"/>
                </a:solidFill>
                <a:latin typeface="HGP創英角ｺﾞｼｯｸUB" pitchFamily="50" charset="-128"/>
              </a:rPr>
              <a:t>データセンタ</a:t>
            </a:r>
          </a:p>
        </p:txBody>
      </p:sp>
      <p:sp>
        <p:nvSpPr>
          <p:cNvPr id="26641" name="Line 50"/>
          <p:cNvSpPr>
            <a:spLocks noChangeShapeType="1"/>
          </p:cNvSpPr>
          <p:nvPr/>
        </p:nvSpPr>
        <p:spPr bwMode="auto">
          <a:xfrm flipV="1">
            <a:off x="5014913" y="3213100"/>
            <a:ext cx="215900" cy="287338"/>
          </a:xfrm>
          <a:prstGeom prst="line">
            <a:avLst/>
          </a:prstGeom>
          <a:noFill/>
          <a:ln w="28575">
            <a:solidFill>
              <a:srgbClr val="0033CC"/>
            </a:solidFill>
            <a:round/>
            <a:headEnd/>
            <a:tailEnd/>
          </a:ln>
        </p:spPr>
        <p:txBody>
          <a:bodyPr lIns="90000" tIns="10800" rIns="90000" bIns="46800" anchor="ctr"/>
          <a:lstStyle/>
          <a:p>
            <a:endParaRPr lang="ja-JP" altLang="en-US"/>
          </a:p>
        </p:txBody>
      </p:sp>
      <p:pic>
        <p:nvPicPr>
          <p:cNvPr id="26642" name="Picture 64" descr="ANd9GcQLfKZPuRT_HvqNJkajhIMzWq0buBXlOZrUt1D2mE-ucVXo_P9cm5NYNDLK">
            <a:hlinkClick r:id="rId6"/>
          </p:cNvPr>
          <p:cNvPicPr>
            <a:picLocks noChangeAspect="1" noChangeArrowheads="1"/>
          </p:cNvPicPr>
          <p:nvPr/>
        </p:nvPicPr>
        <p:blipFill>
          <a:blip r:embed="rId7" cstate="print"/>
          <a:srcRect/>
          <a:stretch>
            <a:fillRect/>
          </a:stretch>
        </p:blipFill>
        <p:spPr bwMode="auto">
          <a:xfrm>
            <a:off x="3851275" y="2205038"/>
            <a:ext cx="1081088" cy="379412"/>
          </a:xfrm>
          <a:prstGeom prst="rect">
            <a:avLst/>
          </a:prstGeom>
          <a:noFill/>
          <a:ln w="9525">
            <a:noFill/>
            <a:miter lim="800000"/>
            <a:headEnd/>
            <a:tailEnd/>
          </a:ln>
        </p:spPr>
      </p:pic>
      <p:sp>
        <p:nvSpPr>
          <p:cNvPr id="26643" name="Line 67"/>
          <p:cNvSpPr>
            <a:spLocks noChangeShapeType="1"/>
          </p:cNvSpPr>
          <p:nvPr/>
        </p:nvSpPr>
        <p:spPr bwMode="auto">
          <a:xfrm flipV="1">
            <a:off x="5303838" y="3141663"/>
            <a:ext cx="996950" cy="431800"/>
          </a:xfrm>
          <a:prstGeom prst="line">
            <a:avLst/>
          </a:prstGeom>
          <a:noFill/>
          <a:ln w="28575">
            <a:solidFill>
              <a:srgbClr val="0033CC"/>
            </a:solidFill>
            <a:round/>
            <a:headEnd/>
            <a:tailEnd/>
          </a:ln>
        </p:spPr>
        <p:txBody>
          <a:bodyPr lIns="90000" tIns="10800" rIns="90000" bIns="46800" anchor="ctr"/>
          <a:lstStyle/>
          <a:p>
            <a:endParaRPr lang="ja-JP" altLang="en-US"/>
          </a:p>
        </p:txBody>
      </p:sp>
      <p:sp>
        <p:nvSpPr>
          <p:cNvPr id="26644" name="Text Box 68"/>
          <p:cNvSpPr txBox="1">
            <a:spLocks noChangeArrowheads="1"/>
          </p:cNvSpPr>
          <p:nvPr/>
        </p:nvSpPr>
        <p:spPr bwMode="auto">
          <a:xfrm>
            <a:off x="5795963" y="3284538"/>
            <a:ext cx="992187" cy="269875"/>
          </a:xfrm>
          <a:prstGeom prst="rect">
            <a:avLst/>
          </a:prstGeom>
          <a:noFill/>
          <a:ln w="9525">
            <a:noFill/>
            <a:miter lim="800000"/>
            <a:headEnd/>
            <a:tailEnd/>
          </a:ln>
        </p:spPr>
        <p:txBody>
          <a:bodyPr wrap="none" lIns="89979" tIns="10798" rIns="89979" bIns="46789">
            <a:spAutoFit/>
          </a:bodyPr>
          <a:lstStyle/>
          <a:p>
            <a:pPr eaLnBrk="0" hangingPunct="0">
              <a:spcBef>
                <a:spcPct val="30000"/>
              </a:spcBef>
            </a:pPr>
            <a:r>
              <a:rPr lang="ja-JP" altLang="en-US" sz="1400">
                <a:solidFill>
                  <a:srgbClr val="0033CC"/>
                </a:solidFill>
                <a:latin typeface="HGP創英角ｺﾞｼｯｸUB" pitchFamily="50" charset="-128"/>
              </a:rPr>
              <a:t>データ取得</a:t>
            </a:r>
          </a:p>
        </p:txBody>
      </p:sp>
      <p:sp>
        <p:nvSpPr>
          <p:cNvPr id="26650" name="正方形/長方形 61"/>
          <p:cNvSpPr>
            <a:spLocks noChangeArrowheads="1"/>
          </p:cNvSpPr>
          <p:nvPr/>
        </p:nvSpPr>
        <p:spPr bwMode="auto">
          <a:xfrm>
            <a:off x="681038" y="2740025"/>
            <a:ext cx="2540000" cy="3498850"/>
          </a:xfrm>
          <a:prstGeom prst="rect">
            <a:avLst/>
          </a:prstGeom>
          <a:gradFill rotWithShape="1">
            <a:gsLst>
              <a:gs pos="0">
                <a:srgbClr val="CCDEFF"/>
              </a:gs>
              <a:gs pos="35001">
                <a:srgbClr val="DAE7FF"/>
              </a:gs>
              <a:gs pos="100000">
                <a:srgbClr val="F0F5FF"/>
              </a:gs>
            </a:gsLst>
            <a:lin ang="5400000" scaled="1"/>
          </a:gradFill>
          <a:ln w="9525">
            <a:solidFill>
              <a:srgbClr val="ADBCD7"/>
            </a:solidFill>
            <a:miter lim="800000"/>
            <a:headEnd/>
            <a:tailEnd/>
          </a:ln>
          <a:effectLst>
            <a:outerShdw dist="20000" dir="5400000" algn="ctr" rotWithShape="0">
              <a:srgbClr val="000000">
                <a:alpha val="37000"/>
              </a:srgbClr>
            </a:outerShdw>
          </a:effectLst>
        </p:spPr>
        <p:txBody>
          <a:bodyPr lIns="91419" tIns="45710" rIns="91419" bIns="45710" anchor="ctr"/>
          <a:lstStyle/>
          <a:p>
            <a:pPr algn="ctr" eaLnBrk="0" hangingPunct="0">
              <a:spcBef>
                <a:spcPct val="30000"/>
              </a:spcBef>
              <a:defRPr/>
            </a:pPr>
            <a:endParaRPr lang="ja-JP" altLang="en-US">
              <a:latin typeface="HGP創英角ｺﾞｼｯｸUB" pitchFamily="50" charset="-128"/>
            </a:endParaRPr>
          </a:p>
        </p:txBody>
      </p:sp>
      <p:pic>
        <p:nvPicPr>
          <p:cNvPr id="26646" name="Picture 58" descr="delta logo">
            <a:hlinkClick r:id="rId8"/>
          </p:cNvPr>
          <p:cNvPicPr>
            <a:picLocks noChangeAspect="1" noChangeArrowheads="1"/>
          </p:cNvPicPr>
          <p:nvPr/>
        </p:nvPicPr>
        <p:blipFill>
          <a:blip r:embed="rId9" cstate="print"/>
          <a:srcRect/>
          <a:stretch>
            <a:fillRect/>
          </a:stretch>
        </p:blipFill>
        <p:spPr bwMode="auto">
          <a:xfrm>
            <a:off x="2217738" y="2755900"/>
            <a:ext cx="914400" cy="339725"/>
          </a:xfrm>
          <a:prstGeom prst="rect">
            <a:avLst/>
          </a:prstGeom>
          <a:noFill/>
          <a:ln w="9525">
            <a:noFill/>
            <a:miter lim="800000"/>
            <a:headEnd/>
            <a:tailEnd/>
          </a:ln>
        </p:spPr>
      </p:pic>
      <p:pic>
        <p:nvPicPr>
          <p:cNvPr id="26647" name="Picture 60" descr="SONY make.believe">
            <a:hlinkClick r:id="rId10"/>
          </p:cNvPr>
          <p:cNvPicPr>
            <a:picLocks noChangeAspect="1" noChangeArrowheads="1"/>
          </p:cNvPicPr>
          <p:nvPr/>
        </p:nvPicPr>
        <p:blipFill>
          <a:blip r:embed="rId11" cstate="print"/>
          <a:srcRect/>
          <a:stretch>
            <a:fillRect/>
          </a:stretch>
        </p:blipFill>
        <p:spPr bwMode="auto">
          <a:xfrm>
            <a:off x="2051050" y="5756275"/>
            <a:ext cx="1130300" cy="392113"/>
          </a:xfrm>
          <a:prstGeom prst="rect">
            <a:avLst/>
          </a:prstGeom>
          <a:noFill/>
          <a:ln w="9525">
            <a:noFill/>
            <a:miter lim="800000"/>
            <a:headEnd/>
            <a:tailEnd/>
          </a:ln>
        </p:spPr>
      </p:pic>
      <p:pic>
        <p:nvPicPr>
          <p:cNvPr id="26648" name="Picture 62" descr="01"/>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744538" y="5453063"/>
            <a:ext cx="1041400" cy="781050"/>
          </a:xfrm>
          <a:prstGeom prst="rect">
            <a:avLst/>
          </a:prstGeom>
          <a:noFill/>
          <a:ln w="9525">
            <a:noFill/>
            <a:miter lim="800000"/>
            <a:headEnd/>
            <a:tailEnd/>
          </a:ln>
        </p:spPr>
      </p:pic>
      <p:sp>
        <p:nvSpPr>
          <p:cNvPr id="26649" name="角丸四角形 63"/>
          <p:cNvSpPr>
            <a:spLocks noChangeArrowheads="1"/>
          </p:cNvSpPr>
          <p:nvPr/>
        </p:nvSpPr>
        <p:spPr bwMode="auto">
          <a:xfrm>
            <a:off x="817563" y="4786313"/>
            <a:ext cx="2189162" cy="385762"/>
          </a:xfrm>
          <a:prstGeom prst="roundRect">
            <a:avLst>
              <a:gd name="adj" fmla="val 16667"/>
            </a:avLst>
          </a:prstGeom>
          <a:solidFill>
            <a:srgbClr val="FFFFFF"/>
          </a:solidFill>
          <a:ln w="25400">
            <a:solidFill>
              <a:srgbClr val="BCBCBC"/>
            </a:solidFill>
            <a:round/>
            <a:headEnd/>
            <a:tailEnd/>
          </a:ln>
        </p:spPr>
        <p:txBody>
          <a:bodyPr lIns="91419" tIns="45710" rIns="91419" bIns="45710" anchor="ctr"/>
          <a:lstStyle/>
          <a:p>
            <a:pPr algn="ctr" eaLnBrk="0" hangingPunct="0">
              <a:spcBef>
                <a:spcPct val="30000"/>
              </a:spcBef>
            </a:pPr>
            <a:r>
              <a:rPr lang="ja-JP" altLang="en-US" sz="1600">
                <a:latin typeface="HGP創英角ｺﾞｼｯｸUB" pitchFamily="50" charset="-128"/>
              </a:rPr>
              <a:t>直流電源システム</a:t>
            </a:r>
          </a:p>
        </p:txBody>
      </p:sp>
      <p:cxnSp>
        <p:nvCxnSpPr>
          <p:cNvPr id="3" name="直線コネクタ 65"/>
          <p:cNvCxnSpPr>
            <a:cxnSpLocks noChangeShapeType="1"/>
          </p:cNvCxnSpPr>
          <p:nvPr/>
        </p:nvCxnSpPr>
        <p:spPr bwMode="auto">
          <a:xfrm>
            <a:off x="1473200" y="2447925"/>
            <a:ext cx="92075" cy="1588"/>
          </a:xfrm>
          <a:prstGeom prst="line">
            <a:avLst/>
          </a:prstGeom>
          <a:noFill/>
          <a:ln w="28575">
            <a:solidFill>
              <a:srgbClr val="FF0000"/>
            </a:solidFill>
            <a:round/>
            <a:headEnd/>
            <a:tailEnd/>
          </a:ln>
        </p:spPr>
      </p:cxnSp>
      <p:cxnSp>
        <p:nvCxnSpPr>
          <p:cNvPr id="26651" name="直線コネクタ 69"/>
          <p:cNvCxnSpPr>
            <a:cxnSpLocks noChangeShapeType="1"/>
          </p:cNvCxnSpPr>
          <p:nvPr/>
        </p:nvCxnSpPr>
        <p:spPr bwMode="auto">
          <a:xfrm>
            <a:off x="2357438" y="2447925"/>
            <a:ext cx="71437" cy="1588"/>
          </a:xfrm>
          <a:prstGeom prst="line">
            <a:avLst/>
          </a:prstGeom>
          <a:noFill/>
          <a:ln w="28575">
            <a:solidFill>
              <a:srgbClr val="FF0000"/>
            </a:solidFill>
            <a:round/>
            <a:headEnd/>
            <a:tailEnd/>
          </a:ln>
        </p:spPr>
      </p:cxnSp>
      <p:cxnSp>
        <p:nvCxnSpPr>
          <p:cNvPr id="26652" name="直線コネクタ 76"/>
          <p:cNvCxnSpPr>
            <a:cxnSpLocks noChangeShapeType="1"/>
          </p:cNvCxnSpPr>
          <p:nvPr/>
        </p:nvCxnSpPr>
        <p:spPr bwMode="auto">
          <a:xfrm rot="16200000" flipV="1">
            <a:off x="-794" y="3763169"/>
            <a:ext cx="2046288" cy="0"/>
          </a:xfrm>
          <a:prstGeom prst="line">
            <a:avLst/>
          </a:prstGeom>
          <a:noFill/>
          <a:ln w="28575">
            <a:solidFill>
              <a:srgbClr val="FF0000"/>
            </a:solidFill>
            <a:round/>
            <a:headEnd/>
            <a:tailEnd/>
          </a:ln>
        </p:spPr>
      </p:cxnSp>
      <p:cxnSp>
        <p:nvCxnSpPr>
          <p:cNvPr id="26653" name="直線コネクタ 81"/>
          <p:cNvCxnSpPr>
            <a:cxnSpLocks noChangeShapeType="1"/>
          </p:cNvCxnSpPr>
          <p:nvPr/>
        </p:nvCxnSpPr>
        <p:spPr bwMode="auto">
          <a:xfrm rot="16200000" flipV="1">
            <a:off x="850900" y="5348288"/>
            <a:ext cx="342900" cy="0"/>
          </a:xfrm>
          <a:prstGeom prst="line">
            <a:avLst/>
          </a:prstGeom>
          <a:noFill/>
          <a:ln w="28575">
            <a:solidFill>
              <a:srgbClr val="FF0000"/>
            </a:solidFill>
            <a:round/>
            <a:headEnd/>
            <a:tailEnd/>
          </a:ln>
        </p:spPr>
      </p:cxnSp>
      <p:pic>
        <p:nvPicPr>
          <p:cNvPr id="26654" name="Picture 28" descr="ANd9GcRTBfnGTQNlx3kTZu6wk2ZyeasZDHEKm0bu6HpjgJjlKvKJrGG12qnJrZ8">
            <a:hlinkClick r:id="rId13"/>
          </p:cNvPr>
          <p:cNvPicPr>
            <a:picLocks noChangeAspect="1" noChangeArrowheads="1"/>
          </p:cNvPicPr>
          <p:nvPr/>
        </p:nvPicPr>
        <p:blipFill>
          <a:blip r:embed="rId14" cstate="print"/>
          <a:srcRect/>
          <a:stretch>
            <a:fillRect/>
          </a:stretch>
        </p:blipFill>
        <p:spPr bwMode="auto">
          <a:xfrm>
            <a:off x="1103313" y="3709988"/>
            <a:ext cx="476250" cy="477837"/>
          </a:xfrm>
          <a:prstGeom prst="rect">
            <a:avLst/>
          </a:prstGeom>
          <a:noFill/>
          <a:ln w="9525">
            <a:solidFill>
              <a:schemeClr val="tx2"/>
            </a:solidFill>
            <a:miter lim="800000"/>
            <a:headEnd/>
            <a:tailEnd/>
          </a:ln>
        </p:spPr>
      </p:pic>
      <p:pic>
        <p:nvPicPr>
          <p:cNvPr id="26655" name="Picture 29" descr="ANd9GcT_tVwQkNQITnFnCaTqm-koLoztZ0SigrO4jVFGnhmDswtNAmjlkDqf9Ren">
            <a:hlinkClick r:id="rId15"/>
          </p:cNvPr>
          <p:cNvPicPr>
            <a:picLocks noChangeAspect="1" noChangeArrowheads="1"/>
          </p:cNvPicPr>
          <p:nvPr/>
        </p:nvPicPr>
        <p:blipFill>
          <a:blip r:embed="rId16" cstate="print"/>
          <a:srcRect/>
          <a:stretch>
            <a:fillRect/>
          </a:stretch>
        </p:blipFill>
        <p:spPr bwMode="auto">
          <a:xfrm>
            <a:off x="2162175" y="3709988"/>
            <a:ext cx="525463" cy="477837"/>
          </a:xfrm>
          <a:prstGeom prst="rect">
            <a:avLst/>
          </a:prstGeom>
          <a:noFill/>
          <a:ln w="9525">
            <a:solidFill>
              <a:schemeClr val="tx2"/>
            </a:solidFill>
            <a:miter lim="800000"/>
            <a:headEnd/>
            <a:tailEnd/>
          </a:ln>
        </p:spPr>
      </p:pic>
      <p:pic>
        <p:nvPicPr>
          <p:cNvPr id="26656" name="Picture 30" descr="ANd9GcR0QBvmr5C6NXybQLlwNToc07KcchXV0uMBWGNr7vjiTMJS1MBK5ZnlG-E">
            <a:hlinkClick r:id="rId17"/>
          </p:cNvPr>
          <p:cNvPicPr>
            <a:picLocks noChangeAspect="1" noChangeArrowheads="1"/>
          </p:cNvPicPr>
          <p:nvPr/>
        </p:nvPicPr>
        <p:blipFill>
          <a:blip r:embed="rId18" cstate="print"/>
          <a:srcRect/>
          <a:stretch>
            <a:fillRect/>
          </a:stretch>
        </p:blipFill>
        <p:spPr bwMode="auto">
          <a:xfrm>
            <a:off x="2746375" y="3690938"/>
            <a:ext cx="449263" cy="496887"/>
          </a:xfrm>
          <a:prstGeom prst="rect">
            <a:avLst/>
          </a:prstGeom>
          <a:noFill/>
          <a:ln w="9525">
            <a:solidFill>
              <a:schemeClr val="tx2"/>
            </a:solidFill>
            <a:miter lim="800000"/>
            <a:headEnd/>
            <a:tailEnd/>
          </a:ln>
        </p:spPr>
      </p:pic>
      <p:sp>
        <p:nvSpPr>
          <p:cNvPr id="26657" name="Line 31"/>
          <p:cNvSpPr>
            <a:spLocks noChangeShapeType="1"/>
          </p:cNvSpPr>
          <p:nvPr/>
        </p:nvSpPr>
        <p:spPr bwMode="auto">
          <a:xfrm flipH="1">
            <a:off x="3175000" y="3714750"/>
            <a:ext cx="1041400" cy="301625"/>
          </a:xfrm>
          <a:prstGeom prst="line">
            <a:avLst/>
          </a:prstGeom>
          <a:noFill/>
          <a:ln w="28575">
            <a:solidFill>
              <a:srgbClr val="0033CC"/>
            </a:solidFill>
            <a:round/>
            <a:headEnd/>
            <a:tailEnd/>
          </a:ln>
        </p:spPr>
        <p:txBody>
          <a:bodyPr lIns="90000" tIns="10800" rIns="90000" bIns="46800" anchor="ctr"/>
          <a:lstStyle/>
          <a:p>
            <a:endParaRPr lang="ja-JP" altLang="en-US"/>
          </a:p>
        </p:txBody>
      </p:sp>
      <p:sp>
        <p:nvSpPr>
          <p:cNvPr id="26658" name="Line 32"/>
          <p:cNvSpPr>
            <a:spLocks noChangeShapeType="1"/>
          </p:cNvSpPr>
          <p:nvPr/>
        </p:nvSpPr>
        <p:spPr bwMode="auto">
          <a:xfrm flipH="1">
            <a:off x="3006725" y="3786188"/>
            <a:ext cx="1425575" cy="1133475"/>
          </a:xfrm>
          <a:prstGeom prst="line">
            <a:avLst/>
          </a:prstGeom>
          <a:noFill/>
          <a:ln w="28575">
            <a:solidFill>
              <a:srgbClr val="0033CC"/>
            </a:solidFill>
            <a:round/>
            <a:headEnd/>
            <a:tailEnd/>
          </a:ln>
        </p:spPr>
        <p:txBody>
          <a:bodyPr lIns="90000" tIns="10800" rIns="90000" bIns="46800" anchor="ctr"/>
          <a:lstStyle/>
          <a:p>
            <a:endParaRPr lang="ja-JP" altLang="en-US"/>
          </a:p>
        </p:txBody>
      </p:sp>
      <p:pic>
        <p:nvPicPr>
          <p:cNvPr id="26659" name="Picture 44" descr="450-2011022421154576352"/>
          <p:cNvPicPr>
            <a:picLocks noChangeAspect="1" noChangeArrowheads="1"/>
          </p:cNvPicPr>
          <p:nvPr/>
        </p:nvPicPr>
        <p:blipFill>
          <a:blip r:embed="rId19" cstate="print"/>
          <a:srcRect/>
          <a:stretch>
            <a:fillRect/>
          </a:stretch>
        </p:blipFill>
        <p:spPr bwMode="auto">
          <a:xfrm>
            <a:off x="7308850" y="4149725"/>
            <a:ext cx="1274763" cy="1274763"/>
          </a:xfrm>
          <a:prstGeom prst="rect">
            <a:avLst/>
          </a:prstGeom>
          <a:noFill/>
          <a:ln w="9525">
            <a:noFill/>
            <a:miter lim="800000"/>
            <a:headEnd/>
            <a:tailEnd/>
          </a:ln>
        </p:spPr>
      </p:pic>
      <p:pic>
        <p:nvPicPr>
          <p:cNvPr id="26660" name="Picture 53" descr="ANd9GcQ4qcNqBjV9ZqILanA9_a-VDJlzeB0oDFIsNizCSJYGCllzvAVjpEt01rca">
            <a:hlinkClick r:id="rId20"/>
          </p:cNvPr>
          <p:cNvPicPr>
            <a:picLocks noChangeAspect="1" noChangeArrowheads="1"/>
          </p:cNvPicPr>
          <p:nvPr/>
        </p:nvPicPr>
        <p:blipFill>
          <a:blip r:embed="rId21" cstate="print">
            <a:clrChange>
              <a:clrFrom>
                <a:srgbClr val="FFFFFF"/>
              </a:clrFrom>
              <a:clrTo>
                <a:srgbClr val="FFFFFF">
                  <a:alpha val="0"/>
                </a:srgbClr>
              </a:clrTo>
            </a:clrChange>
          </a:blip>
          <a:srcRect/>
          <a:stretch>
            <a:fillRect/>
          </a:stretch>
        </p:blipFill>
        <p:spPr bwMode="auto">
          <a:xfrm>
            <a:off x="7092950" y="3716338"/>
            <a:ext cx="723900" cy="754062"/>
          </a:xfrm>
          <a:prstGeom prst="rect">
            <a:avLst/>
          </a:prstGeom>
          <a:noFill/>
          <a:ln w="9525">
            <a:noFill/>
            <a:miter lim="800000"/>
            <a:headEnd/>
            <a:tailEnd/>
          </a:ln>
        </p:spPr>
      </p:pic>
      <p:pic>
        <p:nvPicPr>
          <p:cNvPr id="26661" name="Picture 55" descr="画像を最大化">
            <a:hlinkClick r:id="rId22"/>
          </p:cNvPr>
          <p:cNvPicPr>
            <a:picLocks noChangeAspect="1" noChangeArrowheads="1"/>
          </p:cNvPicPr>
          <p:nvPr/>
        </p:nvPicPr>
        <p:blipFill>
          <a:blip r:embed="rId23" cstate="print"/>
          <a:srcRect/>
          <a:stretch>
            <a:fillRect/>
          </a:stretch>
        </p:blipFill>
        <p:spPr bwMode="auto">
          <a:xfrm>
            <a:off x="7885113" y="3789363"/>
            <a:ext cx="576262" cy="500062"/>
          </a:xfrm>
          <a:prstGeom prst="rect">
            <a:avLst/>
          </a:prstGeom>
          <a:noFill/>
          <a:ln w="9525">
            <a:noFill/>
            <a:miter lim="800000"/>
            <a:headEnd/>
            <a:tailEnd/>
          </a:ln>
        </p:spPr>
      </p:pic>
      <p:pic>
        <p:nvPicPr>
          <p:cNvPr id="26662" name="Picture 56" descr="MC900431494[1]"/>
          <p:cNvPicPr>
            <a:picLocks noChangeAspect="1" noChangeArrowheads="1"/>
          </p:cNvPicPr>
          <p:nvPr/>
        </p:nvPicPr>
        <p:blipFill>
          <a:blip r:embed="rId24" cstate="print"/>
          <a:srcRect/>
          <a:stretch>
            <a:fillRect/>
          </a:stretch>
        </p:blipFill>
        <p:spPr bwMode="auto">
          <a:xfrm>
            <a:off x="6877050" y="4508500"/>
            <a:ext cx="381000" cy="381000"/>
          </a:xfrm>
          <a:prstGeom prst="rect">
            <a:avLst/>
          </a:prstGeom>
          <a:noFill/>
          <a:ln w="9525">
            <a:noFill/>
            <a:miter lim="800000"/>
            <a:headEnd/>
            <a:tailEnd/>
          </a:ln>
        </p:spPr>
      </p:pic>
      <p:sp>
        <p:nvSpPr>
          <p:cNvPr id="26663" name="Text Box 51"/>
          <p:cNvSpPr txBox="1">
            <a:spLocks noChangeArrowheads="1"/>
          </p:cNvSpPr>
          <p:nvPr/>
        </p:nvSpPr>
        <p:spPr bwMode="auto">
          <a:xfrm>
            <a:off x="7019925" y="3357563"/>
            <a:ext cx="1943100" cy="482600"/>
          </a:xfrm>
          <a:prstGeom prst="rect">
            <a:avLst/>
          </a:prstGeom>
          <a:noFill/>
          <a:ln w="9525">
            <a:noFill/>
            <a:miter lim="800000"/>
            <a:headEnd/>
            <a:tailEnd/>
          </a:ln>
        </p:spPr>
        <p:txBody>
          <a:bodyPr lIns="89979" tIns="10798" rIns="89979" bIns="46789">
            <a:spAutoFit/>
          </a:bodyPr>
          <a:lstStyle/>
          <a:p>
            <a:pPr eaLnBrk="0" hangingPunct="0">
              <a:spcBef>
                <a:spcPct val="30000"/>
              </a:spcBef>
            </a:pPr>
            <a:r>
              <a:rPr lang="ja-JP" altLang="en-US" sz="1400">
                <a:solidFill>
                  <a:srgbClr val="0033CC"/>
                </a:solidFill>
                <a:latin typeface="HGP創英角ｺﾞｼｯｸUB" pitchFamily="50" charset="-128"/>
              </a:rPr>
              <a:t>省エネコンペ</a:t>
            </a:r>
            <a:br>
              <a:rPr lang="ja-JP" altLang="en-US" sz="1400">
                <a:solidFill>
                  <a:srgbClr val="0033CC"/>
                </a:solidFill>
                <a:latin typeface="HGP創英角ｺﾞｼｯｸUB" pitchFamily="50" charset="-128"/>
              </a:rPr>
            </a:br>
            <a:r>
              <a:rPr lang="ja-JP" altLang="en-US" sz="1400">
                <a:solidFill>
                  <a:srgbClr val="0033CC"/>
                </a:solidFill>
                <a:latin typeface="HGP創英角ｺﾞｼｯｸUB" pitchFamily="50" charset="-128"/>
              </a:rPr>
              <a:t>省エネ喚起メール　等</a:t>
            </a:r>
          </a:p>
        </p:txBody>
      </p:sp>
      <p:sp>
        <p:nvSpPr>
          <p:cNvPr id="26664" name="Rectangle 27"/>
          <p:cNvSpPr>
            <a:spLocks noChangeArrowheads="1"/>
          </p:cNvSpPr>
          <p:nvPr/>
        </p:nvSpPr>
        <p:spPr bwMode="auto">
          <a:xfrm>
            <a:off x="1066800" y="3436938"/>
            <a:ext cx="2170113" cy="269875"/>
          </a:xfrm>
          <a:prstGeom prst="rect">
            <a:avLst/>
          </a:prstGeom>
          <a:noFill/>
          <a:ln w="9525">
            <a:noFill/>
            <a:miter lim="800000"/>
            <a:headEnd/>
            <a:tailEnd/>
          </a:ln>
        </p:spPr>
        <p:txBody>
          <a:bodyPr wrap="none" lIns="89979" tIns="10798" rIns="89979" bIns="46789">
            <a:spAutoFit/>
          </a:bodyPr>
          <a:lstStyle/>
          <a:p>
            <a:pPr eaLnBrk="0" hangingPunct="0">
              <a:spcBef>
                <a:spcPct val="30000"/>
              </a:spcBef>
            </a:pPr>
            <a:r>
              <a:rPr lang="ja-JP" altLang="en-US" sz="1400">
                <a:solidFill>
                  <a:srgbClr val="0033CC"/>
                </a:solidFill>
                <a:latin typeface="HGP創英角ｺﾞｼｯｸUB" pitchFamily="50" charset="-128"/>
              </a:rPr>
              <a:t>データ収集</a:t>
            </a:r>
            <a:r>
              <a:rPr lang="en-US" altLang="ja-JP" sz="1400">
                <a:solidFill>
                  <a:srgbClr val="0033CC"/>
                </a:solidFill>
                <a:latin typeface="HGP創英角ｺﾞｼｯｸUB" pitchFamily="50" charset="-128"/>
              </a:rPr>
              <a:t>/</a:t>
            </a:r>
            <a:r>
              <a:rPr lang="ja-JP" altLang="en-US" sz="1400">
                <a:solidFill>
                  <a:srgbClr val="0033CC"/>
                </a:solidFill>
                <a:latin typeface="HGP創英角ｺﾞｼｯｸUB" pitchFamily="50" charset="-128"/>
              </a:rPr>
              <a:t>制御対象機器</a:t>
            </a:r>
          </a:p>
        </p:txBody>
      </p:sp>
      <p:sp>
        <p:nvSpPr>
          <p:cNvPr id="26665" name="テキスト ボックス 145"/>
          <p:cNvSpPr txBox="1">
            <a:spLocks noChangeArrowheads="1"/>
          </p:cNvSpPr>
          <p:nvPr/>
        </p:nvSpPr>
        <p:spPr bwMode="auto">
          <a:xfrm>
            <a:off x="1187450" y="5395913"/>
            <a:ext cx="1844675" cy="304800"/>
          </a:xfrm>
          <a:prstGeom prst="rect">
            <a:avLst/>
          </a:prstGeom>
          <a:noFill/>
          <a:ln w="9525">
            <a:noFill/>
            <a:miter lim="800000"/>
            <a:headEnd/>
            <a:tailEnd/>
          </a:ln>
        </p:spPr>
        <p:txBody>
          <a:bodyPr lIns="91419" tIns="45710" rIns="91419" bIns="45710">
            <a:spAutoFit/>
          </a:bodyPr>
          <a:lstStyle/>
          <a:p>
            <a:pPr eaLnBrk="0" hangingPunct="0">
              <a:spcBef>
                <a:spcPct val="30000"/>
              </a:spcBef>
            </a:pPr>
            <a:r>
              <a:rPr lang="ja-JP" altLang="en-US" sz="1400">
                <a:latin typeface="HGP創英角ｺﾞｼｯｸUB" pitchFamily="50" charset="-128"/>
              </a:rPr>
              <a:t>リチウムイオン電池</a:t>
            </a:r>
          </a:p>
        </p:txBody>
      </p:sp>
      <p:sp>
        <p:nvSpPr>
          <p:cNvPr id="26666" name="テキスト ボックス 146"/>
          <p:cNvSpPr txBox="1">
            <a:spLocks noChangeArrowheads="1"/>
          </p:cNvSpPr>
          <p:nvPr/>
        </p:nvSpPr>
        <p:spPr bwMode="auto">
          <a:xfrm>
            <a:off x="1042988" y="2732088"/>
            <a:ext cx="1428750" cy="304800"/>
          </a:xfrm>
          <a:prstGeom prst="rect">
            <a:avLst/>
          </a:prstGeom>
          <a:noFill/>
          <a:ln w="9525">
            <a:noFill/>
            <a:miter lim="800000"/>
            <a:headEnd/>
            <a:tailEnd/>
          </a:ln>
        </p:spPr>
        <p:txBody>
          <a:bodyPr lIns="91419" tIns="45710" rIns="91419" bIns="45710">
            <a:spAutoFit/>
          </a:bodyPr>
          <a:lstStyle/>
          <a:p>
            <a:pPr eaLnBrk="0" hangingPunct="0">
              <a:spcBef>
                <a:spcPct val="30000"/>
              </a:spcBef>
            </a:pPr>
            <a:r>
              <a:rPr lang="ja-JP" altLang="en-US" sz="1400">
                <a:latin typeface="HGP創英角ｺﾞｼｯｸUB" pitchFamily="50" charset="-128"/>
              </a:rPr>
              <a:t>太陽光発電</a:t>
            </a:r>
          </a:p>
        </p:txBody>
      </p:sp>
      <p:sp>
        <p:nvSpPr>
          <p:cNvPr id="26667" name="Text Box 8"/>
          <p:cNvSpPr txBox="1">
            <a:spLocks noChangeArrowheads="1"/>
          </p:cNvSpPr>
          <p:nvPr/>
        </p:nvSpPr>
        <p:spPr bwMode="auto">
          <a:xfrm>
            <a:off x="3286125" y="5024438"/>
            <a:ext cx="3635375" cy="366712"/>
          </a:xfrm>
          <a:prstGeom prst="rect">
            <a:avLst/>
          </a:prstGeom>
          <a:noFill/>
          <a:ln w="9525">
            <a:noFill/>
            <a:miter lim="800000"/>
            <a:headEnd/>
            <a:tailEnd/>
          </a:ln>
          <a:effectLst>
            <a:prstShdw prst="shdw17" dist="17961" dir="2700000">
              <a:srgbClr val="2F4D71"/>
            </a:prstShdw>
          </a:effectLst>
        </p:spPr>
        <p:txBody>
          <a:bodyPr lIns="91419" tIns="45710" rIns="91419" bIns="45710">
            <a:spAutoFit/>
          </a:bodyPr>
          <a:lstStyle/>
          <a:p>
            <a:pPr eaLnBrk="0" hangingPunct="0">
              <a:spcBef>
                <a:spcPct val="30000"/>
              </a:spcBef>
            </a:pPr>
            <a:r>
              <a:rPr lang="ja-JP" altLang="en-US">
                <a:solidFill>
                  <a:schemeClr val="tx2"/>
                </a:solidFill>
                <a:latin typeface="HGP創英角ｺﾞｼｯｸUB" pitchFamily="50" charset="-128"/>
              </a:rPr>
              <a:t>ＥＭＳによるエネルギーの最適制御</a:t>
            </a:r>
          </a:p>
        </p:txBody>
      </p:sp>
      <p:sp>
        <p:nvSpPr>
          <p:cNvPr id="26668" name="Text Box 16"/>
          <p:cNvSpPr txBox="1">
            <a:spLocks noChangeArrowheads="1"/>
          </p:cNvSpPr>
          <p:nvPr/>
        </p:nvSpPr>
        <p:spPr bwMode="auto">
          <a:xfrm>
            <a:off x="3370263" y="5481638"/>
            <a:ext cx="4643437" cy="1143000"/>
          </a:xfrm>
          <a:prstGeom prst="rect">
            <a:avLst/>
          </a:prstGeom>
          <a:solidFill>
            <a:srgbClr val="CCECFF"/>
          </a:solidFill>
          <a:ln w="9525">
            <a:solidFill>
              <a:srgbClr val="000000"/>
            </a:solidFill>
            <a:miter lim="800000"/>
            <a:headEnd/>
            <a:tailEnd/>
          </a:ln>
          <a:effectLst>
            <a:prstShdw prst="shdw17" dist="17961" dir="2700000">
              <a:srgbClr val="2F4D71"/>
            </a:prstShdw>
          </a:effectLst>
        </p:spPr>
        <p:txBody>
          <a:bodyPr lIns="91419" tIns="45710" rIns="91419" bIns="45710">
            <a:spAutoFit/>
          </a:bodyPr>
          <a:lstStyle/>
          <a:p>
            <a:pPr eaLnBrk="0" hangingPunct="0">
              <a:spcBef>
                <a:spcPct val="30000"/>
              </a:spcBef>
            </a:pPr>
            <a:r>
              <a:rPr lang="ja-JP" altLang="en-US" sz="1400">
                <a:latin typeface="HGP創英角ｺﾞｼｯｸUB" pitchFamily="50" charset="-128"/>
              </a:rPr>
              <a:t>・太陽光及び蓄電池の発電</a:t>
            </a:r>
            <a:r>
              <a:rPr lang="en-US" altLang="ja-JP" sz="1400">
                <a:latin typeface="HGP創英角ｺﾞｼｯｸUB" pitchFamily="50" charset="-128"/>
              </a:rPr>
              <a:t>/</a:t>
            </a:r>
            <a:r>
              <a:rPr lang="ja-JP" altLang="en-US" sz="1400">
                <a:latin typeface="HGP創英角ｺﾞｼｯｸUB" pitchFamily="50" charset="-128"/>
              </a:rPr>
              <a:t>充放電の最適制御</a:t>
            </a:r>
          </a:p>
          <a:p>
            <a:pPr eaLnBrk="0" hangingPunct="0">
              <a:spcBef>
                <a:spcPct val="30000"/>
              </a:spcBef>
            </a:pPr>
            <a:r>
              <a:rPr lang="ja-JP" altLang="en-US" sz="1400">
                <a:latin typeface="HGP創英角ｺﾞｼｯｸUB" pitchFamily="50" charset="-128"/>
              </a:rPr>
              <a:t>・照明・ＯＡ機器の自動制御（ＯＮ</a:t>
            </a:r>
            <a:r>
              <a:rPr lang="en-US" altLang="ja-JP" sz="1400">
                <a:latin typeface="HGP創英角ｺﾞｼｯｸUB" pitchFamily="50" charset="-128"/>
              </a:rPr>
              <a:t>/</a:t>
            </a:r>
            <a:r>
              <a:rPr lang="ja-JP" altLang="en-US" sz="1400">
                <a:latin typeface="HGP創英角ｺﾞｼｯｸUB" pitchFamily="50" charset="-128"/>
              </a:rPr>
              <a:t>ＯＦＦ）</a:t>
            </a:r>
          </a:p>
          <a:p>
            <a:pPr eaLnBrk="0" hangingPunct="0">
              <a:spcBef>
                <a:spcPct val="30000"/>
              </a:spcBef>
            </a:pPr>
            <a:r>
              <a:rPr lang="ja-JP" altLang="en-US" sz="1400">
                <a:latin typeface="HGP創英角ｺﾞｼｯｸUB" pitchFamily="50" charset="-128"/>
              </a:rPr>
              <a:t>・発電</a:t>
            </a:r>
            <a:r>
              <a:rPr lang="en-US" altLang="ja-JP" sz="1400">
                <a:latin typeface="HGP創英角ｺﾞｼｯｸUB" pitchFamily="50" charset="-128"/>
              </a:rPr>
              <a:t>/</a:t>
            </a:r>
            <a:r>
              <a:rPr lang="ja-JP" altLang="en-US" sz="1400">
                <a:latin typeface="HGP創英角ｺﾞｼｯｸUB" pitchFamily="50" charset="-128"/>
              </a:rPr>
              <a:t>蓄電、使用電力量等の見える化（収集・分析・評価）</a:t>
            </a:r>
          </a:p>
          <a:p>
            <a:pPr eaLnBrk="0" hangingPunct="0">
              <a:spcBef>
                <a:spcPct val="30000"/>
              </a:spcBef>
            </a:pPr>
            <a:r>
              <a:rPr lang="ja-JP" altLang="en-US" sz="1400">
                <a:latin typeface="HGP創英角ｺﾞｼｯｸUB" pitchFamily="50" charset="-128"/>
              </a:rPr>
              <a:t>・省エネ行動の促進（見える化単位毎の省エネコンペ）</a:t>
            </a:r>
          </a:p>
        </p:txBody>
      </p:sp>
      <p:sp>
        <p:nvSpPr>
          <p:cNvPr id="26669" name="テキスト ボックス 155"/>
          <p:cNvSpPr txBox="1">
            <a:spLocks noChangeArrowheads="1"/>
          </p:cNvSpPr>
          <p:nvPr/>
        </p:nvSpPr>
        <p:spPr bwMode="auto">
          <a:xfrm>
            <a:off x="971550" y="6237288"/>
            <a:ext cx="1874838" cy="304800"/>
          </a:xfrm>
          <a:prstGeom prst="rect">
            <a:avLst/>
          </a:prstGeom>
          <a:noFill/>
          <a:ln w="9525">
            <a:noFill/>
            <a:miter lim="800000"/>
            <a:headEnd/>
            <a:tailEnd/>
          </a:ln>
        </p:spPr>
        <p:txBody>
          <a:bodyPr lIns="91419" tIns="45710" rIns="91419" bIns="45710">
            <a:spAutoFit/>
          </a:bodyPr>
          <a:lstStyle/>
          <a:p>
            <a:pPr eaLnBrk="0" hangingPunct="0">
              <a:spcBef>
                <a:spcPct val="30000"/>
              </a:spcBef>
            </a:pPr>
            <a:r>
              <a:rPr lang="ja-JP" altLang="en-US" sz="1400">
                <a:latin typeface="HGP創英角ｺﾞｼｯｸUB" pitchFamily="50" charset="-128"/>
              </a:rPr>
              <a:t>環境科学研究科本館</a:t>
            </a:r>
          </a:p>
        </p:txBody>
      </p:sp>
      <p:pic>
        <p:nvPicPr>
          <p:cNvPr id="26670" name="Picture 53" descr="http://www.yusac.ne.jp/keikoutou/2.jpg"/>
          <p:cNvPicPr>
            <a:picLocks noChangeAspect="1" noChangeArrowheads="1"/>
          </p:cNvPicPr>
          <p:nvPr/>
        </p:nvPicPr>
        <p:blipFill>
          <a:blip r:embed="rId25" cstate="print"/>
          <a:srcRect/>
          <a:stretch>
            <a:fillRect/>
          </a:stretch>
        </p:blipFill>
        <p:spPr bwMode="auto">
          <a:xfrm>
            <a:off x="1614488" y="3709988"/>
            <a:ext cx="511175" cy="477837"/>
          </a:xfrm>
          <a:prstGeom prst="rect">
            <a:avLst/>
          </a:prstGeom>
          <a:solidFill>
            <a:srgbClr val="10253F"/>
          </a:solidFill>
          <a:ln w="9525">
            <a:solidFill>
              <a:schemeClr val="accent1"/>
            </a:solidFill>
            <a:miter lim="800000"/>
            <a:headEnd/>
            <a:tailEnd/>
          </a:ln>
        </p:spPr>
      </p:pic>
      <p:pic>
        <p:nvPicPr>
          <p:cNvPr id="26671" name="Picture 50" descr="コムウェアロゴ"/>
          <p:cNvPicPr>
            <a:picLocks noChangeAspect="1" noChangeArrowheads="1"/>
          </p:cNvPicPr>
          <p:nvPr/>
        </p:nvPicPr>
        <p:blipFill>
          <a:blip r:embed="rId26" cstate="print">
            <a:clrChange>
              <a:clrFrom>
                <a:srgbClr val="FFFFFF"/>
              </a:clrFrom>
              <a:clrTo>
                <a:srgbClr val="FFFFFF">
                  <a:alpha val="0"/>
                </a:srgbClr>
              </a:clrTo>
            </a:clrChange>
          </a:blip>
          <a:srcRect/>
          <a:stretch>
            <a:fillRect/>
          </a:stretch>
        </p:blipFill>
        <p:spPr bwMode="auto">
          <a:xfrm>
            <a:off x="5003800" y="2089150"/>
            <a:ext cx="1008063" cy="622300"/>
          </a:xfrm>
          <a:prstGeom prst="rect">
            <a:avLst/>
          </a:prstGeom>
          <a:noFill/>
          <a:ln w="9525">
            <a:noFill/>
            <a:miter lim="800000"/>
            <a:headEnd/>
            <a:tailEnd/>
          </a:ln>
        </p:spPr>
      </p:pic>
      <p:pic>
        <p:nvPicPr>
          <p:cNvPr id="26673" name="Picture 57" descr="JWA_2009">
            <a:hlinkClick r:id="rId27"/>
          </p:cNvPr>
          <p:cNvPicPr>
            <a:picLocks noChangeAspect="1" noChangeArrowheads="1"/>
          </p:cNvPicPr>
          <p:nvPr/>
        </p:nvPicPr>
        <p:blipFill>
          <a:blip r:embed="rId28" cstate="print"/>
          <a:srcRect/>
          <a:stretch>
            <a:fillRect/>
          </a:stretch>
        </p:blipFill>
        <p:spPr bwMode="auto">
          <a:xfrm>
            <a:off x="6300788" y="2852738"/>
            <a:ext cx="717550" cy="293687"/>
          </a:xfrm>
          <a:prstGeom prst="rect">
            <a:avLst/>
          </a:prstGeom>
          <a:noFill/>
          <a:ln w="9525">
            <a:noFill/>
            <a:miter lim="800000"/>
            <a:headEnd/>
            <a:tailEnd/>
          </a:ln>
        </p:spPr>
      </p:pic>
      <p:sp>
        <p:nvSpPr>
          <p:cNvPr id="26674" name="Oval 23"/>
          <p:cNvSpPr>
            <a:spLocks noChangeArrowheads="1"/>
          </p:cNvSpPr>
          <p:nvPr/>
        </p:nvSpPr>
        <p:spPr bwMode="auto">
          <a:xfrm>
            <a:off x="4067175" y="3451225"/>
            <a:ext cx="1574800" cy="392113"/>
          </a:xfrm>
          <a:prstGeom prst="ellipse">
            <a:avLst/>
          </a:prstGeom>
          <a:solidFill>
            <a:schemeClr val="bg1"/>
          </a:solidFill>
          <a:ln w="25400">
            <a:solidFill>
              <a:schemeClr val="accent1"/>
            </a:solidFill>
            <a:round/>
            <a:headEnd/>
            <a:tailEnd/>
          </a:ln>
        </p:spPr>
        <p:txBody>
          <a:bodyPr wrap="none" lIns="89979" tIns="10798" rIns="89979" bIns="46789" anchor="ctr"/>
          <a:lstStyle/>
          <a:p>
            <a:pPr algn="ctr" eaLnBrk="0" hangingPunct="0">
              <a:spcBef>
                <a:spcPct val="30000"/>
              </a:spcBef>
            </a:pPr>
            <a:r>
              <a:rPr lang="en-US" altLang="ja-JP" sz="2400">
                <a:solidFill>
                  <a:srgbClr val="FF0066"/>
                </a:solidFill>
                <a:latin typeface="HGP創英角ｺﾞｼｯｸUB" pitchFamily="50" charset="-128"/>
              </a:rPr>
              <a:t>EMS</a:t>
            </a:r>
          </a:p>
        </p:txBody>
      </p:sp>
      <p:pic>
        <p:nvPicPr>
          <p:cNvPr id="26675" name="Picture 96"/>
          <p:cNvPicPr>
            <a:picLocks noChangeAspect="1" noChangeArrowheads="1"/>
          </p:cNvPicPr>
          <p:nvPr/>
        </p:nvPicPr>
        <p:blipFill>
          <a:blip r:embed="rId29" cstate="print">
            <a:clrChange>
              <a:clrFrom>
                <a:srgbClr val="FFFFFF"/>
              </a:clrFrom>
              <a:clrTo>
                <a:srgbClr val="FFFFFF">
                  <a:alpha val="0"/>
                </a:srgbClr>
              </a:clrTo>
            </a:clrChange>
          </a:blip>
          <a:srcRect/>
          <a:stretch>
            <a:fillRect/>
          </a:stretch>
        </p:blipFill>
        <p:spPr bwMode="auto">
          <a:xfrm>
            <a:off x="4211638" y="4149725"/>
            <a:ext cx="1117600" cy="638175"/>
          </a:xfrm>
          <a:prstGeom prst="rect">
            <a:avLst/>
          </a:prstGeom>
          <a:noFill/>
          <a:ln w="9525" algn="ctr">
            <a:noFill/>
            <a:miter lim="800000"/>
            <a:headEnd/>
            <a:tailEnd/>
          </a:ln>
        </p:spPr>
      </p:pic>
      <p:sp>
        <p:nvSpPr>
          <p:cNvPr id="26676" name="Text Box 97"/>
          <p:cNvSpPr txBox="1">
            <a:spLocks noChangeArrowheads="1"/>
          </p:cNvSpPr>
          <p:nvPr/>
        </p:nvSpPr>
        <p:spPr bwMode="auto">
          <a:xfrm>
            <a:off x="4932363" y="4652963"/>
            <a:ext cx="377825" cy="290512"/>
          </a:xfrm>
          <a:prstGeom prst="rect">
            <a:avLst/>
          </a:prstGeom>
          <a:noFill/>
          <a:ln w="9525" algn="ctr">
            <a:noFill/>
            <a:miter lim="800000"/>
            <a:headEnd/>
            <a:tailEnd/>
          </a:ln>
        </p:spPr>
        <p:txBody>
          <a:bodyPr wrap="none" lIns="90000" tIns="10800" rIns="90000" bIns="46800">
            <a:spAutoFit/>
          </a:bodyPr>
          <a:lstStyle/>
          <a:p>
            <a:pPr algn="ctr">
              <a:lnSpc>
                <a:spcPct val="110000"/>
              </a:lnSpc>
              <a:spcBef>
                <a:spcPct val="30000"/>
              </a:spcBef>
            </a:pPr>
            <a:r>
              <a:rPr lang="en-US" altLang="ja-JP" sz="1400">
                <a:latin typeface="HGP創英角ｺﾞｼｯｸUB" pitchFamily="50" charset="-128"/>
              </a:rPr>
              <a:t>EV</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スライド番号プレースホルダ 5"/>
          <p:cNvSpPr>
            <a:spLocks noGrp="1"/>
          </p:cNvSpPr>
          <p:nvPr>
            <p:ph type="sldNum" sz="quarter" idx="12"/>
          </p:nvPr>
        </p:nvSpPr>
        <p:spPr>
          <a:noFill/>
        </p:spPr>
        <p:txBody>
          <a:bodyPr/>
          <a:lstStyle/>
          <a:p>
            <a:fld id="{7E9F9789-5B40-4384-B200-D61E4F0D51DC}" type="slidenum">
              <a:rPr lang="en-US" altLang="ja-JP" smtClean="0"/>
              <a:pPr/>
              <a:t>27</a:t>
            </a:fld>
            <a:endParaRPr lang="en-US" altLang="ja-JP" smtClean="0"/>
          </a:p>
        </p:txBody>
      </p:sp>
      <p:sp>
        <p:nvSpPr>
          <p:cNvPr id="1028" name="Oval 3"/>
          <p:cNvSpPr>
            <a:spLocks noChangeArrowheads="1"/>
          </p:cNvSpPr>
          <p:nvPr/>
        </p:nvSpPr>
        <p:spPr bwMode="auto">
          <a:xfrm>
            <a:off x="1328738" y="2709863"/>
            <a:ext cx="5905500" cy="1657350"/>
          </a:xfrm>
          <a:prstGeom prst="ellipse">
            <a:avLst/>
          </a:prstGeom>
          <a:solidFill>
            <a:srgbClr val="CDEFFB"/>
          </a:solidFill>
          <a:ln w="9525" algn="ctr">
            <a:noFill/>
            <a:round/>
            <a:headEnd/>
            <a:tailEnd/>
          </a:ln>
        </p:spPr>
        <p:txBody>
          <a:bodyPr wrap="none" lIns="90000" tIns="10800" rIns="90000" bIns="46800" anchor="ctr"/>
          <a:lstStyle/>
          <a:p>
            <a:endParaRPr lang="ja-JP" altLang="en-US">
              <a:ea typeface="ＭＳ Ｐゴシック" charset="-128"/>
            </a:endParaRPr>
          </a:p>
        </p:txBody>
      </p:sp>
      <p:pic>
        <p:nvPicPr>
          <p:cNvPr id="1029" name="Picture 10334"/>
          <p:cNvPicPr>
            <a:picLocks noChangeAspect="1" noChangeArrowheads="1"/>
          </p:cNvPicPr>
          <p:nvPr/>
        </p:nvPicPr>
        <p:blipFill>
          <a:blip r:embed="rId4" cstate="print"/>
          <a:srcRect/>
          <a:stretch>
            <a:fillRect/>
          </a:stretch>
        </p:blipFill>
        <p:spPr bwMode="auto">
          <a:xfrm>
            <a:off x="320675" y="2638425"/>
            <a:ext cx="1512888" cy="1133475"/>
          </a:xfrm>
          <a:prstGeom prst="rect">
            <a:avLst/>
          </a:prstGeom>
          <a:noFill/>
          <a:ln w="9525">
            <a:noFill/>
            <a:miter lim="800000"/>
            <a:headEnd/>
            <a:tailEnd/>
          </a:ln>
        </p:spPr>
      </p:pic>
      <p:sp>
        <p:nvSpPr>
          <p:cNvPr id="1030" name="Oval 2"/>
          <p:cNvSpPr>
            <a:spLocks noChangeArrowheads="1"/>
          </p:cNvSpPr>
          <p:nvPr/>
        </p:nvSpPr>
        <p:spPr bwMode="auto">
          <a:xfrm>
            <a:off x="4570413" y="4365625"/>
            <a:ext cx="4249737" cy="2233613"/>
          </a:xfrm>
          <a:prstGeom prst="ellipse">
            <a:avLst/>
          </a:prstGeom>
          <a:solidFill>
            <a:srgbClr val="FFDDFB"/>
          </a:solidFill>
          <a:ln w="9525" algn="ctr">
            <a:noFill/>
            <a:round/>
            <a:headEnd/>
            <a:tailEnd/>
          </a:ln>
        </p:spPr>
        <p:txBody>
          <a:bodyPr wrap="none" lIns="90000" tIns="10800" rIns="90000" bIns="46800" anchor="ctr"/>
          <a:lstStyle/>
          <a:p>
            <a:endParaRPr lang="ja-JP" altLang="en-US">
              <a:ea typeface="ＭＳ Ｐゴシック" charset="-128"/>
            </a:endParaRPr>
          </a:p>
        </p:txBody>
      </p:sp>
      <p:sp>
        <p:nvSpPr>
          <p:cNvPr id="1031" name="Rectangle 4"/>
          <p:cNvSpPr>
            <a:spLocks noGrp="1"/>
          </p:cNvSpPr>
          <p:nvPr>
            <p:ph type="title"/>
          </p:nvPr>
        </p:nvSpPr>
        <p:spPr>
          <a:xfrm>
            <a:off x="395536" y="0"/>
            <a:ext cx="8229600" cy="1143000"/>
          </a:xfrm>
        </p:spPr>
        <p:txBody>
          <a:bodyPr/>
          <a:lstStyle/>
          <a:p>
            <a:r>
              <a:rPr lang="en-US" altLang="ja-JP" sz="2800" dirty="0" smtClean="0"/>
              <a:t>3.EMS</a:t>
            </a:r>
            <a:r>
              <a:rPr lang="ja-JP" altLang="en-US" sz="2800" dirty="0" smtClean="0"/>
              <a:t>による最適制御</a:t>
            </a:r>
          </a:p>
        </p:txBody>
      </p:sp>
      <p:pic>
        <p:nvPicPr>
          <p:cNvPr id="1032" name="Picture 6" descr="img4"/>
          <p:cNvPicPr>
            <a:picLocks noChangeAspect="1" noChangeArrowheads="1"/>
          </p:cNvPicPr>
          <p:nvPr/>
        </p:nvPicPr>
        <p:blipFill>
          <a:blip r:embed="rId5" cstate="print">
            <a:grayscl/>
          </a:blip>
          <a:srcRect/>
          <a:stretch>
            <a:fillRect/>
          </a:stretch>
        </p:blipFill>
        <p:spPr bwMode="auto">
          <a:xfrm>
            <a:off x="1905000" y="4581525"/>
            <a:ext cx="2060575" cy="1643063"/>
          </a:xfrm>
          <a:prstGeom prst="rect">
            <a:avLst/>
          </a:prstGeom>
          <a:noFill/>
          <a:ln w="9525">
            <a:noFill/>
            <a:miter lim="800000"/>
            <a:headEnd/>
            <a:tailEnd/>
          </a:ln>
        </p:spPr>
      </p:pic>
      <p:sp>
        <p:nvSpPr>
          <p:cNvPr id="1033" name="Freeform 7"/>
          <p:cNvSpPr>
            <a:spLocks/>
          </p:cNvSpPr>
          <p:nvPr/>
        </p:nvSpPr>
        <p:spPr bwMode="auto">
          <a:xfrm>
            <a:off x="4857750" y="4151313"/>
            <a:ext cx="3649663" cy="2370137"/>
          </a:xfrm>
          <a:custGeom>
            <a:avLst/>
            <a:gdLst>
              <a:gd name="T0" fmla="*/ 2147483647 w 2412"/>
              <a:gd name="T1" fmla="*/ 2147483647 h 2177"/>
              <a:gd name="T2" fmla="*/ 2147483647 w 2412"/>
              <a:gd name="T3" fmla="*/ 0 h 2177"/>
              <a:gd name="T4" fmla="*/ 0 w 2412"/>
              <a:gd name="T5" fmla="*/ 2147483647 h 2177"/>
              <a:gd name="T6" fmla="*/ 2147483647 w 2412"/>
              <a:gd name="T7" fmla="*/ 2147483647 h 2177"/>
              <a:gd name="T8" fmla="*/ 2147483647 w 2412"/>
              <a:gd name="T9" fmla="*/ 2147483647 h 2177"/>
              <a:gd name="T10" fmla="*/ 0 60000 65536"/>
              <a:gd name="T11" fmla="*/ 0 60000 65536"/>
              <a:gd name="T12" fmla="*/ 0 60000 65536"/>
              <a:gd name="T13" fmla="*/ 0 60000 65536"/>
              <a:gd name="T14" fmla="*/ 0 60000 65536"/>
              <a:gd name="T15" fmla="*/ 0 w 2412"/>
              <a:gd name="T16" fmla="*/ 0 h 2177"/>
              <a:gd name="T17" fmla="*/ 2412 w 2412"/>
              <a:gd name="T18" fmla="*/ 2177 h 2177"/>
            </a:gdLst>
            <a:ahLst/>
            <a:cxnLst>
              <a:cxn ang="T10">
                <a:pos x="T0" y="T1"/>
              </a:cxn>
              <a:cxn ang="T11">
                <a:pos x="T2" y="T3"/>
              </a:cxn>
              <a:cxn ang="T12">
                <a:pos x="T4" y="T5"/>
              </a:cxn>
              <a:cxn ang="T13">
                <a:pos x="T6" y="T7"/>
              </a:cxn>
              <a:cxn ang="T14">
                <a:pos x="T8" y="T9"/>
              </a:cxn>
            </a:cxnLst>
            <a:rect l="T15" t="T16" r="T17" b="T18"/>
            <a:pathLst>
              <a:path w="2412" h="2177">
                <a:moveTo>
                  <a:pt x="2412" y="1"/>
                </a:moveTo>
                <a:lnTo>
                  <a:pt x="681" y="0"/>
                </a:lnTo>
                <a:lnTo>
                  <a:pt x="0" y="817"/>
                </a:lnTo>
                <a:lnTo>
                  <a:pt x="291" y="817"/>
                </a:lnTo>
                <a:lnTo>
                  <a:pt x="298" y="2177"/>
                </a:lnTo>
              </a:path>
            </a:pathLst>
          </a:custGeom>
          <a:noFill/>
          <a:ln w="28575" cap="flat" cmpd="sng">
            <a:solidFill>
              <a:schemeClr val="bg2"/>
            </a:solidFill>
            <a:prstDash val="solid"/>
            <a:round/>
            <a:headEnd type="none" w="med" len="med"/>
            <a:tailEnd type="none" w="med" len="med"/>
          </a:ln>
        </p:spPr>
        <p:txBody>
          <a:bodyPr wrap="none" anchor="ctr"/>
          <a:lstStyle/>
          <a:p>
            <a:endParaRPr lang="ja-JP" altLang="en-US"/>
          </a:p>
        </p:txBody>
      </p:sp>
      <p:pic>
        <p:nvPicPr>
          <p:cNvPr id="1034" name="Picture 9" descr="ANd9GcQ9L3Oaeco3CqEVGBNOzDhbogC0wpzFpjRgfEHVPB4eJf6y6hY9xod_-u7K">
            <a:hlinkClick r:id="rId6"/>
          </p:cNvPr>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6227763" y="5145088"/>
            <a:ext cx="936625" cy="598487"/>
          </a:xfrm>
          <a:prstGeom prst="rect">
            <a:avLst/>
          </a:prstGeom>
          <a:noFill/>
          <a:ln w="9525">
            <a:noFill/>
            <a:miter lim="800000"/>
            <a:headEnd/>
            <a:tailEnd/>
          </a:ln>
        </p:spPr>
      </p:pic>
      <p:pic>
        <p:nvPicPr>
          <p:cNvPr id="1035" name="Picture 10" descr="ANd9GcQKaCXO8GIIRPgGIR86ta8ksbCQ8N4fRMF7qEuZTwrOiAQSWUmUGHdKzw">
            <a:hlinkClick r:id="rId8"/>
          </p:cNvPr>
          <p:cNvPicPr>
            <a:picLocks noChangeAspect="1" noChangeArrowheads="1"/>
          </p:cNvPicPr>
          <p:nvPr/>
        </p:nvPicPr>
        <p:blipFill>
          <a:blip r:embed="rId9" cstate="print"/>
          <a:srcRect/>
          <a:stretch>
            <a:fillRect/>
          </a:stretch>
        </p:blipFill>
        <p:spPr bwMode="auto">
          <a:xfrm>
            <a:off x="6084888" y="4467225"/>
            <a:ext cx="569912" cy="355600"/>
          </a:xfrm>
          <a:prstGeom prst="rect">
            <a:avLst/>
          </a:prstGeom>
          <a:noFill/>
          <a:ln w="9525">
            <a:noFill/>
            <a:miter lim="800000"/>
            <a:headEnd/>
            <a:tailEnd/>
          </a:ln>
        </p:spPr>
      </p:pic>
      <p:pic>
        <p:nvPicPr>
          <p:cNvPr id="1036" name="Picture 12" descr="MC900434845[1]"/>
          <p:cNvPicPr>
            <a:picLocks noChangeAspect="1" noChangeArrowheads="1"/>
          </p:cNvPicPr>
          <p:nvPr/>
        </p:nvPicPr>
        <p:blipFill>
          <a:blip r:embed="rId10" cstate="print"/>
          <a:srcRect/>
          <a:stretch>
            <a:fillRect/>
          </a:stretch>
        </p:blipFill>
        <p:spPr bwMode="auto">
          <a:xfrm>
            <a:off x="3201988" y="5373688"/>
            <a:ext cx="354012" cy="376237"/>
          </a:xfrm>
          <a:prstGeom prst="rect">
            <a:avLst/>
          </a:prstGeom>
          <a:noFill/>
          <a:ln w="9525">
            <a:noFill/>
            <a:miter lim="800000"/>
            <a:headEnd/>
            <a:tailEnd/>
          </a:ln>
        </p:spPr>
      </p:pic>
      <p:pic>
        <p:nvPicPr>
          <p:cNvPr id="1037" name="Picture 13" descr="MC900434845[1]"/>
          <p:cNvPicPr>
            <a:picLocks noChangeAspect="1" noChangeArrowheads="1"/>
          </p:cNvPicPr>
          <p:nvPr/>
        </p:nvPicPr>
        <p:blipFill>
          <a:blip r:embed="rId11" cstate="print"/>
          <a:srcRect/>
          <a:stretch>
            <a:fillRect/>
          </a:stretch>
        </p:blipFill>
        <p:spPr bwMode="auto">
          <a:xfrm>
            <a:off x="2270125" y="5441950"/>
            <a:ext cx="352425" cy="376238"/>
          </a:xfrm>
          <a:prstGeom prst="rect">
            <a:avLst/>
          </a:prstGeom>
          <a:noFill/>
          <a:ln w="9525">
            <a:noFill/>
            <a:miter lim="800000"/>
            <a:headEnd/>
            <a:tailEnd/>
          </a:ln>
        </p:spPr>
      </p:pic>
      <p:grpSp>
        <p:nvGrpSpPr>
          <p:cNvPr id="2" name="Group 14"/>
          <p:cNvGrpSpPr>
            <a:grpSpLocks/>
          </p:cNvGrpSpPr>
          <p:nvPr/>
        </p:nvGrpSpPr>
        <p:grpSpPr bwMode="auto">
          <a:xfrm>
            <a:off x="2622550" y="4878388"/>
            <a:ext cx="530225" cy="376237"/>
            <a:chOff x="2630" y="1776"/>
            <a:chExt cx="432" cy="288"/>
          </a:xfrm>
        </p:grpSpPr>
        <p:pic>
          <p:nvPicPr>
            <p:cNvPr id="1101" name="Picture 15" descr="MC900434845[1]"/>
            <p:cNvPicPr>
              <a:picLocks noChangeAspect="1" noChangeArrowheads="1"/>
            </p:cNvPicPr>
            <p:nvPr/>
          </p:nvPicPr>
          <p:blipFill>
            <a:blip r:embed="rId10" cstate="print"/>
            <a:srcRect/>
            <a:stretch>
              <a:fillRect/>
            </a:stretch>
          </p:blipFill>
          <p:spPr bwMode="auto">
            <a:xfrm>
              <a:off x="2630" y="1776"/>
              <a:ext cx="288" cy="288"/>
            </a:xfrm>
            <a:prstGeom prst="rect">
              <a:avLst/>
            </a:prstGeom>
            <a:noFill/>
            <a:ln w="9525">
              <a:noFill/>
              <a:miter lim="800000"/>
              <a:headEnd/>
              <a:tailEnd/>
            </a:ln>
          </p:spPr>
        </p:pic>
        <p:pic>
          <p:nvPicPr>
            <p:cNvPr id="1102" name="Picture 16" descr="MC900434845[1]"/>
            <p:cNvPicPr>
              <a:picLocks noChangeAspect="1" noChangeArrowheads="1"/>
            </p:cNvPicPr>
            <p:nvPr/>
          </p:nvPicPr>
          <p:blipFill>
            <a:blip r:embed="rId10" cstate="print"/>
            <a:srcRect/>
            <a:stretch>
              <a:fillRect/>
            </a:stretch>
          </p:blipFill>
          <p:spPr bwMode="auto">
            <a:xfrm>
              <a:off x="2774" y="1776"/>
              <a:ext cx="288" cy="288"/>
            </a:xfrm>
            <a:prstGeom prst="rect">
              <a:avLst/>
            </a:prstGeom>
            <a:noFill/>
            <a:ln w="9525">
              <a:noFill/>
              <a:miter lim="800000"/>
              <a:headEnd/>
              <a:tailEnd/>
            </a:ln>
          </p:spPr>
        </p:pic>
      </p:grpSp>
      <p:sp>
        <p:nvSpPr>
          <p:cNvPr id="1039" name="Text Box 24"/>
          <p:cNvSpPr txBox="1">
            <a:spLocks noChangeArrowheads="1"/>
          </p:cNvSpPr>
          <p:nvPr/>
        </p:nvSpPr>
        <p:spPr bwMode="auto">
          <a:xfrm>
            <a:off x="1873250" y="3141663"/>
            <a:ext cx="666750" cy="290512"/>
          </a:xfrm>
          <a:prstGeom prst="rect">
            <a:avLst/>
          </a:prstGeom>
          <a:noFill/>
          <a:ln w="9525" algn="ctr">
            <a:noFill/>
            <a:miter lim="800000"/>
            <a:headEnd/>
            <a:tailEnd/>
          </a:ln>
        </p:spPr>
        <p:txBody>
          <a:bodyPr wrap="none" lIns="90000" tIns="10800" rIns="90000" bIns="46800">
            <a:spAutoFit/>
          </a:bodyPr>
          <a:lstStyle/>
          <a:p>
            <a:pPr algn="ctr">
              <a:lnSpc>
                <a:spcPct val="110000"/>
              </a:lnSpc>
              <a:spcBef>
                <a:spcPct val="30000"/>
              </a:spcBef>
            </a:pPr>
            <a:r>
              <a:rPr lang="ja-JP" altLang="en-US" sz="1400">
                <a:solidFill>
                  <a:schemeClr val="accent2"/>
                </a:solidFill>
                <a:latin typeface="HGP創英角ｺﾞｼｯｸUB" pitchFamily="50" charset="-128"/>
              </a:rPr>
              <a:t>創エネ</a:t>
            </a:r>
          </a:p>
        </p:txBody>
      </p:sp>
      <p:sp>
        <p:nvSpPr>
          <p:cNvPr id="1040" name="Text Box 25"/>
          <p:cNvSpPr txBox="1">
            <a:spLocks noChangeArrowheads="1"/>
          </p:cNvSpPr>
          <p:nvPr/>
        </p:nvSpPr>
        <p:spPr bwMode="auto">
          <a:xfrm>
            <a:off x="290513" y="2351088"/>
            <a:ext cx="1449387" cy="290512"/>
          </a:xfrm>
          <a:prstGeom prst="rect">
            <a:avLst/>
          </a:prstGeom>
          <a:noFill/>
          <a:ln w="9525" algn="ctr">
            <a:noFill/>
            <a:miter lim="800000"/>
            <a:headEnd/>
            <a:tailEnd/>
          </a:ln>
        </p:spPr>
        <p:txBody>
          <a:bodyPr wrap="none" lIns="90000" tIns="10800" rIns="90000" bIns="46800">
            <a:spAutoFit/>
          </a:bodyPr>
          <a:lstStyle/>
          <a:p>
            <a:pPr algn="ctr">
              <a:lnSpc>
                <a:spcPct val="110000"/>
              </a:lnSpc>
              <a:spcBef>
                <a:spcPct val="30000"/>
              </a:spcBef>
            </a:pPr>
            <a:r>
              <a:rPr lang="en-US" altLang="ja-JP" sz="1400">
                <a:latin typeface="HGP創英角ｺﾞｼｯｸUB" pitchFamily="50" charset="-128"/>
              </a:rPr>
              <a:t>PV</a:t>
            </a:r>
            <a:r>
              <a:rPr lang="ja-JP" altLang="en-US" sz="1400">
                <a:latin typeface="HGP創英角ｺﾞｼｯｸUB" pitchFamily="50" charset="-128"/>
              </a:rPr>
              <a:t>（太陽光発電）</a:t>
            </a:r>
          </a:p>
        </p:txBody>
      </p:sp>
      <p:pic>
        <p:nvPicPr>
          <p:cNvPr id="1041" name="Picture 29" descr="MC900434731[1]"/>
          <p:cNvPicPr>
            <a:picLocks noChangeAspect="1" noChangeArrowheads="1"/>
          </p:cNvPicPr>
          <p:nvPr/>
        </p:nvPicPr>
        <p:blipFill>
          <a:blip r:embed="rId12" cstate="print"/>
          <a:srcRect/>
          <a:stretch>
            <a:fillRect/>
          </a:stretch>
        </p:blipFill>
        <p:spPr bwMode="auto">
          <a:xfrm>
            <a:off x="2770188" y="2349500"/>
            <a:ext cx="711200" cy="711200"/>
          </a:xfrm>
          <a:prstGeom prst="rect">
            <a:avLst/>
          </a:prstGeom>
          <a:noFill/>
          <a:ln w="9525">
            <a:noFill/>
            <a:miter lim="800000"/>
            <a:headEnd/>
            <a:tailEnd/>
          </a:ln>
        </p:spPr>
      </p:pic>
      <p:sp>
        <p:nvSpPr>
          <p:cNvPr id="1042" name="Text Box 30"/>
          <p:cNvSpPr txBox="1">
            <a:spLocks noChangeArrowheads="1"/>
          </p:cNvSpPr>
          <p:nvPr/>
        </p:nvSpPr>
        <p:spPr bwMode="auto">
          <a:xfrm>
            <a:off x="2878138" y="2997200"/>
            <a:ext cx="666750" cy="290513"/>
          </a:xfrm>
          <a:prstGeom prst="rect">
            <a:avLst/>
          </a:prstGeom>
          <a:noFill/>
          <a:ln w="9525" algn="ctr">
            <a:noFill/>
            <a:miter lim="800000"/>
            <a:headEnd/>
            <a:tailEnd/>
          </a:ln>
        </p:spPr>
        <p:txBody>
          <a:bodyPr wrap="none" lIns="90000" tIns="10800" rIns="90000" bIns="46800">
            <a:spAutoFit/>
          </a:bodyPr>
          <a:lstStyle/>
          <a:p>
            <a:pPr algn="ctr">
              <a:lnSpc>
                <a:spcPct val="110000"/>
              </a:lnSpc>
              <a:spcBef>
                <a:spcPct val="30000"/>
              </a:spcBef>
            </a:pPr>
            <a:r>
              <a:rPr lang="ja-JP" altLang="en-US" sz="1400">
                <a:solidFill>
                  <a:schemeClr val="accent2"/>
                </a:solidFill>
                <a:latin typeface="HGP創英角ｺﾞｼｯｸUB" pitchFamily="50" charset="-128"/>
              </a:rPr>
              <a:t>蓄エネ</a:t>
            </a:r>
          </a:p>
        </p:txBody>
      </p:sp>
      <p:sp>
        <p:nvSpPr>
          <p:cNvPr id="1043" name="Line 37"/>
          <p:cNvSpPr>
            <a:spLocks noChangeShapeType="1"/>
          </p:cNvSpPr>
          <p:nvPr/>
        </p:nvSpPr>
        <p:spPr bwMode="auto">
          <a:xfrm flipH="1">
            <a:off x="1835150" y="3430588"/>
            <a:ext cx="2230438" cy="0"/>
          </a:xfrm>
          <a:prstGeom prst="line">
            <a:avLst/>
          </a:prstGeom>
          <a:noFill/>
          <a:ln w="38100">
            <a:solidFill>
              <a:srgbClr val="77D4ED"/>
            </a:solidFill>
            <a:round/>
            <a:headEnd/>
            <a:tailEnd/>
          </a:ln>
        </p:spPr>
        <p:txBody>
          <a:bodyPr lIns="90000" tIns="10800" rIns="90000" bIns="46800" anchor="ctr"/>
          <a:lstStyle/>
          <a:p>
            <a:endParaRPr lang="ja-JP" altLang="en-US"/>
          </a:p>
        </p:txBody>
      </p:sp>
      <p:sp>
        <p:nvSpPr>
          <p:cNvPr id="1044" name="Line 38"/>
          <p:cNvSpPr>
            <a:spLocks noChangeShapeType="1"/>
          </p:cNvSpPr>
          <p:nvPr/>
        </p:nvSpPr>
        <p:spPr bwMode="auto">
          <a:xfrm>
            <a:off x="4354513" y="3502025"/>
            <a:ext cx="935037" cy="1152525"/>
          </a:xfrm>
          <a:prstGeom prst="line">
            <a:avLst/>
          </a:prstGeom>
          <a:noFill/>
          <a:ln w="38100">
            <a:solidFill>
              <a:srgbClr val="77D4ED"/>
            </a:solidFill>
            <a:round/>
            <a:headEnd/>
            <a:tailEnd/>
          </a:ln>
        </p:spPr>
        <p:txBody>
          <a:bodyPr lIns="90000" tIns="10800" rIns="90000" bIns="46800" anchor="ctr"/>
          <a:lstStyle/>
          <a:p>
            <a:endParaRPr lang="ja-JP" altLang="en-US"/>
          </a:p>
        </p:txBody>
      </p:sp>
      <p:sp>
        <p:nvSpPr>
          <p:cNvPr id="1045" name="Line 40"/>
          <p:cNvSpPr>
            <a:spLocks noChangeShapeType="1"/>
          </p:cNvSpPr>
          <p:nvPr/>
        </p:nvSpPr>
        <p:spPr bwMode="auto">
          <a:xfrm flipV="1">
            <a:off x="4281488" y="3430588"/>
            <a:ext cx="936625" cy="0"/>
          </a:xfrm>
          <a:prstGeom prst="line">
            <a:avLst/>
          </a:prstGeom>
          <a:noFill/>
          <a:ln w="38100">
            <a:solidFill>
              <a:srgbClr val="77D4ED"/>
            </a:solidFill>
            <a:round/>
            <a:headEnd/>
            <a:tailEnd/>
          </a:ln>
        </p:spPr>
        <p:txBody>
          <a:bodyPr lIns="90000" tIns="10800" rIns="90000" bIns="46800" anchor="ctr"/>
          <a:lstStyle/>
          <a:p>
            <a:endParaRPr lang="ja-JP" altLang="en-US"/>
          </a:p>
        </p:txBody>
      </p:sp>
      <p:sp>
        <p:nvSpPr>
          <p:cNvPr id="1046" name="Oval 42"/>
          <p:cNvSpPr>
            <a:spLocks noChangeArrowheads="1"/>
          </p:cNvSpPr>
          <p:nvPr/>
        </p:nvSpPr>
        <p:spPr bwMode="auto">
          <a:xfrm>
            <a:off x="3849688" y="2997200"/>
            <a:ext cx="792162" cy="865188"/>
          </a:xfrm>
          <a:prstGeom prst="ellipse">
            <a:avLst/>
          </a:prstGeom>
          <a:solidFill>
            <a:srgbClr val="D2F0FA"/>
          </a:solidFill>
          <a:ln w="38100" algn="ctr">
            <a:solidFill>
              <a:srgbClr val="77D4ED"/>
            </a:solidFill>
            <a:round/>
            <a:headEnd/>
            <a:tailEnd/>
          </a:ln>
        </p:spPr>
        <p:txBody>
          <a:bodyPr wrap="none" lIns="90000" tIns="10800" rIns="90000" bIns="46800" anchor="ctr"/>
          <a:lstStyle/>
          <a:p>
            <a:endParaRPr lang="ja-JP" altLang="en-US">
              <a:ea typeface="ＭＳ Ｐゴシック" charset="-128"/>
            </a:endParaRPr>
          </a:p>
        </p:txBody>
      </p:sp>
      <p:sp>
        <p:nvSpPr>
          <p:cNvPr id="1047" name="Text Box 43"/>
          <p:cNvSpPr txBox="1">
            <a:spLocks noChangeArrowheads="1"/>
          </p:cNvSpPr>
          <p:nvPr/>
        </p:nvSpPr>
        <p:spPr bwMode="auto">
          <a:xfrm>
            <a:off x="3779838" y="3141663"/>
            <a:ext cx="1046162" cy="523875"/>
          </a:xfrm>
          <a:prstGeom prst="rect">
            <a:avLst/>
          </a:prstGeom>
          <a:noFill/>
          <a:ln w="9525" algn="ctr">
            <a:noFill/>
            <a:miter lim="800000"/>
            <a:headEnd/>
            <a:tailEnd/>
          </a:ln>
        </p:spPr>
        <p:txBody>
          <a:bodyPr wrap="none" lIns="90000" tIns="10800" rIns="90000" bIns="46800">
            <a:spAutoFit/>
          </a:bodyPr>
          <a:lstStyle/>
          <a:p>
            <a:pPr algn="ctr">
              <a:lnSpc>
                <a:spcPct val="110000"/>
              </a:lnSpc>
              <a:spcBef>
                <a:spcPct val="30000"/>
              </a:spcBef>
            </a:pPr>
            <a:r>
              <a:rPr lang="ja-JP" altLang="en-US" sz="1400">
                <a:solidFill>
                  <a:schemeClr val="accent2"/>
                </a:solidFill>
                <a:latin typeface="HGP創英角ｺﾞｼｯｸUB" pitchFamily="50" charset="-128"/>
              </a:rPr>
              <a:t>電力</a:t>
            </a:r>
            <a:br>
              <a:rPr lang="ja-JP" altLang="en-US" sz="1400">
                <a:solidFill>
                  <a:schemeClr val="accent2"/>
                </a:solidFill>
                <a:latin typeface="HGP創英角ｺﾞｼｯｸUB" pitchFamily="50" charset="-128"/>
              </a:rPr>
            </a:br>
            <a:r>
              <a:rPr lang="ja-JP" altLang="en-US" sz="1400">
                <a:solidFill>
                  <a:schemeClr val="accent2"/>
                </a:solidFill>
                <a:latin typeface="HGP創英角ｺﾞｼｯｸUB" pitchFamily="50" charset="-128"/>
              </a:rPr>
              <a:t>コントロール</a:t>
            </a:r>
          </a:p>
        </p:txBody>
      </p:sp>
      <p:sp>
        <p:nvSpPr>
          <p:cNvPr id="1048" name="Text Box 44"/>
          <p:cNvSpPr txBox="1">
            <a:spLocks noChangeArrowheads="1"/>
          </p:cNvSpPr>
          <p:nvPr/>
        </p:nvSpPr>
        <p:spPr bwMode="auto">
          <a:xfrm>
            <a:off x="3375025" y="2206625"/>
            <a:ext cx="1781175" cy="290513"/>
          </a:xfrm>
          <a:prstGeom prst="rect">
            <a:avLst/>
          </a:prstGeom>
          <a:noFill/>
          <a:ln w="9525" algn="ctr">
            <a:noFill/>
            <a:miter lim="800000"/>
            <a:headEnd/>
            <a:tailEnd/>
          </a:ln>
        </p:spPr>
        <p:txBody>
          <a:bodyPr wrap="none" lIns="90000" tIns="10800" rIns="90000" bIns="46800">
            <a:spAutoFit/>
          </a:bodyPr>
          <a:lstStyle/>
          <a:p>
            <a:pPr algn="ctr">
              <a:lnSpc>
                <a:spcPct val="110000"/>
              </a:lnSpc>
              <a:spcBef>
                <a:spcPct val="30000"/>
              </a:spcBef>
            </a:pPr>
            <a:r>
              <a:rPr lang="ja-JP" altLang="en-US" sz="1400">
                <a:latin typeface="HGP創英角ｺﾞｼｯｸUB" pitchFamily="50" charset="-128"/>
              </a:rPr>
              <a:t>電力会社（系統電源）</a:t>
            </a:r>
          </a:p>
        </p:txBody>
      </p:sp>
      <p:sp>
        <p:nvSpPr>
          <p:cNvPr id="1049" name="Line 45"/>
          <p:cNvSpPr>
            <a:spLocks noChangeShapeType="1"/>
          </p:cNvSpPr>
          <p:nvPr/>
        </p:nvSpPr>
        <p:spPr bwMode="auto">
          <a:xfrm flipH="1" flipV="1">
            <a:off x="4210050" y="2493963"/>
            <a:ext cx="0" cy="503237"/>
          </a:xfrm>
          <a:prstGeom prst="line">
            <a:avLst/>
          </a:prstGeom>
          <a:noFill/>
          <a:ln w="38100">
            <a:solidFill>
              <a:srgbClr val="77D4ED"/>
            </a:solidFill>
            <a:round/>
            <a:headEnd/>
            <a:tailEnd/>
          </a:ln>
        </p:spPr>
        <p:txBody>
          <a:bodyPr lIns="90000" tIns="10800" rIns="90000" bIns="46800" anchor="ctr"/>
          <a:lstStyle/>
          <a:p>
            <a:endParaRPr lang="ja-JP" altLang="en-US"/>
          </a:p>
        </p:txBody>
      </p:sp>
      <p:sp>
        <p:nvSpPr>
          <p:cNvPr id="1050" name="Line 46"/>
          <p:cNvSpPr>
            <a:spLocks noChangeShapeType="1"/>
          </p:cNvSpPr>
          <p:nvPr/>
        </p:nvSpPr>
        <p:spPr bwMode="auto">
          <a:xfrm flipH="1" flipV="1">
            <a:off x="3273425" y="2709863"/>
            <a:ext cx="647700" cy="504825"/>
          </a:xfrm>
          <a:prstGeom prst="line">
            <a:avLst/>
          </a:prstGeom>
          <a:noFill/>
          <a:ln w="38100">
            <a:solidFill>
              <a:srgbClr val="77D4ED"/>
            </a:solidFill>
            <a:round/>
            <a:headEnd/>
            <a:tailEnd/>
          </a:ln>
        </p:spPr>
        <p:txBody>
          <a:bodyPr lIns="90000" tIns="10800" rIns="90000" bIns="46800" anchor="ctr"/>
          <a:lstStyle/>
          <a:p>
            <a:endParaRPr lang="ja-JP" altLang="en-US"/>
          </a:p>
        </p:txBody>
      </p:sp>
      <p:sp>
        <p:nvSpPr>
          <p:cNvPr id="1051" name="Line 47"/>
          <p:cNvSpPr>
            <a:spLocks noChangeShapeType="1"/>
          </p:cNvSpPr>
          <p:nvPr/>
        </p:nvSpPr>
        <p:spPr bwMode="auto">
          <a:xfrm flipH="1">
            <a:off x="3057525" y="3717925"/>
            <a:ext cx="936625" cy="1223963"/>
          </a:xfrm>
          <a:prstGeom prst="line">
            <a:avLst/>
          </a:prstGeom>
          <a:noFill/>
          <a:ln w="38100">
            <a:solidFill>
              <a:srgbClr val="CC0000"/>
            </a:solidFill>
            <a:round/>
            <a:headEnd/>
            <a:tailEnd/>
          </a:ln>
        </p:spPr>
        <p:txBody>
          <a:bodyPr lIns="90000" tIns="10800" rIns="90000" bIns="46800" anchor="ctr"/>
          <a:lstStyle/>
          <a:p>
            <a:endParaRPr lang="ja-JP" altLang="en-US"/>
          </a:p>
        </p:txBody>
      </p:sp>
      <p:sp>
        <p:nvSpPr>
          <p:cNvPr id="1052" name="Text Box 48"/>
          <p:cNvSpPr txBox="1">
            <a:spLocks noChangeArrowheads="1"/>
          </p:cNvSpPr>
          <p:nvPr/>
        </p:nvSpPr>
        <p:spPr bwMode="auto">
          <a:xfrm>
            <a:off x="1839913" y="4583113"/>
            <a:ext cx="1103312" cy="290512"/>
          </a:xfrm>
          <a:prstGeom prst="rect">
            <a:avLst/>
          </a:prstGeom>
          <a:noFill/>
          <a:ln w="9525" algn="ctr">
            <a:noFill/>
            <a:miter lim="800000"/>
            <a:headEnd/>
            <a:tailEnd/>
          </a:ln>
        </p:spPr>
        <p:txBody>
          <a:bodyPr wrap="none" lIns="90000" tIns="10800" rIns="90000" bIns="46800">
            <a:spAutoFit/>
          </a:bodyPr>
          <a:lstStyle/>
          <a:p>
            <a:pPr algn="ctr">
              <a:lnSpc>
                <a:spcPct val="110000"/>
              </a:lnSpc>
              <a:spcBef>
                <a:spcPct val="30000"/>
              </a:spcBef>
            </a:pPr>
            <a:r>
              <a:rPr lang="ja-JP" altLang="en-US" sz="1400">
                <a:latin typeface="HGP創英角ｺﾞｼｯｸUB" pitchFamily="50" charset="-128"/>
              </a:rPr>
              <a:t>環境クラウド</a:t>
            </a:r>
          </a:p>
        </p:txBody>
      </p:sp>
      <p:sp>
        <p:nvSpPr>
          <p:cNvPr id="1053" name="Line 52"/>
          <p:cNvSpPr>
            <a:spLocks noChangeShapeType="1"/>
          </p:cNvSpPr>
          <p:nvPr/>
        </p:nvSpPr>
        <p:spPr bwMode="auto">
          <a:xfrm flipH="1" flipV="1">
            <a:off x="3057525" y="4941888"/>
            <a:ext cx="2160588" cy="720725"/>
          </a:xfrm>
          <a:prstGeom prst="line">
            <a:avLst/>
          </a:prstGeom>
          <a:noFill/>
          <a:ln w="38100">
            <a:solidFill>
              <a:srgbClr val="CC0000"/>
            </a:solidFill>
            <a:round/>
            <a:headEnd/>
            <a:tailEnd/>
          </a:ln>
        </p:spPr>
        <p:txBody>
          <a:bodyPr lIns="90000" tIns="10800" rIns="90000" bIns="46800" anchor="ctr"/>
          <a:lstStyle/>
          <a:p>
            <a:endParaRPr lang="ja-JP" altLang="en-US"/>
          </a:p>
        </p:txBody>
      </p:sp>
      <p:pic>
        <p:nvPicPr>
          <p:cNvPr id="1054" name="Picture 53"/>
          <p:cNvPicPr>
            <a:picLocks noChangeAspect="1" noChangeArrowheads="1"/>
          </p:cNvPicPr>
          <p:nvPr/>
        </p:nvPicPr>
        <p:blipFill>
          <a:blip r:embed="rId13" cstate="print"/>
          <a:srcRect/>
          <a:stretch>
            <a:fillRect/>
          </a:stretch>
        </p:blipFill>
        <p:spPr bwMode="auto">
          <a:xfrm>
            <a:off x="5289550" y="4467225"/>
            <a:ext cx="576263" cy="428625"/>
          </a:xfrm>
          <a:prstGeom prst="rect">
            <a:avLst/>
          </a:prstGeom>
          <a:noFill/>
          <a:ln w="9525" algn="ctr">
            <a:noFill/>
            <a:miter lim="800000"/>
            <a:headEnd/>
            <a:tailEnd/>
          </a:ln>
        </p:spPr>
      </p:pic>
      <p:sp>
        <p:nvSpPr>
          <p:cNvPr id="1055" name="Line 54"/>
          <p:cNvSpPr>
            <a:spLocks noChangeShapeType="1"/>
          </p:cNvSpPr>
          <p:nvPr/>
        </p:nvSpPr>
        <p:spPr bwMode="auto">
          <a:xfrm flipV="1">
            <a:off x="5578475" y="4899025"/>
            <a:ext cx="0" cy="504825"/>
          </a:xfrm>
          <a:prstGeom prst="line">
            <a:avLst/>
          </a:prstGeom>
          <a:noFill/>
          <a:ln w="38100">
            <a:solidFill>
              <a:srgbClr val="CC0000"/>
            </a:solidFill>
            <a:round/>
            <a:headEnd/>
            <a:tailEnd/>
          </a:ln>
        </p:spPr>
        <p:txBody>
          <a:bodyPr lIns="90000" tIns="10800" rIns="90000" bIns="46800" anchor="ctr"/>
          <a:lstStyle/>
          <a:p>
            <a:endParaRPr lang="ja-JP" altLang="en-US"/>
          </a:p>
        </p:txBody>
      </p:sp>
      <p:sp>
        <p:nvSpPr>
          <p:cNvPr id="1056" name="Line 55"/>
          <p:cNvSpPr>
            <a:spLocks noChangeShapeType="1"/>
          </p:cNvSpPr>
          <p:nvPr/>
        </p:nvSpPr>
        <p:spPr bwMode="auto">
          <a:xfrm>
            <a:off x="5794375" y="4683125"/>
            <a:ext cx="287338" cy="0"/>
          </a:xfrm>
          <a:prstGeom prst="line">
            <a:avLst/>
          </a:prstGeom>
          <a:noFill/>
          <a:ln w="38100">
            <a:solidFill>
              <a:srgbClr val="77D4ED"/>
            </a:solidFill>
            <a:round/>
            <a:headEnd/>
            <a:tailEnd/>
          </a:ln>
        </p:spPr>
        <p:txBody>
          <a:bodyPr lIns="90000" tIns="10800" rIns="90000" bIns="46800" anchor="ctr"/>
          <a:lstStyle/>
          <a:p>
            <a:endParaRPr lang="ja-JP" altLang="en-US"/>
          </a:p>
        </p:txBody>
      </p:sp>
      <p:sp>
        <p:nvSpPr>
          <p:cNvPr id="1057" name="Text Box 60"/>
          <p:cNvSpPr txBox="1">
            <a:spLocks noChangeArrowheads="1"/>
          </p:cNvSpPr>
          <p:nvPr/>
        </p:nvSpPr>
        <p:spPr bwMode="auto">
          <a:xfrm>
            <a:off x="1662113" y="5807075"/>
            <a:ext cx="1377950" cy="290513"/>
          </a:xfrm>
          <a:prstGeom prst="rect">
            <a:avLst/>
          </a:prstGeom>
          <a:noFill/>
          <a:ln w="9525" algn="ctr">
            <a:noFill/>
            <a:miter lim="800000"/>
            <a:headEnd/>
            <a:tailEnd/>
          </a:ln>
        </p:spPr>
        <p:txBody>
          <a:bodyPr wrap="none" lIns="90000" tIns="10800" rIns="90000" bIns="46800">
            <a:spAutoFit/>
          </a:bodyPr>
          <a:lstStyle/>
          <a:p>
            <a:pPr algn="ctr">
              <a:lnSpc>
                <a:spcPct val="110000"/>
              </a:lnSpc>
              <a:spcBef>
                <a:spcPct val="30000"/>
              </a:spcBef>
            </a:pPr>
            <a:r>
              <a:rPr lang="ja-JP" altLang="en-US" sz="1400">
                <a:latin typeface="HGP創英角ｺﾞｼｯｸUB" pitchFamily="50" charset="-128"/>
              </a:rPr>
              <a:t>省エネ行動促進</a:t>
            </a:r>
          </a:p>
        </p:txBody>
      </p:sp>
      <p:sp>
        <p:nvSpPr>
          <p:cNvPr id="1058" name="Text Box 61"/>
          <p:cNvSpPr txBox="1">
            <a:spLocks noChangeArrowheads="1"/>
          </p:cNvSpPr>
          <p:nvPr/>
        </p:nvSpPr>
        <p:spPr bwMode="auto">
          <a:xfrm>
            <a:off x="3014663" y="5807075"/>
            <a:ext cx="836612" cy="290513"/>
          </a:xfrm>
          <a:prstGeom prst="rect">
            <a:avLst/>
          </a:prstGeom>
          <a:noFill/>
          <a:ln w="9525" algn="ctr">
            <a:noFill/>
            <a:miter lim="800000"/>
            <a:headEnd/>
            <a:tailEnd/>
          </a:ln>
        </p:spPr>
        <p:txBody>
          <a:bodyPr wrap="none" lIns="90000" tIns="10800" rIns="90000" bIns="46800">
            <a:spAutoFit/>
          </a:bodyPr>
          <a:lstStyle/>
          <a:p>
            <a:pPr algn="ctr">
              <a:lnSpc>
                <a:spcPct val="110000"/>
              </a:lnSpc>
              <a:spcBef>
                <a:spcPct val="30000"/>
              </a:spcBef>
            </a:pPr>
            <a:r>
              <a:rPr lang="ja-JP" altLang="en-US" sz="1400">
                <a:latin typeface="HGP創英角ｺﾞｼｯｸUB" pitchFamily="50" charset="-128"/>
              </a:rPr>
              <a:t>見える化</a:t>
            </a:r>
          </a:p>
        </p:txBody>
      </p:sp>
      <p:sp>
        <p:nvSpPr>
          <p:cNvPr id="1059" name="Line 62"/>
          <p:cNvSpPr>
            <a:spLocks noChangeShapeType="1"/>
          </p:cNvSpPr>
          <p:nvPr/>
        </p:nvSpPr>
        <p:spPr bwMode="auto">
          <a:xfrm flipV="1">
            <a:off x="2554288" y="5230813"/>
            <a:ext cx="287337" cy="287337"/>
          </a:xfrm>
          <a:prstGeom prst="line">
            <a:avLst/>
          </a:prstGeom>
          <a:noFill/>
          <a:ln w="38100">
            <a:solidFill>
              <a:srgbClr val="CC0000"/>
            </a:solidFill>
            <a:round/>
            <a:headEnd/>
            <a:tailEnd/>
          </a:ln>
        </p:spPr>
        <p:txBody>
          <a:bodyPr lIns="90000" tIns="10800" rIns="90000" bIns="46800" anchor="ctr"/>
          <a:lstStyle/>
          <a:p>
            <a:endParaRPr lang="ja-JP" altLang="en-US"/>
          </a:p>
        </p:txBody>
      </p:sp>
      <p:sp>
        <p:nvSpPr>
          <p:cNvPr id="1060" name="Line 63"/>
          <p:cNvSpPr>
            <a:spLocks noChangeShapeType="1"/>
          </p:cNvSpPr>
          <p:nvPr/>
        </p:nvSpPr>
        <p:spPr bwMode="auto">
          <a:xfrm flipH="1" flipV="1">
            <a:off x="2841625" y="5230813"/>
            <a:ext cx="360363" cy="215900"/>
          </a:xfrm>
          <a:prstGeom prst="line">
            <a:avLst/>
          </a:prstGeom>
          <a:noFill/>
          <a:ln w="38100">
            <a:solidFill>
              <a:srgbClr val="CC0000"/>
            </a:solidFill>
            <a:round/>
            <a:headEnd/>
            <a:tailEnd/>
          </a:ln>
        </p:spPr>
        <p:txBody>
          <a:bodyPr lIns="90000" tIns="10800" rIns="90000" bIns="46800" anchor="ctr"/>
          <a:lstStyle/>
          <a:p>
            <a:endParaRPr lang="ja-JP" altLang="en-US"/>
          </a:p>
        </p:txBody>
      </p:sp>
      <p:grpSp>
        <p:nvGrpSpPr>
          <p:cNvPr id="3" name="Group 106"/>
          <p:cNvGrpSpPr>
            <a:grpSpLocks/>
          </p:cNvGrpSpPr>
          <p:nvPr/>
        </p:nvGrpSpPr>
        <p:grpSpPr bwMode="auto">
          <a:xfrm>
            <a:off x="320675" y="6092825"/>
            <a:ext cx="1314450" cy="434975"/>
            <a:chOff x="158" y="3838"/>
            <a:chExt cx="828" cy="274"/>
          </a:xfrm>
        </p:grpSpPr>
        <p:sp>
          <p:nvSpPr>
            <p:cNvPr id="1095" name="Rectangle 17"/>
            <p:cNvSpPr>
              <a:spLocks noChangeArrowheads="1"/>
            </p:cNvSpPr>
            <p:nvPr/>
          </p:nvSpPr>
          <p:spPr bwMode="auto">
            <a:xfrm>
              <a:off x="158" y="3838"/>
              <a:ext cx="825" cy="261"/>
            </a:xfrm>
            <a:prstGeom prst="rect">
              <a:avLst/>
            </a:prstGeom>
            <a:noFill/>
            <a:ln w="9525">
              <a:solidFill>
                <a:schemeClr val="tx1"/>
              </a:solidFill>
              <a:miter lim="800000"/>
              <a:headEnd/>
              <a:tailEnd/>
            </a:ln>
          </p:spPr>
          <p:txBody>
            <a:bodyPr wrap="none" anchor="ctr"/>
            <a:lstStyle/>
            <a:p>
              <a:endParaRPr lang="ja-JP" altLang="en-US">
                <a:ea typeface="ＭＳ Ｐゴシック" charset="-128"/>
              </a:endParaRPr>
            </a:p>
          </p:txBody>
        </p:sp>
        <p:sp>
          <p:nvSpPr>
            <p:cNvPr id="1096" name="Text Box 18"/>
            <p:cNvSpPr txBox="1">
              <a:spLocks noChangeArrowheads="1"/>
            </p:cNvSpPr>
            <p:nvPr/>
          </p:nvSpPr>
          <p:spPr bwMode="auto">
            <a:xfrm>
              <a:off x="158" y="3894"/>
              <a:ext cx="244" cy="135"/>
            </a:xfrm>
            <a:prstGeom prst="rect">
              <a:avLst/>
            </a:prstGeom>
            <a:noFill/>
            <a:ln w="9525">
              <a:noFill/>
              <a:miter lim="800000"/>
              <a:headEnd/>
              <a:tailEnd/>
            </a:ln>
          </p:spPr>
          <p:txBody>
            <a:bodyPr wrap="none">
              <a:spAutoFit/>
            </a:bodyPr>
            <a:lstStyle/>
            <a:p>
              <a:r>
                <a:rPr lang="ja-JP" altLang="en-US" sz="800">
                  <a:ea typeface="HGS創英角ｺﾞｼｯｸUB" pitchFamily="50" charset="-128"/>
                </a:rPr>
                <a:t>凡例</a:t>
              </a:r>
            </a:p>
          </p:txBody>
        </p:sp>
        <p:sp>
          <p:nvSpPr>
            <p:cNvPr id="1097" name="Text Box 19"/>
            <p:cNvSpPr txBox="1">
              <a:spLocks noChangeArrowheads="1"/>
            </p:cNvSpPr>
            <p:nvPr/>
          </p:nvSpPr>
          <p:spPr bwMode="auto">
            <a:xfrm>
              <a:off x="742" y="3856"/>
              <a:ext cx="244" cy="135"/>
            </a:xfrm>
            <a:prstGeom prst="rect">
              <a:avLst/>
            </a:prstGeom>
            <a:noFill/>
            <a:ln w="9525">
              <a:noFill/>
              <a:miter lim="800000"/>
              <a:headEnd/>
              <a:tailEnd/>
            </a:ln>
          </p:spPr>
          <p:txBody>
            <a:bodyPr wrap="none">
              <a:spAutoFit/>
            </a:bodyPr>
            <a:lstStyle/>
            <a:p>
              <a:r>
                <a:rPr lang="ja-JP" altLang="en-US" sz="800">
                  <a:ea typeface="HGS創英角ｺﾞｼｯｸUB" pitchFamily="50" charset="-128"/>
                </a:rPr>
                <a:t>電力</a:t>
              </a:r>
            </a:p>
          </p:txBody>
        </p:sp>
        <p:sp>
          <p:nvSpPr>
            <p:cNvPr id="1098" name="Text Box 20"/>
            <p:cNvSpPr txBox="1">
              <a:spLocks noChangeArrowheads="1"/>
            </p:cNvSpPr>
            <p:nvPr/>
          </p:nvSpPr>
          <p:spPr bwMode="auto">
            <a:xfrm>
              <a:off x="742" y="3977"/>
              <a:ext cx="244" cy="135"/>
            </a:xfrm>
            <a:prstGeom prst="rect">
              <a:avLst/>
            </a:prstGeom>
            <a:noFill/>
            <a:ln w="9525">
              <a:noFill/>
              <a:miter lim="800000"/>
              <a:headEnd/>
              <a:tailEnd/>
            </a:ln>
          </p:spPr>
          <p:txBody>
            <a:bodyPr wrap="none">
              <a:spAutoFit/>
            </a:bodyPr>
            <a:lstStyle/>
            <a:p>
              <a:r>
                <a:rPr lang="ja-JP" altLang="en-US" sz="800">
                  <a:ea typeface="HGS創英角ｺﾞｼｯｸUB" pitchFamily="50" charset="-128"/>
                </a:rPr>
                <a:t>通信</a:t>
              </a:r>
            </a:p>
          </p:txBody>
        </p:sp>
        <p:sp>
          <p:nvSpPr>
            <p:cNvPr id="1099" name="Line 64"/>
            <p:cNvSpPr>
              <a:spLocks noChangeShapeType="1"/>
            </p:cNvSpPr>
            <p:nvPr/>
          </p:nvSpPr>
          <p:spPr bwMode="auto">
            <a:xfrm flipH="1">
              <a:off x="430" y="3929"/>
              <a:ext cx="317" cy="0"/>
            </a:xfrm>
            <a:prstGeom prst="line">
              <a:avLst/>
            </a:prstGeom>
            <a:noFill/>
            <a:ln w="38100">
              <a:solidFill>
                <a:srgbClr val="77D4ED"/>
              </a:solidFill>
              <a:round/>
              <a:headEnd/>
              <a:tailEnd/>
            </a:ln>
          </p:spPr>
          <p:txBody>
            <a:bodyPr lIns="90000" tIns="10800" rIns="90000" bIns="46800" anchor="ctr"/>
            <a:lstStyle/>
            <a:p>
              <a:endParaRPr lang="ja-JP" altLang="en-US"/>
            </a:p>
          </p:txBody>
        </p:sp>
        <p:sp>
          <p:nvSpPr>
            <p:cNvPr id="1100" name="Line 65"/>
            <p:cNvSpPr>
              <a:spLocks noChangeShapeType="1"/>
            </p:cNvSpPr>
            <p:nvPr/>
          </p:nvSpPr>
          <p:spPr bwMode="auto">
            <a:xfrm flipH="1" flipV="1">
              <a:off x="430" y="4020"/>
              <a:ext cx="317" cy="0"/>
            </a:xfrm>
            <a:prstGeom prst="line">
              <a:avLst/>
            </a:prstGeom>
            <a:noFill/>
            <a:ln w="38100">
              <a:solidFill>
                <a:srgbClr val="CC0000"/>
              </a:solidFill>
              <a:round/>
              <a:headEnd/>
              <a:tailEnd/>
            </a:ln>
          </p:spPr>
          <p:txBody>
            <a:bodyPr lIns="90000" tIns="10800" rIns="90000" bIns="46800" anchor="ctr"/>
            <a:lstStyle/>
            <a:p>
              <a:endParaRPr lang="ja-JP" altLang="en-US"/>
            </a:p>
          </p:txBody>
        </p:sp>
      </p:grpSp>
      <p:sp>
        <p:nvSpPr>
          <p:cNvPr id="1062" name="Line 73"/>
          <p:cNvSpPr>
            <a:spLocks noChangeShapeType="1"/>
          </p:cNvSpPr>
          <p:nvPr/>
        </p:nvSpPr>
        <p:spPr bwMode="auto">
          <a:xfrm flipH="1">
            <a:off x="5649913" y="5907088"/>
            <a:ext cx="2879725" cy="0"/>
          </a:xfrm>
          <a:prstGeom prst="line">
            <a:avLst/>
          </a:prstGeom>
          <a:noFill/>
          <a:ln w="38100">
            <a:solidFill>
              <a:srgbClr val="CC0000"/>
            </a:solidFill>
            <a:round/>
            <a:headEnd/>
            <a:tailEnd/>
          </a:ln>
        </p:spPr>
        <p:txBody>
          <a:bodyPr lIns="90000" tIns="10800" rIns="90000" bIns="46800" anchor="ctr"/>
          <a:lstStyle/>
          <a:p>
            <a:endParaRPr lang="ja-JP" altLang="en-US"/>
          </a:p>
        </p:txBody>
      </p:sp>
      <p:sp>
        <p:nvSpPr>
          <p:cNvPr id="1063" name="Line 74"/>
          <p:cNvSpPr>
            <a:spLocks noChangeShapeType="1"/>
          </p:cNvSpPr>
          <p:nvPr/>
        </p:nvSpPr>
        <p:spPr bwMode="auto">
          <a:xfrm>
            <a:off x="6300788" y="5014913"/>
            <a:ext cx="2159000" cy="0"/>
          </a:xfrm>
          <a:prstGeom prst="line">
            <a:avLst/>
          </a:prstGeom>
          <a:noFill/>
          <a:ln w="38100">
            <a:solidFill>
              <a:srgbClr val="77D4ED"/>
            </a:solidFill>
            <a:round/>
            <a:headEnd/>
            <a:tailEnd/>
          </a:ln>
        </p:spPr>
        <p:txBody>
          <a:bodyPr lIns="90000" tIns="10800" rIns="90000" bIns="46800" anchor="ctr"/>
          <a:lstStyle/>
          <a:p>
            <a:endParaRPr lang="ja-JP" altLang="en-US"/>
          </a:p>
        </p:txBody>
      </p:sp>
      <p:sp>
        <p:nvSpPr>
          <p:cNvPr id="1064" name="Line 75"/>
          <p:cNvSpPr>
            <a:spLocks noChangeShapeType="1"/>
          </p:cNvSpPr>
          <p:nvPr/>
        </p:nvSpPr>
        <p:spPr bwMode="auto">
          <a:xfrm>
            <a:off x="6297613" y="4827588"/>
            <a:ext cx="3175" cy="187325"/>
          </a:xfrm>
          <a:prstGeom prst="line">
            <a:avLst/>
          </a:prstGeom>
          <a:noFill/>
          <a:ln w="38100">
            <a:solidFill>
              <a:srgbClr val="77D4ED"/>
            </a:solidFill>
            <a:round/>
            <a:headEnd/>
            <a:tailEnd/>
          </a:ln>
        </p:spPr>
        <p:txBody>
          <a:bodyPr lIns="90000" tIns="10800" rIns="90000" bIns="46800" anchor="ctr"/>
          <a:lstStyle/>
          <a:p>
            <a:endParaRPr lang="ja-JP" altLang="en-US"/>
          </a:p>
        </p:txBody>
      </p:sp>
      <p:sp>
        <p:nvSpPr>
          <p:cNvPr id="1065" name="Line 77"/>
          <p:cNvSpPr>
            <a:spLocks noChangeShapeType="1"/>
          </p:cNvSpPr>
          <p:nvPr/>
        </p:nvSpPr>
        <p:spPr bwMode="auto">
          <a:xfrm flipV="1">
            <a:off x="8459788" y="5014913"/>
            <a:ext cx="3175" cy="173037"/>
          </a:xfrm>
          <a:prstGeom prst="line">
            <a:avLst/>
          </a:prstGeom>
          <a:noFill/>
          <a:ln w="38100">
            <a:solidFill>
              <a:srgbClr val="77D4ED"/>
            </a:solidFill>
            <a:round/>
            <a:headEnd/>
            <a:tailEnd/>
          </a:ln>
        </p:spPr>
        <p:txBody>
          <a:bodyPr lIns="90000" tIns="10800" rIns="90000" bIns="46800" anchor="ctr"/>
          <a:lstStyle/>
          <a:p>
            <a:endParaRPr lang="ja-JP" altLang="en-US"/>
          </a:p>
        </p:txBody>
      </p:sp>
      <p:sp>
        <p:nvSpPr>
          <p:cNvPr id="1066" name="Line 78"/>
          <p:cNvSpPr>
            <a:spLocks noChangeShapeType="1"/>
          </p:cNvSpPr>
          <p:nvPr/>
        </p:nvSpPr>
        <p:spPr bwMode="auto">
          <a:xfrm flipH="1" flipV="1">
            <a:off x="6589713" y="5762625"/>
            <a:ext cx="0" cy="144463"/>
          </a:xfrm>
          <a:prstGeom prst="line">
            <a:avLst/>
          </a:prstGeom>
          <a:noFill/>
          <a:ln w="38100">
            <a:solidFill>
              <a:srgbClr val="CC0000"/>
            </a:solidFill>
            <a:round/>
            <a:headEnd/>
            <a:tailEnd/>
          </a:ln>
        </p:spPr>
        <p:txBody>
          <a:bodyPr lIns="90000" tIns="10800" rIns="90000" bIns="46800" anchor="ctr"/>
          <a:lstStyle/>
          <a:p>
            <a:endParaRPr lang="ja-JP" altLang="en-US"/>
          </a:p>
        </p:txBody>
      </p:sp>
      <p:sp>
        <p:nvSpPr>
          <p:cNvPr id="1067" name="Line 80"/>
          <p:cNvSpPr>
            <a:spLocks noChangeShapeType="1"/>
          </p:cNvSpPr>
          <p:nvPr/>
        </p:nvSpPr>
        <p:spPr bwMode="auto">
          <a:xfrm flipH="1" flipV="1">
            <a:off x="8529638" y="5762625"/>
            <a:ext cx="0" cy="144463"/>
          </a:xfrm>
          <a:prstGeom prst="line">
            <a:avLst/>
          </a:prstGeom>
          <a:noFill/>
          <a:ln w="38100">
            <a:solidFill>
              <a:srgbClr val="CC0000"/>
            </a:solidFill>
            <a:round/>
            <a:headEnd/>
            <a:tailEnd/>
          </a:ln>
        </p:spPr>
        <p:txBody>
          <a:bodyPr lIns="90000" tIns="10800" rIns="90000" bIns="46800" anchor="ctr"/>
          <a:lstStyle/>
          <a:p>
            <a:endParaRPr lang="ja-JP" altLang="en-US"/>
          </a:p>
        </p:txBody>
      </p:sp>
      <p:sp>
        <p:nvSpPr>
          <p:cNvPr id="1068" name="Line 81"/>
          <p:cNvSpPr>
            <a:spLocks noChangeShapeType="1"/>
          </p:cNvSpPr>
          <p:nvPr/>
        </p:nvSpPr>
        <p:spPr bwMode="auto">
          <a:xfrm flipH="1" flipV="1">
            <a:off x="8097838" y="5907088"/>
            <a:ext cx="0" cy="144462"/>
          </a:xfrm>
          <a:prstGeom prst="line">
            <a:avLst/>
          </a:prstGeom>
          <a:noFill/>
          <a:ln w="38100">
            <a:solidFill>
              <a:srgbClr val="CC0000"/>
            </a:solidFill>
            <a:round/>
            <a:headEnd/>
            <a:tailEnd/>
          </a:ln>
        </p:spPr>
        <p:txBody>
          <a:bodyPr lIns="90000" tIns="10800" rIns="90000" bIns="46800" anchor="ctr"/>
          <a:lstStyle/>
          <a:p>
            <a:endParaRPr lang="ja-JP" altLang="en-US"/>
          </a:p>
        </p:txBody>
      </p:sp>
      <p:sp>
        <p:nvSpPr>
          <p:cNvPr id="1069" name="Text Box 82"/>
          <p:cNvSpPr txBox="1">
            <a:spLocks noChangeArrowheads="1"/>
          </p:cNvSpPr>
          <p:nvPr/>
        </p:nvSpPr>
        <p:spPr bwMode="auto">
          <a:xfrm>
            <a:off x="4418013" y="4654550"/>
            <a:ext cx="1001712" cy="290513"/>
          </a:xfrm>
          <a:prstGeom prst="rect">
            <a:avLst/>
          </a:prstGeom>
          <a:noFill/>
          <a:ln w="9525" algn="ctr">
            <a:noFill/>
            <a:miter lim="800000"/>
            <a:headEnd/>
            <a:tailEnd/>
          </a:ln>
        </p:spPr>
        <p:txBody>
          <a:bodyPr wrap="none" lIns="90000" tIns="10800" rIns="90000" bIns="46800">
            <a:spAutoFit/>
          </a:bodyPr>
          <a:lstStyle/>
          <a:p>
            <a:pPr algn="ctr">
              <a:lnSpc>
                <a:spcPct val="110000"/>
              </a:lnSpc>
              <a:spcBef>
                <a:spcPct val="30000"/>
              </a:spcBef>
            </a:pPr>
            <a:r>
              <a:rPr lang="ja-JP" altLang="en-US" sz="1400">
                <a:latin typeface="HGP創英角ｺﾞｼｯｸUB" pitchFamily="50" charset="-128"/>
              </a:rPr>
              <a:t>各種センサ</a:t>
            </a:r>
          </a:p>
        </p:txBody>
      </p:sp>
      <p:sp>
        <p:nvSpPr>
          <p:cNvPr id="1070" name="Text Box 83"/>
          <p:cNvSpPr txBox="1">
            <a:spLocks noChangeArrowheads="1"/>
          </p:cNvSpPr>
          <p:nvPr/>
        </p:nvSpPr>
        <p:spPr bwMode="auto">
          <a:xfrm>
            <a:off x="6056313" y="4222750"/>
            <a:ext cx="714375" cy="290513"/>
          </a:xfrm>
          <a:prstGeom prst="rect">
            <a:avLst/>
          </a:prstGeom>
          <a:noFill/>
          <a:ln w="9525" algn="ctr">
            <a:noFill/>
            <a:miter lim="800000"/>
            <a:headEnd/>
            <a:tailEnd/>
          </a:ln>
        </p:spPr>
        <p:txBody>
          <a:bodyPr wrap="none" lIns="90000" tIns="10800" rIns="90000" bIns="46800">
            <a:spAutoFit/>
          </a:bodyPr>
          <a:lstStyle/>
          <a:p>
            <a:pPr algn="ctr">
              <a:lnSpc>
                <a:spcPct val="110000"/>
              </a:lnSpc>
              <a:spcBef>
                <a:spcPct val="30000"/>
              </a:spcBef>
            </a:pPr>
            <a:r>
              <a:rPr lang="ja-JP" altLang="en-US" sz="1400">
                <a:latin typeface="HGP創英角ｺﾞｼｯｸUB" pitchFamily="50" charset="-128"/>
              </a:rPr>
              <a:t>配電盤</a:t>
            </a:r>
          </a:p>
        </p:txBody>
      </p:sp>
      <p:sp>
        <p:nvSpPr>
          <p:cNvPr id="1071" name="Text Box 84"/>
          <p:cNvSpPr txBox="1">
            <a:spLocks noChangeArrowheads="1"/>
          </p:cNvSpPr>
          <p:nvPr/>
        </p:nvSpPr>
        <p:spPr bwMode="auto">
          <a:xfrm>
            <a:off x="5218113" y="2493963"/>
            <a:ext cx="842962" cy="258762"/>
          </a:xfrm>
          <a:prstGeom prst="rect">
            <a:avLst/>
          </a:prstGeom>
          <a:noFill/>
          <a:ln w="9525" algn="ctr">
            <a:noFill/>
            <a:miter lim="800000"/>
            <a:headEnd/>
            <a:tailEnd/>
          </a:ln>
        </p:spPr>
        <p:txBody>
          <a:bodyPr wrap="none" lIns="90000" tIns="10800" rIns="90000" bIns="46800">
            <a:spAutoFit/>
          </a:bodyPr>
          <a:lstStyle/>
          <a:p>
            <a:pPr algn="ctr">
              <a:lnSpc>
                <a:spcPct val="110000"/>
              </a:lnSpc>
              <a:spcBef>
                <a:spcPct val="30000"/>
              </a:spcBef>
            </a:pPr>
            <a:r>
              <a:rPr lang="en-US" altLang="ja-JP" sz="1200">
                <a:latin typeface="HGP創英角ｺﾞｼｯｸUB" pitchFamily="50" charset="-128"/>
              </a:rPr>
              <a:t>EV</a:t>
            </a:r>
            <a:r>
              <a:rPr lang="ja-JP" altLang="en-US" sz="1200">
                <a:latin typeface="HGP創英角ｺﾞｼｯｸUB" pitchFamily="50" charset="-128"/>
              </a:rPr>
              <a:t>ﾁｬｰｼﾞｬ</a:t>
            </a:r>
          </a:p>
        </p:txBody>
      </p:sp>
      <p:sp>
        <p:nvSpPr>
          <p:cNvPr id="1072" name="Text Box 86"/>
          <p:cNvSpPr txBox="1">
            <a:spLocks noChangeArrowheads="1"/>
          </p:cNvSpPr>
          <p:nvPr/>
        </p:nvSpPr>
        <p:spPr bwMode="auto">
          <a:xfrm>
            <a:off x="7080250" y="4583113"/>
            <a:ext cx="931863" cy="290512"/>
          </a:xfrm>
          <a:prstGeom prst="rect">
            <a:avLst/>
          </a:prstGeom>
          <a:noFill/>
          <a:ln w="9525" algn="ctr">
            <a:noFill/>
            <a:miter lim="800000"/>
            <a:headEnd/>
            <a:tailEnd/>
          </a:ln>
        </p:spPr>
        <p:txBody>
          <a:bodyPr wrap="none" lIns="90000" tIns="10800" rIns="90000" bIns="46800">
            <a:spAutoFit/>
          </a:bodyPr>
          <a:lstStyle/>
          <a:p>
            <a:pPr algn="ctr">
              <a:lnSpc>
                <a:spcPct val="110000"/>
              </a:lnSpc>
              <a:spcBef>
                <a:spcPct val="30000"/>
              </a:spcBef>
            </a:pPr>
            <a:r>
              <a:rPr lang="ja-JP" altLang="en-US" sz="1400">
                <a:latin typeface="HGP創英角ｺﾞｼｯｸUB" pitchFamily="50" charset="-128"/>
              </a:rPr>
              <a:t>サイネージ</a:t>
            </a:r>
          </a:p>
        </p:txBody>
      </p:sp>
      <p:sp>
        <p:nvSpPr>
          <p:cNvPr id="1073" name="Text Box 87"/>
          <p:cNvSpPr txBox="1">
            <a:spLocks noChangeArrowheads="1"/>
          </p:cNvSpPr>
          <p:nvPr/>
        </p:nvSpPr>
        <p:spPr bwMode="auto">
          <a:xfrm>
            <a:off x="6308725" y="5505450"/>
            <a:ext cx="758825" cy="290513"/>
          </a:xfrm>
          <a:prstGeom prst="rect">
            <a:avLst/>
          </a:prstGeom>
          <a:noFill/>
          <a:ln w="9525" algn="ctr">
            <a:noFill/>
            <a:miter lim="800000"/>
            <a:headEnd/>
            <a:tailEnd/>
          </a:ln>
        </p:spPr>
        <p:txBody>
          <a:bodyPr wrap="none" lIns="90000" tIns="10800" rIns="90000" bIns="46800">
            <a:spAutoFit/>
          </a:bodyPr>
          <a:lstStyle/>
          <a:p>
            <a:pPr algn="ctr">
              <a:lnSpc>
                <a:spcPct val="110000"/>
              </a:lnSpc>
              <a:spcBef>
                <a:spcPct val="30000"/>
              </a:spcBef>
            </a:pPr>
            <a:r>
              <a:rPr lang="en-US" altLang="ja-JP" sz="1400">
                <a:latin typeface="HGP創英角ｺﾞｼｯｸUB" pitchFamily="50" charset="-128"/>
              </a:rPr>
              <a:t>DC</a:t>
            </a:r>
            <a:r>
              <a:rPr lang="ja-JP" altLang="en-US" sz="1400">
                <a:latin typeface="HGP創英角ｺﾞｼｯｸUB" pitchFamily="50" charset="-128"/>
              </a:rPr>
              <a:t>照明</a:t>
            </a:r>
          </a:p>
        </p:txBody>
      </p:sp>
      <p:sp>
        <p:nvSpPr>
          <p:cNvPr id="1074" name="Text Box 89"/>
          <p:cNvSpPr txBox="1">
            <a:spLocks noChangeArrowheads="1"/>
          </p:cNvSpPr>
          <p:nvPr/>
        </p:nvSpPr>
        <p:spPr bwMode="auto">
          <a:xfrm>
            <a:off x="7450138" y="6483350"/>
            <a:ext cx="1363662" cy="290513"/>
          </a:xfrm>
          <a:prstGeom prst="rect">
            <a:avLst/>
          </a:prstGeom>
          <a:noFill/>
          <a:ln w="9525" algn="ctr">
            <a:noFill/>
            <a:miter lim="800000"/>
            <a:headEnd/>
            <a:tailEnd/>
          </a:ln>
        </p:spPr>
        <p:txBody>
          <a:bodyPr wrap="none" lIns="90000" tIns="10800" rIns="90000" bIns="46800">
            <a:spAutoFit/>
          </a:bodyPr>
          <a:lstStyle/>
          <a:p>
            <a:pPr algn="ctr">
              <a:lnSpc>
                <a:spcPct val="110000"/>
              </a:lnSpc>
              <a:spcBef>
                <a:spcPct val="30000"/>
              </a:spcBef>
            </a:pPr>
            <a:r>
              <a:rPr lang="ja-JP" altLang="en-US" sz="1400">
                <a:latin typeface="HGP創英角ｺﾞｼｯｸUB" pitchFamily="50" charset="-128"/>
              </a:rPr>
              <a:t>自動節電サーバ</a:t>
            </a:r>
          </a:p>
        </p:txBody>
      </p:sp>
      <p:sp>
        <p:nvSpPr>
          <p:cNvPr id="1075" name="Text Box 92"/>
          <p:cNvSpPr txBox="1">
            <a:spLocks noChangeArrowheads="1"/>
          </p:cNvSpPr>
          <p:nvPr/>
        </p:nvSpPr>
        <p:spPr bwMode="auto">
          <a:xfrm>
            <a:off x="4887913" y="6122988"/>
            <a:ext cx="1008062" cy="290512"/>
          </a:xfrm>
          <a:prstGeom prst="rect">
            <a:avLst/>
          </a:prstGeom>
          <a:noFill/>
          <a:ln w="9525" algn="ctr">
            <a:noFill/>
            <a:miter lim="800000"/>
            <a:headEnd/>
            <a:tailEnd/>
          </a:ln>
        </p:spPr>
        <p:txBody>
          <a:bodyPr wrap="none" lIns="90000" tIns="10800" rIns="90000" bIns="46800">
            <a:spAutoFit/>
          </a:bodyPr>
          <a:lstStyle/>
          <a:p>
            <a:pPr algn="ctr">
              <a:lnSpc>
                <a:spcPct val="110000"/>
              </a:lnSpc>
              <a:spcBef>
                <a:spcPct val="30000"/>
              </a:spcBef>
            </a:pPr>
            <a:r>
              <a:rPr lang="ja-JP" altLang="en-US" sz="1400">
                <a:latin typeface="HGP創英角ｺﾞｼｯｸUB" pitchFamily="50" charset="-128"/>
              </a:rPr>
              <a:t>拠点サーバ</a:t>
            </a:r>
          </a:p>
        </p:txBody>
      </p:sp>
      <p:sp>
        <p:nvSpPr>
          <p:cNvPr id="1076" name="Text Box 93"/>
          <p:cNvSpPr txBox="1">
            <a:spLocks noChangeArrowheads="1"/>
          </p:cNvSpPr>
          <p:nvPr/>
        </p:nvSpPr>
        <p:spPr bwMode="auto">
          <a:xfrm>
            <a:off x="2447925" y="5230813"/>
            <a:ext cx="892175" cy="290512"/>
          </a:xfrm>
          <a:prstGeom prst="rect">
            <a:avLst/>
          </a:prstGeom>
          <a:noFill/>
          <a:ln w="9525" algn="ctr">
            <a:noFill/>
            <a:miter lim="800000"/>
            <a:headEnd/>
            <a:tailEnd/>
          </a:ln>
        </p:spPr>
        <p:txBody>
          <a:bodyPr wrap="none" lIns="90000" tIns="10800" rIns="90000" bIns="46800">
            <a:spAutoFit/>
          </a:bodyPr>
          <a:lstStyle/>
          <a:p>
            <a:pPr algn="ctr">
              <a:lnSpc>
                <a:spcPct val="110000"/>
              </a:lnSpc>
              <a:spcBef>
                <a:spcPct val="30000"/>
              </a:spcBef>
            </a:pPr>
            <a:r>
              <a:rPr lang="ja-JP" altLang="en-US" sz="1400">
                <a:latin typeface="HGP創英角ｺﾞｼｯｸUB" pitchFamily="50" charset="-128"/>
              </a:rPr>
              <a:t>最適制御</a:t>
            </a:r>
          </a:p>
        </p:txBody>
      </p:sp>
      <p:sp>
        <p:nvSpPr>
          <p:cNvPr id="1077" name="Text Box 94"/>
          <p:cNvSpPr txBox="1">
            <a:spLocks noChangeArrowheads="1"/>
          </p:cNvSpPr>
          <p:nvPr/>
        </p:nvSpPr>
        <p:spPr bwMode="auto">
          <a:xfrm>
            <a:off x="5875338" y="6094413"/>
            <a:ext cx="1704975" cy="325437"/>
          </a:xfrm>
          <a:prstGeom prst="rect">
            <a:avLst/>
          </a:prstGeom>
          <a:noFill/>
          <a:ln w="9525" algn="ctr">
            <a:noFill/>
            <a:miter lim="800000"/>
            <a:headEnd/>
            <a:tailEnd/>
          </a:ln>
        </p:spPr>
        <p:txBody>
          <a:bodyPr wrap="none" lIns="90000" tIns="10800" rIns="90000" bIns="46800">
            <a:spAutoFit/>
          </a:bodyPr>
          <a:lstStyle/>
          <a:p>
            <a:pPr algn="ctr">
              <a:lnSpc>
                <a:spcPct val="110000"/>
              </a:lnSpc>
              <a:spcBef>
                <a:spcPct val="30000"/>
              </a:spcBef>
            </a:pPr>
            <a:r>
              <a:rPr lang="ja-JP" altLang="en-US" sz="1600">
                <a:solidFill>
                  <a:srgbClr val="FF0066"/>
                </a:solidFill>
                <a:latin typeface="HGP創英角ｺﾞｼｯｸUB" pitchFamily="50" charset="-128"/>
              </a:rPr>
              <a:t>②最適・自動制御</a:t>
            </a:r>
          </a:p>
        </p:txBody>
      </p:sp>
      <p:sp>
        <p:nvSpPr>
          <p:cNvPr id="1078" name="Text Box 95"/>
          <p:cNvSpPr txBox="1">
            <a:spLocks noChangeArrowheads="1"/>
          </p:cNvSpPr>
          <p:nvPr/>
        </p:nvSpPr>
        <p:spPr bwMode="auto">
          <a:xfrm>
            <a:off x="1985963" y="6129338"/>
            <a:ext cx="1719262" cy="325437"/>
          </a:xfrm>
          <a:prstGeom prst="rect">
            <a:avLst/>
          </a:prstGeom>
          <a:noFill/>
          <a:ln w="9525" algn="ctr">
            <a:noFill/>
            <a:miter lim="800000"/>
            <a:headEnd/>
            <a:tailEnd/>
          </a:ln>
        </p:spPr>
        <p:txBody>
          <a:bodyPr wrap="none" lIns="90000" tIns="10800" rIns="90000" bIns="46800">
            <a:spAutoFit/>
          </a:bodyPr>
          <a:lstStyle/>
          <a:p>
            <a:pPr algn="ctr">
              <a:lnSpc>
                <a:spcPct val="110000"/>
              </a:lnSpc>
              <a:spcBef>
                <a:spcPct val="30000"/>
              </a:spcBef>
            </a:pPr>
            <a:r>
              <a:rPr lang="en-US" altLang="ja-JP" sz="1600">
                <a:solidFill>
                  <a:srgbClr val="006600"/>
                </a:solidFill>
                <a:latin typeface="HGP創英角ｺﾞｼｯｸUB" pitchFamily="50" charset="-128"/>
              </a:rPr>
              <a:t>③</a:t>
            </a:r>
            <a:r>
              <a:rPr lang="ja-JP" altLang="en-US" sz="1600">
                <a:solidFill>
                  <a:srgbClr val="006600"/>
                </a:solidFill>
                <a:latin typeface="HGP創英角ｺﾞｼｯｸUB" pitchFamily="50" charset="-128"/>
              </a:rPr>
              <a:t>データ集中管理</a:t>
            </a:r>
          </a:p>
        </p:txBody>
      </p:sp>
      <p:pic>
        <p:nvPicPr>
          <p:cNvPr id="1079" name="Picture 96"/>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6513513" y="2709863"/>
            <a:ext cx="1262062" cy="720725"/>
          </a:xfrm>
          <a:prstGeom prst="rect">
            <a:avLst/>
          </a:prstGeom>
          <a:noFill/>
          <a:ln w="9525" algn="ctr">
            <a:noFill/>
            <a:miter lim="800000"/>
            <a:headEnd/>
            <a:tailEnd/>
          </a:ln>
        </p:spPr>
      </p:pic>
      <p:sp>
        <p:nvSpPr>
          <p:cNvPr id="1080" name="Text Box 97"/>
          <p:cNvSpPr txBox="1">
            <a:spLocks noChangeArrowheads="1"/>
          </p:cNvSpPr>
          <p:nvPr/>
        </p:nvSpPr>
        <p:spPr bwMode="auto">
          <a:xfrm>
            <a:off x="7435850" y="3286125"/>
            <a:ext cx="377825" cy="290513"/>
          </a:xfrm>
          <a:prstGeom prst="rect">
            <a:avLst/>
          </a:prstGeom>
          <a:noFill/>
          <a:ln w="9525" algn="ctr">
            <a:noFill/>
            <a:miter lim="800000"/>
            <a:headEnd/>
            <a:tailEnd/>
          </a:ln>
        </p:spPr>
        <p:txBody>
          <a:bodyPr wrap="none" lIns="90000" tIns="10800" rIns="90000" bIns="46800">
            <a:spAutoFit/>
          </a:bodyPr>
          <a:lstStyle/>
          <a:p>
            <a:pPr algn="ctr">
              <a:lnSpc>
                <a:spcPct val="110000"/>
              </a:lnSpc>
              <a:spcBef>
                <a:spcPct val="30000"/>
              </a:spcBef>
            </a:pPr>
            <a:r>
              <a:rPr lang="en-US" altLang="ja-JP" sz="1400">
                <a:latin typeface="HGP創英角ｺﾞｼｯｸUB" pitchFamily="50" charset="-128"/>
              </a:rPr>
              <a:t>EV</a:t>
            </a:r>
          </a:p>
        </p:txBody>
      </p:sp>
      <p:sp>
        <p:nvSpPr>
          <p:cNvPr id="1081" name="Line 98"/>
          <p:cNvSpPr>
            <a:spLocks noChangeShapeType="1"/>
          </p:cNvSpPr>
          <p:nvPr/>
        </p:nvSpPr>
        <p:spPr bwMode="auto">
          <a:xfrm flipV="1">
            <a:off x="6010275" y="3070225"/>
            <a:ext cx="576263" cy="0"/>
          </a:xfrm>
          <a:prstGeom prst="line">
            <a:avLst/>
          </a:prstGeom>
          <a:noFill/>
          <a:ln w="38100">
            <a:solidFill>
              <a:srgbClr val="77D4ED"/>
            </a:solidFill>
            <a:round/>
            <a:headEnd/>
            <a:tailEnd/>
          </a:ln>
        </p:spPr>
        <p:txBody>
          <a:bodyPr lIns="90000" tIns="10800" rIns="90000" bIns="46800" anchor="ctr"/>
          <a:lstStyle/>
          <a:p>
            <a:endParaRPr lang="ja-JP" altLang="en-US"/>
          </a:p>
        </p:txBody>
      </p:sp>
      <p:sp>
        <p:nvSpPr>
          <p:cNvPr id="1082" name="Line 100"/>
          <p:cNvSpPr>
            <a:spLocks noChangeShapeType="1"/>
          </p:cNvSpPr>
          <p:nvPr/>
        </p:nvSpPr>
        <p:spPr bwMode="auto">
          <a:xfrm flipH="1">
            <a:off x="3057525" y="3359150"/>
            <a:ext cx="2305050" cy="1582738"/>
          </a:xfrm>
          <a:prstGeom prst="line">
            <a:avLst/>
          </a:prstGeom>
          <a:noFill/>
          <a:ln w="38100">
            <a:solidFill>
              <a:srgbClr val="CC0000"/>
            </a:solidFill>
            <a:round/>
            <a:headEnd/>
            <a:tailEnd/>
          </a:ln>
        </p:spPr>
        <p:txBody>
          <a:bodyPr lIns="90000" tIns="10800" rIns="90000" bIns="46800" anchor="ctr"/>
          <a:lstStyle/>
          <a:p>
            <a:endParaRPr lang="ja-JP" altLang="en-US"/>
          </a:p>
        </p:txBody>
      </p:sp>
      <p:sp>
        <p:nvSpPr>
          <p:cNvPr id="1083" name="Rectangle 105"/>
          <p:cNvSpPr>
            <a:spLocks noChangeArrowheads="1"/>
          </p:cNvSpPr>
          <p:nvPr/>
        </p:nvSpPr>
        <p:spPr bwMode="auto">
          <a:xfrm>
            <a:off x="0" y="765175"/>
            <a:ext cx="9144000" cy="1439863"/>
          </a:xfrm>
          <a:prstGeom prst="rect">
            <a:avLst/>
          </a:prstGeom>
          <a:solidFill>
            <a:srgbClr val="CCECFF"/>
          </a:solidFill>
          <a:ln w="3175">
            <a:solidFill>
              <a:schemeClr val="tx1"/>
            </a:solidFill>
            <a:miter lim="800000"/>
            <a:headEnd/>
            <a:tailEnd/>
          </a:ln>
        </p:spPr>
        <p:txBody>
          <a:bodyPr lIns="66449" tIns="33224" rIns="66449" bIns="33224" anchor="ctr"/>
          <a:lstStyle/>
          <a:p>
            <a:pPr marL="180975" indent="-180975">
              <a:buFont typeface="Wingdings" pitchFamily="2" charset="2"/>
              <a:buNone/>
            </a:pPr>
            <a:r>
              <a:rPr lang="ja-JP" altLang="en-US" sz="1600" dirty="0">
                <a:latin typeface="HGPｺﾞｼｯｸE" pitchFamily="50" charset="-128"/>
                <a:ea typeface="HGPｺﾞｼｯｸE" pitchFamily="50" charset="-128"/>
              </a:rPr>
              <a:t>①</a:t>
            </a:r>
            <a:r>
              <a:rPr lang="en-US" altLang="ja-JP" sz="1600" dirty="0">
                <a:latin typeface="HGPｺﾞｼｯｸE" pitchFamily="50" charset="-128"/>
                <a:ea typeface="HGPｺﾞｼｯｸE" pitchFamily="50" charset="-128"/>
              </a:rPr>
              <a:t>PV/</a:t>
            </a:r>
            <a:r>
              <a:rPr lang="ja-JP" altLang="en-US" sz="1600" dirty="0">
                <a:latin typeface="HGPｺﾞｼｯｸE" pitchFamily="50" charset="-128"/>
                <a:ea typeface="HGPｺﾞｼｯｸE" pitchFamily="50" charset="-128"/>
              </a:rPr>
              <a:t>蓄電池</a:t>
            </a:r>
            <a:r>
              <a:rPr lang="en-US" altLang="ja-JP" sz="1600" dirty="0">
                <a:latin typeface="HGPｺﾞｼｯｸE" pitchFamily="50" charset="-128"/>
                <a:ea typeface="HGPｺﾞｼｯｸE" pitchFamily="50" charset="-128"/>
              </a:rPr>
              <a:t>/EV/</a:t>
            </a:r>
            <a:r>
              <a:rPr lang="ja-JP" altLang="en-US" sz="1600" dirty="0">
                <a:latin typeface="HGPｺﾞｼｯｸE" pitchFamily="50" charset="-128"/>
                <a:ea typeface="HGPｺﾞｼｯｸE" pitchFamily="50" charset="-128"/>
              </a:rPr>
              <a:t>系統電源など各種設備の状況により、大学内電力供給を制御し電力の地産地消を</a:t>
            </a:r>
            <a:r>
              <a:rPr lang="ja-JP" altLang="en-US" sz="1600" dirty="0" smtClean="0">
                <a:latin typeface="HGPｺﾞｼｯｸE" pitchFamily="50" charset="-128"/>
                <a:ea typeface="HGPｺﾞｼｯｸE" pitchFamily="50" charset="-128"/>
              </a:rPr>
              <a:t>実現</a:t>
            </a:r>
            <a:endParaRPr lang="ja-JP" altLang="en-US" sz="1600" dirty="0">
              <a:latin typeface="HGPｺﾞｼｯｸE" pitchFamily="50" charset="-128"/>
              <a:ea typeface="HGPｺﾞｼｯｸE" pitchFamily="50" charset="-128"/>
            </a:endParaRPr>
          </a:p>
          <a:p>
            <a:pPr marL="180975" indent="-180975">
              <a:buFont typeface="Wingdings" pitchFamily="2" charset="2"/>
              <a:buNone/>
            </a:pPr>
            <a:r>
              <a:rPr lang="ja-JP" altLang="en-US" sz="1600" dirty="0">
                <a:latin typeface="HGPｺﾞｼｯｸE" pitchFamily="50" charset="-128"/>
                <a:ea typeface="HGPｺﾞｼｯｸE" pitchFamily="50" charset="-128"/>
              </a:rPr>
              <a:t>②</a:t>
            </a:r>
            <a:r>
              <a:rPr lang="en-US" altLang="ja-JP" sz="1600" dirty="0">
                <a:latin typeface="HGPｺﾞｼｯｸE" pitchFamily="50" charset="-128"/>
                <a:ea typeface="HGPｺﾞｼｯｸE" pitchFamily="50" charset="-128"/>
              </a:rPr>
              <a:t>DC</a:t>
            </a:r>
            <a:r>
              <a:rPr lang="ja-JP" altLang="en-US" sz="1600" dirty="0">
                <a:latin typeface="HGPｺﾞｼｯｸE" pitchFamily="50" charset="-128"/>
                <a:ea typeface="HGPｺﾞｼｯｸE" pitchFamily="50" charset="-128"/>
              </a:rPr>
              <a:t>グリッド内から収集したデータに基づき、</a:t>
            </a:r>
            <a:r>
              <a:rPr lang="en-US" altLang="ja-JP" sz="1600" dirty="0">
                <a:latin typeface="HGPｺﾞｼｯｸE" pitchFamily="50" charset="-128"/>
                <a:ea typeface="HGPｺﾞｼｯｸE" pitchFamily="50" charset="-128"/>
              </a:rPr>
              <a:t>EMS</a:t>
            </a:r>
            <a:r>
              <a:rPr lang="ja-JP" altLang="en-US" sz="1600" dirty="0">
                <a:latin typeface="HGPｺﾞｼｯｸE" pitchFamily="50" charset="-128"/>
                <a:ea typeface="HGPｺﾞｼｯｸE" pitchFamily="50" charset="-128"/>
              </a:rPr>
              <a:t>でデータ分析し、状況に応じた最適制御・自動制御を実現。</a:t>
            </a:r>
          </a:p>
          <a:p>
            <a:pPr marL="180975" indent="-180975">
              <a:buFont typeface="Wingdings" pitchFamily="2" charset="2"/>
              <a:buNone/>
            </a:pPr>
            <a:r>
              <a:rPr lang="ja-JP" altLang="en-US" sz="1600" dirty="0">
                <a:latin typeface="HGPｺﾞｼｯｸE" pitchFamily="50" charset="-128"/>
                <a:ea typeface="HGPｺﾞｼｯｸE" pitchFamily="50" charset="-128"/>
              </a:rPr>
              <a:t>③収集したデータ・</a:t>
            </a:r>
            <a:r>
              <a:rPr lang="en-US" altLang="ja-JP" sz="1600" dirty="0">
                <a:latin typeface="HGPｺﾞｼｯｸE" pitchFamily="50" charset="-128"/>
                <a:ea typeface="HGPｺﾞｼｯｸE" pitchFamily="50" charset="-128"/>
              </a:rPr>
              <a:t>EMS</a:t>
            </a:r>
            <a:r>
              <a:rPr lang="ja-JP" altLang="en-US" sz="1600" dirty="0">
                <a:latin typeface="HGPｺﾞｼｯｸE" pitchFamily="50" charset="-128"/>
                <a:ea typeface="HGPｺﾞｼｯｸE" pitchFamily="50" charset="-128"/>
              </a:rPr>
              <a:t>からの生成データは、クラウド上で管理・加工することでユーザへ展開。</a:t>
            </a:r>
          </a:p>
        </p:txBody>
      </p:sp>
      <p:sp>
        <p:nvSpPr>
          <p:cNvPr id="1084" name="Text Box 109"/>
          <p:cNvSpPr txBox="1">
            <a:spLocks noChangeArrowheads="1"/>
          </p:cNvSpPr>
          <p:nvPr/>
        </p:nvSpPr>
        <p:spPr bwMode="auto">
          <a:xfrm>
            <a:off x="7304088" y="3862388"/>
            <a:ext cx="1247775" cy="290512"/>
          </a:xfrm>
          <a:prstGeom prst="rect">
            <a:avLst/>
          </a:prstGeom>
          <a:noFill/>
          <a:ln w="9525" algn="ctr">
            <a:noFill/>
            <a:miter lim="800000"/>
            <a:headEnd/>
            <a:tailEnd/>
          </a:ln>
        </p:spPr>
        <p:txBody>
          <a:bodyPr wrap="none" lIns="90000" tIns="10800" rIns="90000" bIns="46800">
            <a:spAutoFit/>
          </a:bodyPr>
          <a:lstStyle/>
          <a:p>
            <a:pPr algn="ctr">
              <a:lnSpc>
                <a:spcPct val="110000"/>
              </a:lnSpc>
              <a:spcBef>
                <a:spcPct val="30000"/>
              </a:spcBef>
            </a:pPr>
            <a:r>
              <a:rPr lang="ja-JP" altLang="en-US" sz="1400">
                <a:latin typeface="HGP創英角ｺﾞｼｯｸUB" pitchFamily="50" charset="-128"/>
              </a:rPr>
              <a:t>東北大学建屋</a:t>
            </a:r>
          </a:p>
        </p:txBody>
      </p:sp>
      <p:sp>
        <p:nvSpPr>
          <p:cNvPr id="1085" name="Text Box 110"/>
          <p:cNvSpPr txBox="1">
            <a:spLocks noChangeArrowheads="1"/>
          </p:cNvSpPr>
          <p:nvPr/>
        </p:nvSpPr>
        <p:spPr bwMode="auto">
          <a:xfrm>
            <a:off x="2300288" y="2351088"/>
            <a:ext cx="714375" cy="290512"/>
          </a:xfrm>
          <a:prstGeom prst="rect">
            <a:avLst/>
          </a:prstGeom>
          <a:noFill/>
          <a:ln w="9525" algn="ctr">
            <a:noFill/>
            <a:miter lim="800000"/>
            <a:headEnd/>
            <a:tailEnd/>
          </a:ln>
        </p:spPr>
        <p:txBody>
          <a:bodyPr wrap="none" lIns="90000" tIns="10800" rIns="90000" bIns="46800">
            <a:spAutoFit/>
          </a:bodyPr>
          <a:lstStyle/>
          <a:p>
            <a:pPr algn="ctr">
              <a:lnSpc>
                <a:spcPct val="110000"/>
              </a:lnSpc>
              <a:spcBef>
                <a:spcPct val="30000"/>
              </a:spcBef>
            </a:pPr>
            <a:r>
              <a:rPr lang="ja-JP" altLang="en-US" sz="1400">
                <a:latin typeface="HGP創英角ｺﾞｼｯｸUB" pitchFamily="50" charset="-128"/>
              </a:rPr>
              <a:t>蓄電池</a:t>
            </a:r>
          </a:p>
        </p:txBody>
      </p:sp>
      <p:pic>
        <p:nvPicPr>
          <p:cNvPr id="1086" name="Picture 111" descr="MC900428945[1]"/>
          <p:cNvPicPr>
            <a:picLocks noChangeAspect="1" noChangeArrowheads="1"/>
          </p:cNvPicPr>
          <p:nvPr/>
        </p:nvPicPr>
        <p:blipFill>
          <a:blip r:embed="rId15" cstate="print"/>
          <a:srcRect/>
          <a:stretch>
            <a:fillRect/>
          </a:stretch>
        </p:blipFill>
        <p:spPr bwMode="auto">
          <a:xfrm>
            <a:off x="5073650" y="5403850"/>
            <a:ext cx="892175" cy="639763"/>
          </a:xfrm>
          <a:prstGeom prst="rect">
            <a:avLst/>
          </a:prstGeom>
          <a:noFill/>
          <a:ln w="9525">
            <a:noFill/>
            <a:miter lim="800000"/>
            <a:headEnd/>
            <a:tailEnd/>
          </a:ln>
        </p:spPr>
      </p:pic>
      <p:pic>
        <p:nvPicPr>
          <p:cNvPr id="1087" name="Picture 112"/>
          <p:cNvPicPr>
            <a:picLocks noChangeAspect="1" noChangeArrowheads="1"/>
          </p:cNvPicPr>
          <p:nvPr/>
        </p:nvPicPr>
        <p:blipFill>
          <a:blip r:embed="rId16" cstate="print"/>
          <a:srcRect/>
          <a:stretch>
            <a:fillRect/>
          </a:stretch>
        </p:blipFill>
        <p:spPr bwMode="auto">
          <a:xfrm>
            <a:off x="5218113" y="2782888"/>
            <a:ext cx="790575" cy="862012"/>
          </a:xfrm>
          <a:prstGeom prst="rect">
            <a:avLst/>
          </a:prstGeom>
          <a:noFill/>
          <a:ln w="9525">
            <a:noFill/>
            <a:miter lim="800000"/>
            <a:headEnd/>
            <a:tailEnd/>
          </a:ln>
        </p:spPr>
      </p:pic>
      <p:pic>
        <p:nvPicPr>
          <p:cNvPr id="1088" name="Picture 113" descr="Welcome booth with interface"/>
          <p:cNvPicPr>
            <a:picLocks noChangeAspect="1" noChangeArrowheads="1"/>
          </p:cNvPicPr>
          <p:nvPr/>
        </p:nvPicPr>
        <p:blipFill>
          <a:blip r:embed="rId17" cstate="print"/>
          <a:srcRect/>
          <a:stretch>
            <a:fillRect/>
          </a:stretch>
        </p:blipFill>
        <p:spPr bwMode="auto">
          <a:xfrm>
            <a:off x="7380288" y="4870450"/>
            <a:ext cx="1509712" cy="936625"/>
          </a:xfrm>
          <a:prstGeom prst="rect">
            <a:avLst/>
          </a:prstGeom>
          <a:noFill/>
          <a:ln w="9525">
            <a:noFill/>
            <a:miter lim="800000"/>
            <a:headEnd/>
            <a:tailEnd/>
          </a:ln>
        </p:spPr>
      </p:pic>
      <p:graphicFrame>
        <p:nvGraphicFramePr>
          <p:cNvPr id="1026" name="Object 2"/>
          <p:cNvGraphicFramePr>
            <a:graphicFrameLocks noChangeAspect="1"/>
          </p:cNvGraphicFramePr>
          <p:nvPr/>
        </p:nvGraphicFramePr>
        <p:xfrm>
          <a:off x="7953375" y="6051550"/>
          <a:ext cx="349250" cy="444500"/>
        </p:xfrm>
        <a:graphic>
          <a:graphicData uri="http://schemas.openxmlformats.org/presentationml/2006/ole">
            <p:oleObj spid="_x0000_s130050" name="Visio" r:id="rId18" imgW="889711" imgH="1199693" progId="">
              <p:embed/>
            </p:oleObj>
          </a:graphicData>
        </a:graphic>
      </p:graphicFrame>
      <p:sp>
        <p:nvSpPr>
          <p:cNvPr id="1089" name="Line 164"/>
          <p:cNvSpPr>
            <a:spLocks noChangeShapeType="1"/>
          </p:cNvSpPr>
          <p:nvPr/>
        </p:nvSpPr>
        <p:spPr bwMode="auto">
          <a:xfrm>
            <a:off x="6659563" y="5014913"/>
            <a:ext cx="0" cy="144462"/>
          </a:xfrm>
          <a:prstGeom prst="line">
            <a:avLst/>
          </a:prstGeom>
          <a:noFill/>
          <a:ln w="38100">
            <a:solidFill>
              <a:srgbClr val="77D4ED"/>
            </a:solidFill>
            <a:round/>
            <a:headEnd/>
            <a:tailEnd/>
          </a:ln>
        </p:spPr>
        <p:txBody>
          <a:bodyPr lIns="90000" tIns="10800" rIns="90000" bIns="46800" anchor="ctr"/>
          <a:lstStyle/>
          <a:p>
            <a:endParaRPr lang="ja-JP" altLang="en-US"/>
          </a:p>
        </p:txBody>
      </p:sp>
      <p:sp>
        <p:nvSpPr>
          <p:cNvPr id="1090" name="Text Box 165"/>
          <p:cNvSpPr txBox="1">
            <a:spLocks noChangeArrowheads="1"/>
          </p:cNvSpPr>
          <p:nvPr/>
        </p:nvSpPr>
        <p:spPr bwMode="auto">
          <a:xfrm>
            <a:off x="4906963" y="3933825"/>
            <a:ext cx="536575" cy="290513"/>
          </a:xfrm>
          <a:prstGeom prst="rect">
            <a:avLst/>
          </a:prstGeom>
          <a:noFill/>
          <a:ln w="9525" algn="ctr">
            <a:noFill/>
            <a:miter lim="800000"/>
            <a:headEnd/>
            <a:tailEnd/>
          </a:ln>
        </p:spPr>
        <p:txBody>
          <a:bodyPr wrap="none" lIns="90000" tIns="10800" rIns="90000" bIns="46800">
            <a:spAutoFit/>
          </a:bodyPr>
          <a:lstStyle/>
          <a:p>
            <a:pPr algn="ctr">
              <a:lnSpc>
                <a:spcPct val="110000"/>
              </a:lnSpc>
              <a:spcBef>
                <a:spcPct val="30000"/>
              </a:spcBef>
            </a:pPr>
            <a:r>
              <a:rPr lang="ja-JP" altLang="en-US" sz="1400">
                <a:solidFill>
                  <a:schemeClr val="accent2"/>
                </a:solidFill>
                <a:latin typeface="HGP創英角ｺﾞｼｯｸUB" pitchFamily="50" charset="-128"/>
              </a:rPr>
              <a:t>消費</a:t>
            </a:r>
          </a:p>
        </p:txBody>
      </p:sp>
      <p:pic>
        <p:nvPicPr>
          <p:cNvPr id="1091" name="Picture 166"/>
          <p:cNvPicPr>
            <a:picLocks noChangeAspect="1" noChangeArrowheads="1"/>
          </p:cNvPicPr>
          <p:nvPr/>
        </p:nvPicPr>
        <p:blipFill>
          <a:blip r:embed="rId19" cstate="print"/>
          <a:srcRect/>
          <a:stretch>
            <a:fillRect/>
          </a:stretch>
        </p:blipFill>
        <p:spPr bwMode="auto">
          <a:xfrm>
            <a:off x="8027988" y="4321175"/>
            <a:ext cx="936625" cy="620713"/>
          </a:xfrm>
          <a:prstGeom prst="rect">
            <a:avLst/>
          </a:prstGeom>
          <a:noFill/>
          <a:ln w="9525">
            <a:noFill/>
            <a:miter lim="800000"/>
            <a:headEnd/>
            <a:tailEnd/>
          </a:ln>
        </p:spPr>
      </p:pic>
      <p:sp>
        <p:nvSpPr>
          <p:cNvPr id="1092" name="Line 47"/>
          <p:cNvSpPr>
            <a:spLocks noChangeShapeType="1"/>
          </p:cNvSpPr>
          <p:nvPr/>
        </p:nvSpPr>
        <p:spPr bwMode="auto">
          <a:xfrm flipH="1">
            <a:off x="3059113" y="3214688"/>
            <a:ext cx="73025" cy="1727200"/>
          </a:xfrm>
          <a:prstGeom prst="line">
            <a:avLst/>
          </a:prstGeom>
          <a:noFill/>
          <a:ln w="38100">
            <a:solidFill>
              <a:srgbClr val="CC0000"/>
            </a:solidFill>
            <a:round/>
            <a:headEnd/>
            <a:tailEnd/>
          </a:ln>
        </p:spPr>
        <p:txBody>
          <a:bodyPr lIns="90000" tIns="10800" rIns="90000" bIns="46800" anchor="ctr"/>
          <a:lstStyle/>
          <a:p>
            <a:endParaRPr lang="ja-JP" altLang="en-US"/>
          </a:p>
        </p:txBody>
      </p:sp>
      <p:sp>
        <p:nvSpPr>
          <p:cNvPr id="1093" name="Line 47"/>
          <p:cNvSpPr>
            <a:spLocks noChangeShapeType="1"/>
          </p:cNvSpPr>
          <p:nvPr/>
        </p:nvSpPr>
        <p:spPr bwMode="auto">
          <a:xfrm>
            <a:off x="1763713" y="3717925"/>
            <a:ext cx="1295400" cy="1223963"/>
          </a:xfrm>
          <a:prstGeom prst="line">
            <a:avLst/>
          </a:prstGeom>
          <a:noFill/>
          <a:ln w="38100">
            <a:solidFill>
              <a:srgbClr val="CC0000"/>
            </a:solidFill>
            <a:round/>
            <a:headEnd/>
            <a:tailEnd/>
          </a:ln>
        </p:spPr>
        <p:txBody>
          <a:bodyPr lIns="90000" tIns="10800" rIns="90000" bIns="46800" anchor="ctr"/>
          <a:lstStyle/>
          <a:p>
            <a:endParaRPr lang="ja-JP" altLang="en-US"/>
          </a:p>
        </p:txBody>
      </p:sp>
      <p:sp>
        <p:nvSpPr>
          <p:cNvPr id="1094" name="Text Box 59"/>
          <p:cNvSpPr txBox="1">
            <a:spLocks noChangeArrowheads="1"/>
          </p:cNvSpPr>
          <p:nvPr/>
        </p:nvSpPr>
        <p:spPr bwMode="auto">
          <a:xfrm>
            <a:off x="2339975" y="3790950"/>
            <a:ext cx="1196975" cy="325438"/>
          </a:xfrm>
          <a:prstGeom prst="rect">
            <a:avLst/>
          </a:prstGeom>
          <a:noFill/>
          <a:ln w="9525" algn="ctr">
            <a:noFill/>
            <a:miter lim="800000"/>
            <a:headEnd/>
            <a:tailEnd/>
          </a:ln>
        </p:spPr>
        <p:txBody>
          <a:bodyPr wrap="none" lIns="90000" tIns="10800" rIns="90000" bIns="46800">
            <a:spAutoFit/>
          </a:bodyPr>
          <a:lstStyle/>
          <a:p>
            <a:pPr algn="ctr">
              <a:lnSpc>
                <a:spcPct val="110000"/>
              </a:lnSpc>
              <a:spcBef>
                <a:spcPct val="30000"/>
              </a:spcBef>
            </a:pPr>
            <a:r>
              <a:rPr lang="en-US" altLang="ja-JP" sz="1600">
                <a:solidFill>
                  <a:srgbClr val="0033CC"/>
                </a:solidFill>
                <a:latin typeface="HGP創英角ｺﾞｼｯｸUB" pitchFamily="50" charset="-128"/>
              </a:rPr>
              <a:t>①</a:t>
            </a:r>
            <a:r>
              <a:rPr lang="ja-JP" altLang="en-US" sz="1600">
                <a:solidFill>
                  <a:srgbClr val="0033CC"/>
                </a:solidFill>
                <a:latin typeface="HGP創英角ｺﾞｼｯｸUB" pitchFamily="50" charset="-128"/>
              </a:rPr>
              <a:t>地産地消</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スライド番号プレースホルダ 4"/>
          <p:cNvSpPr>
            <a:spLocks noGrp="1"/>
          </p:cNvSpPr>
          <p:nvPr>
            <p:ph type="sldNum" sz="quarter" idx="12"/>
          </p:nvPr>
        </p:nvSpPr>
        <p:spPr>
          <a:noFill/>
        </p:spPr>
        <p:txBody>
          <a:bodyPr/>
          <a:lstStyle/>
          <a:p>
            <a:fld id="{31042113-4C51-4503-8E9B-C9A288D506C9}" type="slidenum">
              <a:rPr lang="en-US" altLang="ja-JP" smtClean="0"/>
              <a:pPr/>
              <a:t>28</a:t>
            </a:fld>
            <a:endParaRPr lang="en-US" altLang="ja-JP" smtClean="0"/>
          </a:p>
        </p:txBody>
      </p:sp>
      <p:sp>
        <p:nvSpPr>
          <p:cNvPr id="35842" name="Rectangle 2"/>
          <p:cNvSpPr>
            <a:spLocks noGrp="1"/>
          </p:cNvSpPr>
          <p:nvPr>
            <p:ph type="title"/>
          </p:nvPr>
        </p:nvSpPr>
        <p:spPr>
          <a:xfrm>
            <a:off x="467544" y="0"/>
            <a:ext cx="8229600" cy="1143000"/>
          </a:xfrm>
        </p:spPr>
        <p:txBody>
          <a:bodyPr/>
          <a:lstStyle/>
          <a:p>
            <a:pPr eaLnBrk="1" hangingPunct="1"/>
            <a:r>
              <a:rPr lang="en-US" altLang="ja-JP" sz="2800" dirty="0" smtClean="0"/>
              <a:t>3.</a:t>
            </a:r>
            <a:r>
              <a:rPr lang="ja-JP" altLang="en-US" sz="2800" dirty="0" smtClean="0"/>
              <a:t>スマートキャンパス構想との連動性</a:t>
            </a:r>
          </a:p>
        </p:txBody>
      </p:sp>
      <p:pic>
        <p:nvPicPr>
          <p:cNvPr id="35843" name="Picture 4"/>
          <p:cNvPicPr>
            <a:picLocks noChangeAspect="1" noChangeArrowheads="1"/>
          </p:cNvPicPr>
          <p:nvPr/>
        </p:nvPicPr>
        <p:blipFill>
          <a:blip r:embed="rId2" cstate="print"/>
          <a:srcRect/>
          <a:stretch>
            <a:fillRect/>
          </a:stretch>
        </p:blipFill>
        <p:spPr bwMode="auto">
          <a:xfrm>
            <a:off x="323850" y="2020888"/>
            <a:ext cx="3738563" cy="2632075"/>
          </a:xfrm>
          <a:prstGeom prst="rect">
            <a:avLst/>
          </a:prstGeom>
          <a:noFill/>
          <a:ln w="9525" algn="ctr">
            <a:noFill/>
            <a:miter lim="800000"/>
            <a:headEnd/>
            <a:tailEnd/>
          </a:ln>
        </p:spPr>
      </p:pic>
      <p:pic>
        <p:nvPicPr>
          <p:cNvPr id="35844" name="Picture 5"/>
          <p:cNvPicPr>
            <a:picLocks noChangeAspect="1" noChangeArrowheads="1"/>
          </p:cNvPicPr>
          <p:nvPr/>
        </p:nvPicPr>
        <p:blipFill>
          <a:blip r:embed="rId3" cstate="print"/>
          <a:srcRect/>
          <a:stretch>
            <a:fillRect/>
          </a:stretch>
        </p:blipFill>
        <p:spPr bwMode="auto">
          <a:xfrm>
            <a:off x="755650" y="4724400"/>
            <a:ext cx="2519363" cy="1882775"/>
          </a:xfrm>
          <a:prstGeom prst="rect">
            <a:avLst/>
          </a:prstGeom>
          <a:noFill/>
          <a:ln w="9525" algn="ctr">
            <a:noFill/>
            <a:miter lim="800000"/>
            <a:headEnd/>
            <a:tailEnd/>
          </a:ln>
        </p:spPr>
      </p:pic>
      <p:pic>
        <p:nvPicPr>
          <p:cNvPr id="35845" name="Picture 6" descr="FaceTracker-Showroom-3"/>
          <p:cNvPicPr>
            <a:picLocks noChangeAspect="1" noChangeArrowheads="1"/>
          </p:cNvPicPr>
          <p:nvPr/>
        </p:nvPicPr>
        <p:blipFill>
          <a:blip r:embed="rId4" cstate="print"/>
          <a:srcRect/>
          <a:stretch>
            <a:fillRect/>
          </a:stretch>
        </p:blipFill>
        <p:spPr bwMode="auto">
          <a:xfrm>
            <a:off x="4572000" y="4508500"/>
            <a:ext cx="3978275" cy="2198688"/>
          </a:xfrm>
          <a:prstGeom prst="rect">
            <a:avLst/>
          </a:prstGeom>
          <a:noFill/>
          <a:ln w="9525">
            <a:noFill/>
            <a:miter lim="800000"/>
            <a:headEnd/>
            <a:tailEnd/>
          </a:ln>
        </p:spPr>
      </p:pic>
      <p:pic>
        <p:nvPicPr>
          <p:cNvPr id="35846" name="Picture 7" descr="Transparent-Kiosk-BenQ-w-logo"/>
          <p:cNvPicPr>
            <a:picLocks noChangeAspect="1" noChangeArrowheads="1"/>
          </p:cNvPicPr>
          <p:nvPr/>
        </p:nvPicPr>
        <p:blipFill>
          <a:blip r:embed="rId5" cstate="print">
            <a:lum bright="20000"/>
          </a:blip>
          <a:srcRect/>
          <a:stretch>
            <a:fillRect/>
          </a:stretch>
        </p:blipFill>
        <p:spPr bwMode="auto">
          <a:xfrm>
            <a:off x="4211638" y="1989138"/>
            <a:ext cx="4445000" cy="2459037"/>
          </a:xfrm>
          <a:prstGeom prst="rect">
            <a:avLst/>
          </a:prstGeom>
          <a:noFill/>
          <a:ln w="9525">
            <a:noFill/>
            <a:miter lim="800000"/>
            <a:headEnd/>
            <a:tailEnd/>
          </a:ln>
        </p:spPr>
      </p:pic>
      <p:pic>
        <p:nvPicPr>
          <p:cNvPr id="35847" name="Picture 8"/>
          <p:cNvPicPr>
            <a:picLocks noChangeAspect="1" noChangeArrowheads="1"/>
          </p:cNvPicPr>
          <p:nvPr/>
        </p:nvPicPr>
        <p:blipFill>
          <a:blip r:embed="rId6" cstate="print"/>
          <a:srcRect/>
          <a:stretch>
            <a:fillRect/>
          </a:stretch>
        </p:blipFill>
        <p:spPr bwMode="auto">
          <a:xfrm>
            <a:off x="6877050" y="6381750"/>
            <a:ext cx="1570038" cy="239713"/>
          </a:xfrm>
          <a:prstGeom prst="rect">
            <a:avLst/>
          </a:prstGeom>
          <a:noFill/>
          <a:ln w="9525" algn="ctr">
            <a:noFill/>
            <a:miter lim="800000"/>
            <a:headEnd/>
            <a:tailEnd/>
          </a:ln>
        </p:spPr>
      </p:pic>
      <p:sp>
        <p:nvSpPr>
          <p:cNvPr id="35848" name="Rectangle 3"/>
          <p:cNvSpPr>
            <a:spLocks noChangeArrowheads="1"/>
          </p:cNvSpPr>
          <p:nvPr/>
        </p:nvSpPr>
        <p:spPr bwMode="auto">
          <a:xfrm>
            <a:off x="179388" y="836613"/>
            <a:ext cx="8764587" cy="1209675"/>
          </a:xfrm>
          <a:prstGeom prst="rect">
            <a:avLst/>
          </a:prstGeom>
          <a:solidFill>
            <a:srgbClr val="CCECFF"/>
          </a:solidFill>
          <a:ln w="3175">
            <a:solidFill>
              <a:schemeClr val="tx1"/>
            </a:solidFill>
            <a:miter lim="800000"/>
            <a:headEnd/>
            <a:tailEnd/>
          </a:ln>
        </p:spPr>
        <p:txBody>
          <a:bodyPr lIns="66449" tIns="33224" rIns="66449" bIns="33224" anchor="ctr"/>
          <a:lstStyle/>
          <a:p>
            <a:pPr marL="180975" indent="-180975">
              <a:buFont typeface="Wingdings" pitchFamily="2" charset="2"/>
              <a:buNone/>
            </a:pPr>
            <a:r>
              <a:rPr lang="ja-JP" altLang="en-US" dirty="0">
                <a:latin typeface="HGP創英角ｺﾞｼｯｸUB" pitchFamily="50" charset="-128"/>
              </a:rPr>
              <a:t>◆</a:t>
            </a:r>
            <a:r>
              <a:rPr lang="ja-JP" altLang="en-US" dirty="0">
                <a:latin typeface="HGPｺﾞｼｯｸE" pitchFamily="50" charset="-128"/>
                <a:ea typeface="HGPｺﾞｼｯｸE" pitchFamily="50" charset="-128"/>
              </a:rPr>
              <a:t>今回の事業において、第一段階である </a:t>
            </a:r>
            <a:r>
              <a:rPr lang="en-US" altLang="ja-JP" dirty="0">
                <a:latin typeface="HGPｺﾞｼｯｸE" pitchFamily="50" charset="-128"/>
                <a:ea typeface="HGPｺﾞｼｯｸE" pitchFamily="50" charset="-128"/>
              </a:rPr>
              <a:t>『</a:t>
            </a:r>
            <a:r>
              <a:rPr lang="ja-JP" altLang="en-US" dirty="0">
                <a:latin typeface="HGPｺﾞｼｯｸE" pitchFamily="50" charset="-128"/>
                <a:ea typeface="HGPｺﾞｼｯｸE" pitchFamily="50" charset="-128"/>
              </a:rPr>
              <a:t>点</a:t>
            </a:r>
            <a:r>
              <a:rPr lang="en-US" altLang="ja-JP" dirty="0">
                <a:latin typeface="HGPｺﾞｼｯｸE" pitchFamily="50" charset="-128"/>
                <a:ea typeface="HGPｺﾞｼｯｸE" pitchFamily="50" charset="-128"/>
              </a:rPr>
              <a:t>』 </a:t>
            </a:r>
            <a:r>
              <a:rPr lang="ja-JP" altLang="en-US" dirty="0">
                <a:latin typeface="HGPｺﾞｼｯｸE" pitchFamily="50" charset="-128"/>
                <a:ea typeface="HGPｺﾞｼｯｸE" pitchFamily="50" charset="-128"/>
              </a:rPr>
              <a:t>の整備を行うが、その際、第二段階 </a:t>
            </a:r>
            <a:r>
              <a:rPr lang="en-US" altLang="ja-JP" dirty="0">
                <a:latin typeface="HGPｺﾞｼｯｸE" pitchFamily="50" charset="-128"/>
                <a:ea typeface="HGPｺﾞｼｯｸE" pitchFamily="50" charset="-128"/>
              </a:rPr>
              <a:t>『</a:t>
            </a:r>
            <a:r>
              <a:rPr lang="ja-JP" altLang="en-US" dirty="0">
                <a:latin typeface="HGPｺﾞｼｯｸE" pitchFamily="50" charset="-128"/>
                <a:ea typeface="HGPｺﾞｼｯｸE" pitchFamily="50" charset="-128"/>
              </a:rPr>
              <a:t>面</a:t>
            </a:r>
            <a:r>
              <a:rPr lang="en-US" altLang="ja-JP" dirty="0">
                <a:latin typeface="HGPｺﾞｼｯｸE" pitchFamily="50" charset="-128"/>
                <a:ea typeface="HGPｺﾞｼｯｸE" pitchFamily="50" charset="-128"/>
              </a:rPr>
              <a:t>』 </a:t>
            </a:r>
            <a:r>
              <a:rPr lang="ja-JP" altLang="en-US" dirty="0">
                <a:latin typeface="HGPｺﾞｼｯｸE" pitchFamily="50" charset="-128"/>
                <a:ea typeface="HGPｺﾞｼｯｸE" pitchFamily="50" charset="-128"/>
              </a:rPr>
              <a:t>を意識。</a:t>
            </a:r>
          </a:p>
          <a:p>
            <a:pPr marL="180975" indent="-180975">
              <a:buFont typeface="Wingdings" pitchFamily="2" charset="2"/>
              <a:buNone/>
            </a:pPr>
            <a:r>
              <a:rPr lang="ja-JP" altLang="en-US" dirty="0">
                <a:latin typeface="HGPｺﾞｼｯｸE" pitchFamily="50" charset="-128"/>
                <a:ea typeface="HGPｺﾞｼｯｸE" pitchFamily="50" charset="-128"/>
              </a:rPr>
              <a:t>◆</a:t>
            </a:r>
            <a:r>
              <a:rPr lang="en-US" altLang="ja-JP" dirty="0">
                <a:latin typeface="HGPｺﾞｼｯｸE" pitchFamily="50" charset="-128"/>
                <a:ea typeface="HGPｺﾞｼｯｸE" pitchFamily="50" charset="-128"/>
              </a:rPr>
              <a:t>『</a:t>
            </a:r>
            <a:r>
              <a:rPr lang="ja-JP" altLang="en-US" dirty="0">
                <a:latin typeface="HGPｺﾞｼｯｸE" pitchFamily="50" charset="-128"/>
                <a:ea typeface="HGPｺﾞｼｯｸE" pitchFamily="50" charset="-128"/>
              </a:rPr>
              <a:t>面</a:t>
            </a:r>
            <a:r>
              <a:rPr lang="en-US" altLang="ja-JP" dirty="0">
                <a:latin typeface="HGPｺﾞｼｯｸE" pitchFamily="50" charset="-128"/>
                <a:ea typeface="HGPｺﾞｼｯｸE" pitchFamily="50" charset="-128"/>
              </a:rPr>
              <a:t>』 </a:t>
            </a:r>
            <a:r>
              <a:rPr lang="ja-JP" altLang="en-US" dirty="0" err="1">
                <a:latin typeface="HGPｺﾞｼｯｸE" pitchFamily="50" charset="-128"/>
                <a:ea typeface="HGPｺﾞｼｯｸE" pitchFamily="50" charset="-128"/>
              </a:rPr>
              <a:t>への</a:t>
            </a:r>
            <a:r>
              <a:rPr lang="ja-JP" altLang="en-US" dirty="0">
                <a:latin typeface="HGPｺﾞｼｯｸE" pitchFamily="50" charset="-128"/>
                <a:ea typeface="HGPｺﾞｼｯｸE" pitchFamily="50" charset="-128"/>
              </a:rPr>
              <a:t>展開には、第一段階から空間センサ技術と連携したコンテンツ作りを行っていくことが重要。</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スライド番号プレースホルダ 5"/>
          <p:cNvSpPr>
            <a:spLocks noGrp="1"/>
          </p:cNvSpPr>
          <p:nvPr>
            <p:ph type="sldNum" sz="quarter" idx="12"/>
          </p:nvPr>
        </p:nvSpPr>
        <p:spPr>
          <a:noFill/>
        </p:spPr>
        <p:txBody>
          <a:bodyPr/>
          <a:lstStyle/>
          <a:p>
            <a:fld id="{4EEBD6CC-EC36-4DA9-9D24-8253A906487B}" type="slidenum">
              <a:rPr lang="en-US" altLang="ja-JP" smtClean="0"/>
              <a:pPr/>
              <a:t>29</a:t>
            </a:fld>
            <a:endParaRPr lang="en-US" altLang="ja-JP" smtClean="0"/>
          </a:p>
        </p:txBody>
      </p:sp>
      <p:sp>
        <p:nvSpPr>
          <p:cNvPr id="36866" name="Rectangle 2"/>
          <p:cNvSpPr>
            <a:spLocks noGrp="1"/>
          </p:cNvSpPr>
          <p:nvPr>
            <p:ph type="title"/>
          </p:nvPr>
        </p:nvSpPr>
        <p:spPr>
          <a:xfrm>
            <a:off x="539552" y="0"/>
            <a:ext cx="8229600" cy="1143000"/>
          </a:xfrm>
        </p:spPr>
        <p:txBody>
          <a:bodyPr/>
          <a:lstStyle/>
          <a:p>
            <a:r>
              <a:rPr lang="en-US" altLang="ja-JP" sz="2800" dirty="0" smtClean="0"/>
              <a:t>3.</a:t>
            </a:r>
            <a:r>
              <a:rPr lang="ja-JP" altLang="en-US" sz="2800" dirty="0" smtClean="0"/>
              <a:t>省エネ行動の促進</a:t>
            </a:r>
          </a:p>
        </p:txBody>
      </p:sp>
      <p:sp>
        <p:nvSpPr>
          <p:cNvPr id="36867" name="Text Box 17"/>
          <p:cNvSpPr txBox="1">
            <a:spLocks noChangeArrowheads="1"/>
          </p:cNvSpPr>
          <p:nvPr/>
        </p:nvSpPr>
        <p:spPr bwMode="auto">
          <a:xfrm>
            <a:off x="395288" y="908050"/>
            <a:ext cx="8310562" cy="1368425"/>
          </a:xfrm>
          <a:prstGeom prst="rect">
            <a:avLst/>
          </a:prstGeom>
          <a:solidFill>
            <a:srgbClr val="CCECFF"/>
          </a:solidFill>
          <a:ln w="9525" algn="ctr">
            <a:solidFill>
              <a:schemeClr val="tx1"/>
            </a:solidFill>
            <a:miter lim="800000"/>
            <a:headEnd/>
            <a:tailEnd/>
          </a:ln>
        </p:spPr>
        <p:txBody>
          <a:bodyPr lIns="90000" tIns="10800" rIns="90000" bIns="46800" anchor="ctr"/>
          <a:lstStyle/>
          <a:p>
            <a:pPr marL="180975" indent="-180975" eaLnBrk="0" hangingPunct="0"/>
            <a:r>
              <a:rPr lang="ja-JP" altLang="en-US" dirty="0">
                <a:latin typeface="HGP創英角ｺﾞｼｯｸUB" pitchFamily="50" charset="-128"/>
              </a:rPr>
              <a:t>◆</a:t>
            </a:r>
            <a:r>
              <a:rPr lang="ja-JP" altLang="en-US" b="1" dirty="0">
                <a:latin typeface="HGPｺﾞｼｯｸE" pitchFamily="50" charset="-128"/>
                <a:ea typeface="HGPｺﾞｼｯｸE" pitchFamily="50" charset="-128"/>
              </a:rPr>
              <a:t>アニメーションを交え、リアルタイムに電力の流れを見える</a:t>
            </a:r>
            <a:r>
              <a:rPr lang="ja-JP" altLang="en-US" b="1" dirty="0" err="1">
                <a:latin typeface="HGPｺﾞｼｯｸE" pitchFamily="50" charset="-128"/>
                <a:ea typeface="HGPｺﾞｼｯｸE" pitchFamily="50" charset="-128"/>
              </a:rPr>
              <a:t>化する</a:t>
            </a:r>
            <a:r>
              <a:rPr lang="ja-JP" altLang="en-US" b="1" dirty="0">
                <a:latin typeface="HGPｺﾞｼｯｸE" pitchFamily="50" charset="-128"/>
                <a:ea typeface="HGPｺﾞｼｯｸE" pitchFamily="50" charset="-128"/>
              </a:rPr>
              <a:t>ことで、直感的に現状を理解可能とし、同画面上にその状況に応じた省エネアドバイスを表示することで行動を喚起。</a:t>
            </a:r>
          </a:p>
          <a:p>
            <a:pPr marL="180975" indent="-180975" eaLnBrk="0" hangingPunct="0"/>
            <a:r>
              <a:rPr lang="ja-JP" altLang="en-US" b="1" dirty="0">
                <a:latin typeface="HGPｺﾞｼｯｸE" pitchFamily="50" charset="-128"/>
                <a:ea typeface="HGPｺﾞｼｯｸE" pitchFamily="50" charset="-128"/>
              </a:rPr>
              <a:t>◆省エネ行動の結果として、各フロア単位での省エネ率を算出・比較し、サイネージ上で表示することで、省エネ意識の向上を狙う。</a:t>
            </a:r>
          </a:p>
        </p:txBody>
      </p:sp>
      <p:pic>
        <p:nvPicPr>
          <p:cNvPr id="36868" name="Picture 346"/>
          <p:cNvPicPr>
            <a:picLocks noChangeAspect="1" noChangeArrowheads="1"/>
          </p:cNvPicPr>
          <p:nvPr/>
        </p:nvPicPr>
        <p:blipFill>
          <a:blip r:embed="rId2" cstate="print"/>
          <a:srcRect/>
          <a:stretch>
            <a:fillRect/>
          </a:stretch>
        </p:blipFill>
        <p:spPr bwMode="auto">
          <a:xfrm>
            <a:off x="179388" y="3360738"/>
            <a:ext cx="4248150" cy="3187700"/>
          </a:xfrm>
          <a:prstGeom prst="rect">
            <a:avLst/>
          </a:prstGeom>
          <a:noFill/>
          <a:ln w="9525" algn="ctr">
            <a:noFill/>
            <a:miter lim="800000"/>
            <a:headEnd/>
            <a:tailEnd/>
          </a:ln>
        </p:spPr>
      </p:pic>
      <p:pic>
        <p:nvPicPr>
          <p:cNvPr id="36869" name="Picture 349"/>
          <p:cNvPicPr>
            <a:picLocks noChangeAspect="1" noChangeArrowheads="1"/>
          </p:cNvPicPr>
          <p:nvPr/>
        </p:nvPicPr>
        <p:blipFill>
          <a:blip r:embed="rId3" cstate="print"/>
          <a:srcRect/>
          <a:stretch>
            <a:fillRect/>
          </a:stretch>
        </p:blipFill>
        <p:spPr bwMode="auto">
          <a:xfrm>
            <a:off x="4500563" y="3357563"/>
            <a:ext cx="4335462" cy="3244850"/>
          </a:xfrm>
          <a:prstGeom prst="rect">
            <a:avLst/>
          </a:prstGeom>
          <a:noFill/>
          <a:ln w="9525">
            <a:noFill/>
            <a:miter lim="800000"/>
            <a:headEnd/>
            <a:tailEnd/>
          </a:ln>
        </p:spPr>
      </p:pic>
      <p:sp>
        <p:nvSpPr>
          <p:cNvPr id="36870" name="AutoShape 7"/>
          <p:cNvSpPr>
            <a:spLocks noChangeArrowheads="1"/>
          </p:cNvSpPr>
          <p:nvPr/>
        </p:nvSpPr>
        <p:spPr bwMode="auto">
          <a:xfrm>
            <a:off x="2225675" y="2382838"/>
            <a:ext cx="2605088" cy="168275"/>
          </a:xfrm>
          <a:prstGeom prst="roundRect">
            <a:avLst>
              <a:gd name="adj" fmla="val 16667"/>
            </a:avLst>
          </a:prstGeom>
          <a:solidFill>
            <a:srgbClr val="99CC00"/>
          </a:solidFill>
          <a:ln w="9525">
            <a:noFill/>
            <a:round/>
            <a:headEnd/>
            <a:tailEnd/>
          </a:ln>
        </p:spPr>
        <p:txBody>
          <a:bodyPr wrap="none" anchor="ctr"/>
          <a:lstStyle/>
          <a:p>
            <a:r>
              <a:rPr lang="en-US" altLang="ja-JP" sz="1200">
                <a:solidFill>
                  <a:schemeClr val="bg1"/>
                </a:solidFill>
                <a:latin typeface="HGP創英角ｺﾞｼｯｸUB" pitchFamily="50" charset="-128"/>
              </a:rPr>
              <a:t>information</a:t>
            </a:r>
          </a:p>
        </p:txBody>
      </p:sp>
      <p:sp>
        <p:nvSpPr>
          <p:cNvPr id="36871" name="AutoShape 8"/>
          <p:cNvSpPr>
            <a:spLocks noChangeArrowheads="1"/>
          </p:cNvSpPr>
          <p:nvPr/>
        </p:nvSpPr>
        <p:spPr bwMode="auto">
          <a:xfrm>
            <a:off x="2195513" y="2349500"/>
            <a:ext cx="2671762" cy="935038"/>
          </a:xfrm>
          <a:prstGeom prst="roundRect">
            <a:avLst>
              <a:gd name="adj" fmla="val 6111"/>
            </a:avLst>
          </a:prstGeom>
          <a:noFill/>
          <a:ln w="9525">
            <a:solidFill>
              <a:schemeClr val="tx1"/>
            </a:solidFill>
            <a:round/>
            <a:headEnd/>
            <a:tailEnd/>
          </a:ln>
        </p:spPr>
        <p:txBody>
          <a:bodyPr wrap="none" anchor="ctr"/>
          <a:lstStyle/>
          <a:p>
            <a:endParaRPr lang="ja-JP" altLang="en-US"/>
          </a:p>
        </p:txBody>
      </p:sp>
      <p:sp>
        <p:nvSpPr>
          <p:cNvPr id="38921" name="Text Box 9"/>
          <p:cNvSpPr txBox="1">
            <a:spLocks noChangeArrowheads="1"/>
          </p:cNvSpPr>
          <p:nvPr/>
        </p:nvSpPr>
        <p:spPr bwMode="auto">
          <a:xfrm>
            <a:off x="2160588" y="2574925"/>
            <a:ext cx="2765425" cy="639763"/>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r>
              <a:rPr lang="ja-JP" altLang="en-US" sz="1200"/>
              <a:t>今日は、午後から、消費電力量が発電量を大きく上回る予定です。電気を大切に使いましょう。</a:t>
            </a:r>
          </a:p>
        </p:txBody>
      </p:sp>
      <p:sp>
        <p:nvSpPr>
          <p:cNvPr id="38922" name="Line 10"/>
          <p:cNvSpPr>
            <a:spLocks noChangeShapeType="1"/>
          </p:cNvSpPr>
          <p:nvPr/>
        </p:nvSpPr>
        <p:spPr bwMode="auto">
          <a:xfrm>
            <a:off x="2200275" y="3252788"/>
            <a:ext cx="523875" cy="1357312"/>
          </a:xfrm>
          <a:prstGeom prst="line">
            <a:avLst/>
          </a:prstGeom>
          <a:noFill/>
          <a:ln w="9525">
            <a:solidFill>
              <a:schemeClr val="bg1"/>
            </a:solidFill>
            <a:round/>
            <a:headEnd/>
            <a:tailEnd/>
          </a:ln>
          <a:effectLst>
            <a:prstShdw prst="shdw17" dist="17961" dir="2700000">
              <a:schemeClr val="bg1">
                <a:gamma/>
                <a:shade val="60000"/>
                <a:invGamma/>
              </a:schemeClr>
            </a:prstShdw>
          </a:effectLst>
        </p:spPr>
        <p:txBody>
          <a:bodyPr/>
          <a:lstStyle/>
          <a:p>
            <a:pPr>
              <a:defRPr/>
            </a:pPr>
            <a:endParaRPr lang="ja-JP" altLang="en-US"/>
          </a:p>
        </p:txBody>
      </p:sp>
      <p:sp>
        <p:nvSpPr>
          <p:cNvPr id="38923" name="Line 11"/>
          <p:cNvSpPr>
            <a:spLocks noChangeShapeType="1"/>
          </p:cNvSpPr>
          <p:nvPr/>
        </p:nvSpPr>
        <p:spPr bwMode="auto">
          <a:xfrm flipH="1">
            <a:off x="4197350" y="3263900"/>
            <a:ext cx="657225" cy="1376363"/>
          </a:xfrm>
          <a:prstGeom prst="line">
            <a:avLst/>
          </a:prstGeom>
          <a:noFill/>
          <a:ln w="9525">
            <a:solidFill>
              <a:schemeClr val="bg1"/>
            </a:solidFill>
            <a:round/>
            <a:headEnd/>
            <a:tailEnd/>
          </a:ln>
          <a:effectLst>
            <a:prstShdw prst="shdw17" dist="17961" dir="2700000">
              <a:schemeClr val="bg1">
                <a:gamma/>
                <a:shade val="60000"/>
                <a:invGamma/>
              </a:schemeClr>
            </a:prstShdw>
          </a:effectLst>
        </p:spPr>
        <p:txBody>
          <a:bodyPr/>
          <a:lstStyle/>
          <a:p>
            <a:pPr>
              <a:defRPr/>
            </a:pPr>
            <a:endParaRPr lang="ja-JP" alt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ctrTitle"/>
          </p:nvPr>
        </p:nvSpPr>
        <p:spPr>
          <a:xfrm>
            <a:off x="0" y="0"/>
            <a:ext cx="2627313" cy="333375"/>
          </a:xfrm>
        </p:spPr>
        <p:txBody>
          <a:bodyPr>
            <a:normAutofit fontScale="90000"/>
          </a:bodyPr>
          <a:lstStyle/>
          <a:p>
            <a:pPr eaLnBrk="1" hangingPunct="1"/>
            <a:r>
              <a:rPr lang="ja-JP" altLang="en-US" sz="2000" b="1" smtClean="0">
                <a:latin typeface="ＭＳ 明朝" pitchFamily="17" charset="-128"/>
                <a:ea typeface="ＭＳ 明朝" pitchFamily="17" charset="-128"/>
              </a:rPr>
              <a:t>１．はじめに</a:t>
            </a:r>
          </a:p>
        </p:txBody>
      </p:sp>
      <p:pic>
        <p:nvPicPr>
          <p:cNvPr id="33795" name="Picture 3"/>
          <p:cNvPicPr>
            <a:picLocks noGrp="1" noChangeAspect="1" noChangeArrowheads="1"/>
          </p:cNvPicPr>
          <p:nvPr>
            <p:ph type="subTitle" idx="1"/>
          </p:nvPr>
        </p:nvPicPr>
        <p:blipFill>
          <a:blip r:embed="rId2" cstate="print"/>
          <a:srcRect/>
          <a:stretch>
            <a:fillRect/>
          </a:stretch>
        </p:blipFill>
        <p:spPr>
          <a:xfrm>
            <a:off x="533400" y="1600200"/>
            <a:ext cx="7924800" cy="2419350"/>
          </a:xfrm>
        </p:spPr>
      </p:pic>
      <p:pic>
        <p:nvPicPr>
          <p:cNvPr id="33796" name="Picture 4"/>
          <p:cNvPicPr>
            <a:picLocks noChangeAspect="1" noChangeArrowheads="1"/>
          </p:cNvPicPr>
          <p:nvPr/>
        </p:nvPicPr>
        <p:blipFill>
          <a:blip r:embed="rId3" cstate="print"/>
          <a:srcRect/>
          <a:stretch>
            <a:fillRect/>
          </a:stretch>
        </p:blipFill>
        <p:spPr bwMode="auto">
          <a:xfrm>
            <a:off x="609600" y="4019550"/>
            <a:ext cx="7467600" cy="2838450"/>
          </a:xfrm>
          <a:prstGeom prst="rect">
            <a:avLst/>
          </a:prstGeom>
          <a:noFill/>
          <a:ln w="9525">
            <a:noFill/>
            <a:miter lim="800000"/>
            <a:headEnd/>
            <a:tailEnd/>
          </a:ln>
        </p:spPr>
      </p:pic>
      <p:sp>
        <p:nvSpPr>
          <p:cNvPr id="33797" name="Text Box 5"/>
          <p:cNvSpPr txBox="1">
            <a:spLocks noChangeArrowheads="1"/>
          </p:cNvSpPr>
          <p:nvPr/>
        </p:nvSpPr>
        <p:spPr bwMode="auto">
          <a:xfrm>
            <a:off x="914400" y="609600"/>
            <a:ext cx="7391400" cy="925513"/>
          </a:xfrm>
          <a:prstGeom prst="rect">
            <a:avLst/>
          </a:prstGeom>
          <a:noFill/>
          <a:ln w="9525">
            <a:solidFill>
              <a:schemeClr val="tx1"/>
            </a:solidFill>
            <a:miter lim="800000"/>
            <a:headEnd/>
            <a:tailEnd/>
          </a:ln>
        </p:spPr>
        <p:txBody>
          <a:bodyPr>
            <a:spAutoFit/>
          </a:bodyPr>
          <a:lstStyle/>
          <a:p>
            <a:r>
              <a:rPr lang="ja-JP" altLang="en-US" sz="1800" b="1">
                <a:solidFill>
                  <a:srgbClr val="FF0000"/>
                </a:solidFill>
                <a:latin typeface="Arial" pitchFamily="34" charset="0"/>
              </a:rPr>
              <a:t>科学技術の進歩（昔との違い）　＝　　電力（燃料）　から　電気へ</a:t>
            </a:r>
          </a:p>
          <a:p>
            <a:r>
              <a:rPr lang="ja-JP" altLang="en-US" sz="1800" b="1">
                <a:solidFill>
                  <a:srgbClr val="FF0000"/>
                </a:solidFill>
                <a:latin typeface="Arial" pitchFamily="34" charset="0"/>
              </a:rPr>
              <a:t>　　　　　　　　　　　　　　　　　　　　　　　　</a:t>
            </a:r>
            <a:r>
              <a:rPr lang="ja-JP" altLang="en-US" sz="1800" b="1">
                <a:solidFill>
                  <a:schemeClr val="hlink"/>
                </a:solidFill>
                <a:latin typeface="Arial" pitchFamily="34" charset="0"/>
              </a:rPr>
              <a:t>交流（ＡＣ）　から　直流（ＤＣ）へ</a:t>
            </a:r>
          </a:p>
          <a:p>
            <a:r>
              <a:rPr lang="ja-JP" altLang="en-US" sz="1800" b="1">
                <a:solidFill>
                  <a:srgbClr val="FF0000"/>
                </a:solidFill>
                <a:latin typeface="Arial" pitchFamily="34" charset="0"/>
              </a:rPr>
              <a:t>燃料の代替としての電気（効率が悪い）　から　電気以外では動かない機器</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a:grpSpLocks/>
          </p:cNvGrpSpPr>
          <p:nvPr/>
        </p:nvGrpSpPr>
        <p:grpSpPr bwMode="auto">
          <a:xfrm>
            <a:off x="3165738" y="2514600"/>
            <a:ext cx="4080284" cy="2743200"/>
            <a:chOff x="1008" y="1632"/>
            <a:chExt cx="2736" cy="1728"/>
          </a:xfrm>
        </p:grpSpPr>
        <p:pic>
          <p:nvPicPr>
            <p:cNvPr id="52239" name="Picture 15" descr="img_120830_0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08" y="1968"/>
              <a:ext cx="2532" cy="990"/>
            </a:xfrm>
            <a:prstGeom prst="rect">
              <a:avLst/>
            </a:prstGeom>
            <a:noFill/>
            <a:extLst>
              <a:ext uri="{909E8E84-426E-40DD-AFC4-6F175D3DCCD1}">
                <a14:hiddenFill xmlns:a14="http://schemas.microsoft.com/office/drawing/2010/main" xmlns="">
                  <a:solidFill>
                    <a:srgbClr val="FFFFFF"/>
                  </a:solidFill>
                </a14:hiddenFill>
              </a:ext>
            </a:extLst>
          </p:spPr>
        </p:pic>
        <p:sp>
          <p:nvSpPr>
            <p:cNvPr id="52240" name="Rectangle 16"/>
            <p:cNvSpPr>
              <a:spLocks noChangeArrowheads="1"/>
            </p:cNvSpPr>
            <p:nvPr/>
          </p:nvSpPr>
          <p:spPr bwMode="auto">
            <a:xfrm>
              <a:off x="1680" y="1632"/>
              <a:ext cx="2064" cy="172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p>
          </p:txBody>
        </p:sp>
      </p:grpSp>
      <p:sp>
        <p:nvSpPr>
          <p:cNvPr id="52347" name="Line 123"/>
          <p:cNvSpPr>
            <a:spLocks noChangeShapeType="1"/>
          </p:cNvSpPr>
          <p:nvPr/>
        </p:nvSpPr>
        <p:spPr bwMode="auto">
          <a:xfrm>
            <a:off x="4783782" y="2514600"/>
            <a:ext cx="1055246" cy="0"/>
          </a:xfrm>
          <a:prstGeom prst="line">
            <a:avLst/>
          </a:prstGeom>
          <a:noFill/>
          <a:ln w="28575">
            <a:solidFill>
              <a:srgbClr val="FF66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endParaRPr lang="ja-JP" altLang="en-US"/>
          </a:p>
        </p:txBody>
      </p:sp>
      <p:sp>
        <p:nvSpPr>
          <p:cNvPr id="52270" name="Rectangle 46"/>
          <p:cNvSpPr>
            <a:spLocks noChangeArrowheads="1"/>
          </p:cNvSpPr>
          <p:nvPr/>
        </p:nvSpPr>
        <p:spPr bwMode="auto">
          <a:xfrm>
            <a:off x="1829093" y="1447800"/>
            <a:ext cx="2532590" cy="3505200"/>
          </a:xfrm>
          <a:prstGeom prst="rect">
            <a:avLst/>
          </a:prstGeom>
          <a:solidFill>
            <a:srgbClr val="C0C0C0">
              <a:alpha val="23000"/>
            </a:srgbClr>
          </a:solidFill>
          <a:ln w="2857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p>
        </p:txBody>
      </p:sp>
      <p:sp>
        <p:nvSpPr>
          <p:cNvPr id="52226" name="Rectangle 2"/>
          <p:cNvSpPr>
            <a:spLocks/>
          </p:cNvSpPr>
          <p:nvPr/>
        </p:nvSpPr>
        <p:spPr bwMode="auto">
          <a:xfrm>
            <a:off x="1758743" y="152400"/>
            <a:ext cx="7175673" cy="72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ja-JP" altLang="en-US" sz="3200" u="sng">
                <a:solidFill>
                  <a:srgbClr val="0087DC"/>
                </a:solidFill>
                <a:cs typeface="Arial" charset="0"/>
              </a:rPr>
              <a:t>システム概要－システム構成</a:t>
            </a:r>
            <a:endParaRPr lang="en-US" altLang="ja-JP" sz="3200" u="sng">
              <a:solidFill>
                <a:srgbClr val="0087DC"/>
              </a:solidFill>
              <a:cs typeface="Arial" charset="0"/>
            </a:endParaRPr>
          </a:p>
        </p:txBody>
      </p:sp>
      <p:pic>
        <p:nvPicPr>
          <p:cNvPr id="52228" name="Picture 4" descr="ANd9GcT4wW8I3MywDLyLFlYNoBQk7Z-V7P_VYchQlw-6N8A_X0vYSs4w"/>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1749" y="1447800"/>
            <a:ext cx="1055246" cy="739775"/>
          </a:xfrm>
          <a:prstGeom prst="rect">
            <a:avLst/>
          </a:prstGeom>
          <a:noFill/>
          <a:extLst>
            <a:ext uri="{909E8E84-426E-40DD-AFC4-6F175D3DCCD1}">
              <a14:hiddenFill xmlns:a14="http://schemas.microsoft.com/office/drawing/2010/main" xmlns="">
                <a:solidFill>
                  <a:srgbClr val="FFFFFF"/>
                </a:solidFill>
              </a14:hiddenFill>
            </a:ext>
          </a:extLst>
        </p:spPr>
      </p:pic>
      <p:pic>
        <p:nvPicPr>
          <p:cNvPr id="52229"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0700" y="990600"/>
            <a:ext cx="444083"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2230" name="Picture 6" descr="ANd9GcSPCZKT9wYEbIQ5gagBBJbO8g1SdaRwJ8KHKOedexe_awQ-0W8xfA"/>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949520" y="5410201"/>
            <a:ext cx="979034" cy="746125"/>
          </a:xfrm>
          <a:prstGeom prst="rect">
            <a:avLst/>
          </a:prstGeom>
          <a:noFill/>
          <a:extLst>
            <a:ext uri="{909E8E84-426E-40DD-AFC4-6F175D3DCCD1}">
              <a14:hiddenFill xmlns:a14="http://schemas.microsoft.com/office/drawing/2010/main" xmlns="">
                <a:solidFill>
                  <a:srgbClr val="FFFFFF"/>
                </a:solidFill>
              </a14:hiddenFill>
            </a:ext>
          </a:extLst>
        </p:spPr>
      </p:pic>
      <p:pic>
        <p:nvPicPr>
          <p:cNvPr id="52231" name="Picture 7" descr="PAT350-114TMX"/>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839028" y="2133600"/>
            <a:ext cx="492448" cy="838200"/>
          </a:xfrm>
          <a:prstGeom prst="rect">
            <a:avLst/>
          </a:prstGeom>
          <a:noFill/>
          <a:extLst>
            <a:ext uri="{909E8E84-426E-40DD-AFC4-6F175D3DCCD1}">
              <a14:hiddenFill xmlns:a14="http://schemas.microsoft.com/office/drawing/2010/main" xmlns="">
                <a:solidFill>
                  <a:srgbClr val="FFFFFF"/>
                </a:solidFill>
              </a14:hiddenFill>
            </a:ext>
          </a:extLst>
        </p:spPr>
      </p:pic>
      <p:pic>
        <p:nvPicPr>
          <p:cNvPr id="52234" name="Picture 10" descr="delta1011_small"/>
          <p:cNvPicPr>
            <a:picLocks noChangeAspect="1" noChangeArrowheads="1"/>
          </p:cNvPicPr>
          <p:nvPr/>
        </p:nvPicPr>
        <p:blipFill>
          <a:blip r:embed="rId7" cstate="print">
            <a:extLst>
              <a:ext uri="{28A0092B-C50C-407E-A947-70E740481C1C}">
                <a14:useLocalDpi xmlns:a14="http://schemas.microsoft.com/office/drawing/2010/main" xmlns="" val="0"/>
              </a:ext>
            </a:extLst>
          </a:blip>
          <a:srcRect l="24113" t="9375" r="19148" b="7709"/>
          <a:stretch>
            <a:fillRect/>
          </a:stretch>
        </p:blipFill>
        <p:spPr bwMode="auto">
          <a:xfrm>
            <a:off x="7175673" y="5029200"/>
            <a:ext cx="480723" cy="8572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 name="Group 20"/>
          <p:cNvGrpSpPr>
            <a:grpSpLocks/>
          </p:cNvGrpSpPr>
          <p:nvPr/>
        </p:nvGrpSpPr>
        <p:grpSpPr bwMode="auto">
          <a:xfrm>
            <a:off x="281399" y="3886200"/>
            <a:ext cx="334161" cy="361950"/>
            <a:chOff x="58" y="764"/>
            <a:chExt cx="75" cy="74"/>
          </a:xfrm>
        </p:grpSpPr>
        <p:sp>
          <p:nvSpPr>
            <p:cNvPr id="52245" name="Oval 21"/>
            <p:cNvSpPr>
              <a:spLocks noChangeArrowheads="1"/>
            </p:cNvSpPr>
            <p:nvPr/>
          </p:nvSpPr>
          <p:spPr bwMode="auto">
            <a:xfrm>
              <a:off x="58" y="764"/>
              <a:ext cx="75" cy="74"/>
            </a:xfrm>
            <a:prstGeom prst="ellipse">
              <a:avLst/>
            </a:prstGeom>
            <a:solidFill>
              <a:srgbClr val="FFFFFF"/>
            </a:solidFill>
            <a:ln w="19050">
              <a:solidFill>
                <a:srgbClr val="000000"/>
              </a:solidFill>
              <a:round/>
              <a:headEnd/>
              <a:tailEnd/>
            </a:ln>
          </p:spPr>
          <p:txBody>
            <a:bodyPr/>
            <a:lstStyle/>
            <a:p>
              <a:endParaRPr lang="ja-JP" altLang="en-US"/>
            </a:p>
          </p:txBody>
        </p:sp>
        <p:grpSp>
          <p:nvGrpSpPr>
            <p:cNvPr id="4" name="Group 22"/>
            <p:cNvGrpSpPr>
              <a:grpSpLocks noChangeAspect="1"/>
            </p:cNvGrpSpPr>
            <p:nvPr/>
          </p:nvGrpSpPr>
          <p:grpSpPr bwMode="auto">
            <a:xfrm>
              <a:off x="72" y="790"/>
              <a:ext cx="45" cy="23"/>
              <a:chOff x="57" y="836"/>
              <a:chExt cx="150" cy="75"/>
            </a:xfrm>
          </p:grpSpPr>
          <p:sp>
            <p:nvSpPr>
              <p:cNvPr id="52247" name="Freeform 23"/>
              <p:cNvSpPr>
                <a:spLocks noChangeAspect="1"/>
              </p:cNvSpPr>
              <p:nvPr/>
            </p:nvSpPr>
            <p:spPr bwMode="auto">
              <a:xfrm>
                <a:off x="57" y="836"/>
                <a:ext cx="75" cy="38"/>
              </a:xfrm>
              <a:custGeom>
                <a:avLst/>
                <a:gdLst>
                  <a:gd name="T0" fmla="*/ 0 w 75"/>
                  <a:gd name="T1" fmla="*/ 37 h 38"/>
                  <a:gd name="T2" fmla="*/ 38 w 75"/>
                  <a:gd name="T3" fmla="*/ 0 h 38"/>
                  <a:gd name="T4" fmla="*/ 75 w 75"/>
                  <a:gd name="T5" fmla="*/ 38 h 38"/>
                </a:gdLst>
                <a:ahLst/>
                <a:cxnLst>
                  <a:cxn ang="0">
                    <a:pos x="T0" y="T1"/>
                  </a:cxn>
                  <a:cxn ang="0">
                    <a:pos x="T2" y="T3"/>
                  </a:cxn>
                  <a:cxn ang="0">
                    <a:pos x="T4" y="T5"/>
                  </a:cxn>
                </a:cxnLst>
                <a:rect l="0" t="0" r="r" b="b"/>
                <a:pathLst>
                  <a:path w="75" h="38">
                    <a:moveTo>
                      <a:pt x="0" y="37"/>
                    </a:moveTo>
                    <a:cubicBezTo>
                      <a:pt x="13" y="18"/>
                      <a:pt x="26" y="0"/>
                      <a:pt x="38" y="0"/>
                    </a:cubicBezTo>
                    <a:cubicBezTo>
                      <a:pt x="50" y="0"/>
                      <a:pt x="62" y="19"/>
                      <a:pt x="75" y="38"/>
                    </a:cubicBezTo>
                  </a:path>
                </a:pathLst>
              </a:custGeom>
              <a:noFill/>
              <a:ln w="19050" cmpd="sng">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ja-JP" altLang="en-US"/>
              </a:p>
            </p:txBody>
          </p:sp>
          <p:sp>
            <p:nvSpPr>
              <p:cNvPr id="52248" name="Freeform 24"/>
              <p:cNvSpPr>
                <a:spLocks noChangeAspect="1"/>
              </p:cNvSpPr>
              <p:nvPr/>
            </p:nvSpPr>
            <p:spPr bwMode="auto">
              <a:xfrm flipV="1">
                <a:off x="132" y="873"/>
                <a:ext cx="75" cy="38"/>
              </a:xfrm>
              <a:custGeom>
                <a:avLst/>
                <a:gdLst>
                  <a:gd name="T0" fmla="*/ 0 w 75"/>
                  <a:gd name="T1" fmla="*/ 37 h 38"/>
                  <a:gd name="T2" fmla="*/ 38 w 75"/>
                  <a:gd name="T3" fmla="*/ 0 h 38"/>
                  <a:gd name="T4" fmla="*/ 75 w 75"/>
                  <a:gd name="T5" fmla="*/ 38 h 38"/>
                </a:gdLst>
                <a:ahLst/>
                <a:cxnLst>
                  <a:cxn ang="0">
                    <a:pos x="T0" y="T1"/>
                  </a:cxn>
                  <a:cxn ang="0">
                    <a:pos x="T2" y="T3"/>
                  </a:cxn>
                  <a:cxn ang="0">
                    <a:pos x="T4" y="T5"/>
                  </a:cxn>
                </a:cxnLst>
                <a:rect l="0" t="0" r="r" b="b"/>
                <a:pathLst>
                  <a:path w="75" h="38">
                    <a:moveTo>
                      <a:pt x="0" y="37"/>
                    </a:moveTo>
                    <a:cubicBezTo>
                      <a:pt x="13" y="18"/>
                      <a:pt x="26" y="0"/>
                      <a:pt x="38" y="0"/>
                    </a:cubicBezTo>
                    <a:cubicBezTo>
                      <a:pt x="50" y="0"/>
                      <a:pt x="62" y="19"/>
                      <a:pt x="75" y="38"/>
                    </a:cubicBezTo>
                  </a:path>
                </a:pathLst>
              </a:custGeom>
              <a:noFill/>
              <a:ln w="19050" cmpd="sng">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ja-JP" altLang="en-US"/>
              </a:p>
            </p:txBody>
          </p:sp>
        </p:grpSp>
      </p:grpSp>
      <p:sp>
        <p:nvSpPr>
          <p:cNvPr id="52249" name="Text Box 25"/>
          <p:cNvSpPr txBox="1">
            <a:spLocks noChangeArrowheads="1"/>
          </p:cNvSpPr>
          <p:nvPr/>
        </p:nvSpPr>
        <p:spPr bwMode="auto">
          <a:xfrm>
            <a:off x="351749" y="2209800"/>
            <a:ext cx="1141659"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l"/>
            <a:r>
              <a:rPr lang="ja-JP" altLang="en-US" sz="1200" b="0">
                <a:solidFill>
                  <a:srgbClr val="0099FF"/>
                </a:solidFill>
              </a:rPr>
              <a:t>太陽光パネル</a:t>
            </a:r>
          </a:p>
          <a:p>
            <a:pPr algn="l"/>
            <a:r>
              <a:rPr lang="en-US" altLang="ja-JP" sz="1200" b="0">
                <a:solidFill>
                  <a:srgbClr val="0099FF"/>
                </a:solidFill>
              </a:rPr>
              <a:t>250</a:t>
            </a:r>
            <a:r>
              <a:rPr lang="ja-JP" altLang="en-US" sz="1200" b="0">
                <a:solidFill>
                  <a:srgbClr val="0099FF"/>
                </a:solidFill>
              </a:rPr>
              <a:t>Ｗｘ２４０枚</a:t>
            </a:r>
          </a:p>
        </p:txBody>
      </p:sp>
      <p:sp>
        <p:nvSpPr>
          <p:cNvPr id="52250" name="Line 26"/>
          <p:cNvSpPr>
            <a:spLocks noChangeShapeType="1"/>
          </p:cNvSpPr>
          <p:nvPr/>
        </p:nvSpPr>
        <p:spPr bwMode="auto">
          <a:xfrm>
            <a:off x="1336645" y="5715000"/>
            <a:ext cx="4713432" cy="0"/>
          </a:xfrm>
          <a:prstGeom prst="line">
            <a:avLst/>
          </a:prstGeom>
          <a:noFill/>
          <a:ln w="38100">
            <a:solidFill>
              <a:srgbClr val="800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ja-JP" altLang="en-US"/>
          </a:p>
        </p:txBody>
      </p:sp>
      <p:sp>
        <p:nvSpPr>
          <p:cNvPr id="52251" name="Line 27"/>
          <p:cNvSpPr>
            <a:spLocks noChangeShapeType="1"/>
          </p:cNvSpPr>
          <p:nvPr/>
        </p:nvSpPr>
        <p:spPr bwMode="auto">
          <a:xfrm>
            <a:off x="1336645" y="4038600"/>
            <a:ext cx="0" cy="1676400"/>
          </a:xfrm>
          <a:prstGeom prst="line">
            <a:avLst/>
          </a:prstGeom>
          <a:noFill/>
          <a:ln w="38100">
            <a:solidFill>
              <a:srgbClr val="800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ja-JP" altLang="en-US"/>
          </a:p>
        </p:txBody>
      </p:sp>
      <p:sp>
        <p:nvSpPr>
          <p:cNvPr id="52252" name="Line 28"/>
          <p:cNvSpPr>
            <a:spLocks noChangeShapeType="1"/>
          </p:cNvSpPr>
          <p:nvPr/>
        </p:nvSpPr>
        <p:spPr bwMode="auto">
          <a:xfrm>
            <a:off x="1336645" y="1905000"/>
            <a:ext cx="1336645" cy="0"/>
          </a:xfrm>
          <a:prstGeom prst="line">
            <a:avLst/>
          </a:prstGeom>
          <a:noFill/>
          <a:ln w="38100">
            <a:solidFill>
              <a:srgbClr val="9933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ja-JP" altLang="en-US"/>
          </a:p>
        </p:txBody>
      </p:sp>
      <p:sp>
        <p:nvSpPr>
          <p:cNvPr id="52253" name="Text Box 29"/>
          <p:cNvSpPr txBox="1">
            <a:spLocks noChangeArrowheads="1"/>
          </p:cNvSpPr>
          <p:nvPr/>
        </p:nvSpPr>
        <p:spPr bwMode="auto">
          <a:xfrm>
            <a:off x="5205880" y="1524000"/>
            <a:ext cx="1125596"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l"/>
            <a:r>
              <a:rPr lang="ja-JP" altLang="en-US" sz="1400" b="1" dirty="0">
                <a:solidFill>
                  <a:srgbClr val="FF0000"/>
                </a:solidFill>
              </a:rPr>
              <a:t>ＤＣ３００Ｖ</a:t>
            </a:r>
          </a:p>
        </p:txBody>
      </p:sp>
      <p:sp>
        <p:nvSpPr>
          <p:cNvPr id="52257" name="Line 33"/>
          <p:cNvSpPr>
            <a:spLocks noChangeShapeType="1"/>
          </p:cNvSpPr>
          <p:nvPr/>
        </p:nvSpPr>
        <p:spPr bwMode="auto">
          <a:xfrm>
            <a:off x="1125596" y="4038600"/>
            <a:ext cx="1195945" cy="0"/>
          </a:xfrm>
          <a:prstGeom prst="line">
            <a:avLst/>
          </a:prstGeom>
          <a:noFill/>
          <a:ln w="38100">
            <a:solidFill>
              <a:srgbClr val="800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ja-JP" altLang="en-US"/>
          </a:p>
        </p:txBody>
      </p:sp>
      <p:sp>
        <p:nvSpPr>
          <p:cNvPr id="52258" name="Rectangle 34"/>
          <p:cNvSpPr>
            <a:spLocks noChangeArrowheads="1"/>
          </p:cNvSpPr>
          <p:nvPr/>
        </p:nvSpPr>
        <p:spPr bwMode="auto">
          <a:xfrm>
            <a:off x="3236088" y="2514600"/>
            <a:ext cx="773847" cy="5334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r>
              <a:rPr lang="ja-JP" altLang="en-US" sz="1400" b="0">
                <a:solidFill>
                  <a:schemeClr val="tx1"/>
                </a:solidFill>
              </a:rPr>
              <a:t>充放電</a:t>
            </a:r>
          </a:p>
          <a:p>
            <a:endParaRPr lang="ja-JP" altLang="en-US" sz="1400" b="0">
              <a:solidFill>
                <a:schemeClr val="tx1"/>
              </a:solidFill>
            </a:endParaRPr>
          </a:p>
        </p:txBody>
      </p:sp>
      <p:sp>
        <p:nvSpPr>
          <p:cNvPr id="52264" name="Line 40"/>
          <p:cNvSpPr>
            <a:spLocks noChangeShapeType="1"/>
          </p:cNvSpPr>
          <p:nvPr/>
        </p:nvSpPr>
        <p:spPr bwMode="auto">
          <a:xfrm>
            <a:off x="3728536" y="1905000"/>
            <a:ext cx="3165738" cy="0"/>
          </a:xfrm>
          <a:prstGeom prst="line">
            <a:avLst/>
          </a:prstGeom>
          <a:noFill/>
          <a:ln w="38100">
            <a:solidFill>
              <a:srgbClr val="9933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ja-JP" altLang="en-US"/>
          </a:p>
        </p:txBody>
      </p:sp>
      <p:sp>
        <p:nvSpPr>
          <p:cNvPr id="52265" name="Line 41"/>
          <p:cNvSpPr>
            <a:spLocks noChangeShapeType="1"/>
          </p:cNvSpPr>
          <p:nvPr/>
        </p:nvSpPr>
        <p:spPr bwMode="auto">
          <a:xfrm>
            <a:off x="633147" y="4038600"/>
            <a:ext cx="844197" cy="0"/>
          </a:xfrm>
          <a:prstGeom prst="line">
            <a:avLst/>
          </a:prstGeom>
          <a:noFill/>
          <a:ln w="38100">
            <a:solidFill>
              <a:srgbClr val="800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ja-JP" altLang="en-US"/>
          </a:p>
        </p:txBody>
      </p:sp>
      <p:sp>
        <p:nvSpPr>
          <p:cNvPr id="52266" name="Rectangle 42"/>
          <p:cNvSpPr>
            <a:spLocks noChangeArrowheads="1"/>
          </p:cNvSpPr>
          <p:nvPr/>
        </p:nvSpPr>
        <p:spPr bwMode="auto">
          <a:xfrm>
            <a:off x="2673290" y="1752600"/>
            <a:ext cx="633148" cy="3810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r>
              <a:rPr lang="en-US" altLang="ja-JP" sz="1400" b="0">
                <a:solidFill>
                  <a:schemeClr val="tx1"/>
                </a:solidFill>
              </a:rPr>
              <a:t>MPPT</a:t>
            </a:r>
          </a:p>
        </p:txBody>
      </p:sp>
      <p:pic>
        <p:nvPicPr>
          <p:cNvPr id="52267" name="Picture 43"/>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899443" y="3810001"/>
            <a:ext cx="703497" cy="322263"/>
          </a:xfrm>
          <a:prstGeom prst="rect">
            <a:avLst/>
          </a:prstGeom>
          <a:noFill/>
          <a:ln>
            <a:noFill/>
          </a:ln>
          <a:effectLst/>
          <a:extLst>
            <a:ext uri="{909E8E84-426E-40DD-AFC4-6F175D3DCCD1}">
              <a14:hiddenFill xmlns:a14="http://schemas.microsoft.com/office/drawing/2010/main" xmlns="">
                <a:solidFill>
                  <a:srgbClr val="000000"/>
                </a:solidFill>
              </a14:hiddenFill>
            </a:ext>
            <a:ext uri="{91240B29-F687-4F45-9708-019B960494DF}">
              <a14:hiddenLine xmlns:a14="http://schemas.microsoft.com/office/drawing/2010/main" xmlns="" w="1">
                <a:solidFill>
                  <a:srgbClr val="FFFFFF"/>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52269" name="Text Box 45"/>
          <p:cNvSpPr txBox="1">
            <a:spLocks noChangeArrowheads="1"/>
          </p:cNvSpPr>
          <p:nvPr/>
        </p:nvSpPr>
        <p:spPr bwMode="auto">
          <a:xfrm>
            <a:off x="773847" y="1295400"/>
            <a:ext cx="1125596"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l"/>
            <a:r>
              <a:rPr lang="en-US" altLang="ja-JP" sz="1400">
                <a:solidFill>
                  <a:schemeClr val="tx1"/>
                </a:solidFill>
              </a:rPr>
              <a:t>60KW</a:t>
            </a:r>
            <a:endParaRPr lang="ja-JP" altLang="en-US" sz="1400">
              <a:solidFill>
                <a:schemeClr val="tx1"/>
              </a:solidFill>
            </a:endParaRPr>
          </a:p>
        </p:txBody>
      </p:sp>
      <p:sp>
        <p:nvSpPr>
          <p:cNvPr id="52271" name="Line 47"/>
          <p:cNvSpPr>
            <a:spLocks noChangeShapeType="1"/>
          </p:cNvSpPr>
          <p:nvPr/>
        </p:nvSpPr>
        <p:spPr bwMode="auto">
          <a:xfrm>
            <a:off x="3306438" y="1905000"/>
            <a:ext cx="140699" cy="0"/>
          </a:xfrm>
          <a:prstGeom prst="line">
            <a:avLst/>
          </a:prstGeom>
          <a:noFill/>
          <a:ln w="38100">
            <a:solidFill>
              <a:srgbClr val="9933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ja-JP" altLang="en-US"/>
          </a:p>
        </p:txBody>
      </p:sp>
      <p:sp>
        <p:nvSpPr>
          <p:cNvPr id="52272" name="Line 48"/>
          <p:cNvSpPr>
            <a:spLocks noChangeShapeType="1"/>
          </p:cNvSpPr>
          <p:nvPr/>
        </p:nvSpPr>
        <p:spPr bwMode="auto">
          <a:xfrm>
            <a:off x="3447137" y="1905000"/>
            <a:ext cx="0" cy="609600"/>
          </a:xfrm>
          <a:prstGeom prst="line">
            <a:avLst/>
          </a:prstGeom>
          <a:noFill/>
          <a:ln w="38100">
            <a:solidFill>
              <a:srgbClr val="9933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ja-JP" altLang="en-US"/>
          </a:p>
        </p:txBody>
      </p:sp>
      <p:sp>
        <p:nvSpPr>
          <p:cNvPr id="52273" name="Line 49"/>
          <p:cNvSpPr>
            <a:spLocks noChangeShapeType="1"/>
          </p:cNvSpPr>
          <p:nvPr/>
        </p:nvSpPr>
        <p:spPr bwMode="auto">
          <a:xfrm flipV="1">
            <a:off x="2251192" y="2362200"/>
            <a:ext cx="1195945" cy="0"/>
          </a:xfrm>
          <a:prstGeom prst="line">
            <a:avLst/>
          </a:prstGeom>
          <a:noFill/>
          <a:ln w="38100">
            <a:solidFill>
              <a:srgbClr val="9933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ja-JP" altLang="en-US"/>
          </a:p>
        </p:txBody>
      </p:sp>
      <p:sp>
        <p:nvSpPr>
          <p:cNvPr id="52274" name="Line 50"/>
          <p:cNvSpPr>
            <a:spLocks noChangeShapeType="1"/>
          </p:cNvSpPr>
          <p:nvPr/>
        </p:nvSpPr>
        <p:spPr bwMode="auto">
          <a:xfrm>
            <a:off x="2251191" y="2362200"/>
            <a:ext cx="0" cy="1447800"/>
          </a:xfrm>
          <a:prstGeom prst="line">
            <a:avLst/>
          </a:prstGeom>
          <a:noFill/>
          <a:ln w="38100">
            <a:solidFill>
              <a:srgbClr val="9933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ja-JP" altLang="en-US"/>
          </a:p>
        </p:txBody>
      </p:sp>
      <p:sp>
        <p:nvSpPr>
          <p:cNvPr id="52275" name="Text Box 51"/>
          <p:cNvSpPr txBox="1">
            <a:spLocks noChangeArrowheads="1"/>
          </p:cNvSpPr>
          <p:nvPr/>
        </p:nvSpPr>
        <p:spPr bwMode="auto">
          <a:xfrm>
            <a:off x="1758743" y="4114801"/>
            <a:ext cx="984896"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altLang="ja-JP" sz="1400">
                <a:solidFill>
                  <a:srgbClr val="0099FF"/>
                </a:solidFill>
                <a:ea typeface="新細明體" pitchFamily="18" charset="-120"/>
              </a:rPr>
              <a:t>ACDC</a:t>
            </a:r>
          </a:p>
          <a:p>
            <a:r>
              <a:rPr lang="ja-JP" altLang="en-US" sz="1400">
                <a:solidFill>
                  <a:srgbClr val="0099FF"/>
                </a:solidFill>
              </a:rPr>
              <a:t>ｺﾝﾊﾞｰﾀ</a:t>
            </a:r>
          </a:p>
        </p:txBody>
      </p:sp>
      <p:sp>
        <p:nvSpPr>
          <p:cNvPr id="52276" name="Line 52"/>
          <p:cNvSpPr>
            <a:spLocks noChangeShapeType="1"/>
          </p:cNvSpPr>
          <p:nvPr/>
        </p:nvSpPr>
        <p:spPr bwMode="auto">
          <a:xfrm>
            <a:off x="3728536" y="1905000"/>
            <a:ext cx="0" cy="609600"/>
          </a:xfrm>
          <a:prstGeom prst="line">
            <a:avLst/>
          </a:prstGeom>
          <a:noFill/>
          <a:ln w="38100">
            <a:solidFill>
              <a:srgbClr val="9933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ja-JP" altLang="en-US"/>
          </a:p>
        </p:txBody>
      </p:sp>
      <p:sp>
        <p:nvSpPr>
          <p:cNvPr id="52277" name="Text Box 53"/>
          <p:cNvSpPr txBox="1">
            <a:spLocks noChangeArrowheads="1"/>
          </p:cNvSpPr>
          <p:nvPr/>
        </p:nvSpPr>
        <p:spPr bwMode="auto">
          <a:xfrm>
            <a:off x="0" y="3581400"/>
            <a:ext cx="1125596"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l"/>
            <a:r>
              <a:rPr lang="ja-JP" altLang="en-US" sz="1400">
                <a:solidFill>
                  <a:srgbClr val="0099FF"/>
                </a:solidFill>
              </a:rPr>
              <a:t>系統</a:t>
            </a:r>
          </a:p>
        </p:txBody>
      </p:sp>
      <p:sp>
        <p:nvSpPr>
          <p:cNvPr id="52278" name="Text Box 54"/>
          <p:cNvSpPr txBox="1">
            <a:spLocks noChangeArrowheads="1"/>
          </p:cNvSpPr>
          <p:nvPr/>
        </p:nvSpPr>
        <p:spPr bwMode="auto">
          <a:xfrm>
            <a:off x="703498" y="3505201"/>
            <a:ext cx="944489"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l"/>
            <a:r>
              <a:rPr lang="ja-JP" altLang="en-US" sz="1400">
                <a:solidFill>
                  <a:schemeClr val="tx1"/>
                </a:solidFill>
              </a:rPr>
              <a:t>ＡＣ２００Ｖ</a:t>
            </a:r>
          </a:p>
          <a:p>
            <a:pPr algn="l"/>
            <a:r>
              <a:rPr lang="ja-JP" altLang="en-US" sz="1400">
                <a:solidFill>
                  <a:schemeClr val="tx1"/>
                </a:solidFill>
              </a:rPr>
              <a:t>単相３線</a:t>
            </a:r>
          </a:p>
        </p:txBody>
      </p:sp>
      <p:sp>
        <p:nvSpPr>
          <p:cNvPr id="52279" name="Text Box 55"/>
          <p:cNvSpPr txBox="1">
            <a:spLocks noChangeArrowheads="1"/>
          </p:cNvSpPr>
          <p:nvPr/>
        </p:nvSpPr>
        <p:spPr bwMode="auto">
          <a:xfrm>
            <a:off x="2532590" y="1436688"/>
            <a:ext cx="1406995"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ja-JP" altLang="en-US" sz="1400">
                <a:solidFill>
                  <a:srgbClr val="CC6600"/>
                </a:solidFill>
              </a:rPr>
              <a:t>蓄電システム</a:t>
            </a:r>
          </a:p>
        </p:txBody>
      </p:sp>
      <p:sp>
        <p:nvSpPr>
          <p:cNvPr id="52280" name="Line 56"/>
          <p:cNvSpPr>
            <a:spLocks noChangeShapeType="1"/>
          </p:cNvSpPr>
          <p:nvPr/>
        </p:nvSpPr>
        <p:spPr bwMode="auto">
          <a:xfrm>
            <a:off x="5346580" y="5257800"/>
            <a:ext cx="1829093" cy="0"/>
          </a:xfrm>
          <a:prstGeom prst="line">
            <a:avLst/>
          </a:prstGeom>
          <a:noFill/>
          <a:ln w="38100">
            <a:solidFill>
              <a:srgbClr val="FF00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ja-JP" altLang="en-US"/>
          </a:p>
        </p:txBody>
      </p:sp>
      <p:sp>
        <p:nvSpPr>
          <p:cNvPr id="52282" name="Text Box 58"/>
          <p:cNvSpPr txBox="1">
            <a:spLocks noChangeArrowheads="1"/>
          </p:cNvSpPr>
          <p:nvPr/>
        </p:nvSpPr>
        <p:spPr bwMode="auto">
          <a:xfrm>
            <a:off x="3095388" y="4572000"/>
            <a:ext cx="1418978"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l"/>
            <a:r>
              <a:rPr lang="ja-JP" altLang="en-US" sz="1400">
                <a:solidFill>
                  <a:srgbClr val="0099FF"/>
                </a:solidFill>
              </a:rPr>
              <a:t>蓄電池　</a:t>
            </a:r>
            <a:r>
              <a:rPr lang="en-US" altLang="ja-JP" sz="1400">
                <a:solidFill>
                  <a:schemeClr val="tx1"/>
                </a:solidFill>
              </a:rPr>
              <a:t>58k</a:t>
            </a:r>
            <a:r>
              <a:rPr lang="ja-JP" altLang="en-US" sz="1400">
                <a:solidFill>
                  <a:schemeClr val="tx1"/>
                </a:solidFill>
              </a:rPr>
              <a:t>Ｗｈ</a:t>
            </a:r>
          </a:p>
        </p:txBody>
      </p:sp>
      <p:pic>
        <p:nvPicPr>
          <p:cNvPr id="52284" name="Picture 60" descr="cat_lineup_07im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7949520" y="1447800"/>
            <a:ext cx="844197" cy="641350"/>
          </a:xfrm>
          <a:prstGeom prst="rect">
            <a:avLst/>
          </a:prstGeom>
          <a:noFill/>
          <a:extLst>
            <a:ext uri="{909E8E84-426E-40DD-AFC4-6F175D3DCCD1}">
              <a14:hiddenFill xmlns:a14="http://schemas.microsoft.com/office/drawing/2010/main" xmlns="">
                <a:solidFill>
                  <a:srgbClr val="FFFFFF"/>
                </a:solidFill>
              </a14:hiddenFill>
            </a:ext>
          </a:extLst>
        </p:spPr>
      </p:pic>
      <p:sp>
        <p:nvSpPr>
          <p:cNvPr id="52285" name="Line 61"/>
          <p:cNvSpPr>
            <a:spLocks noChangeShapeType="1"/>
          </p:cNvSpPr>
          <p:nvPr/>
        </p:nvSpPr>
        <p:spPr bwMode="auto">
          <a:xfrm>
            <a:off x="7527421" y="1905000"/>
            <a:ext cx="492448" cy="0"/>
          </a:xfrm>
          <a:prstGeom prst="line">
            <a:avLst/>
          </a:prstGeom>
          <a:noFill/>
          <a:ln w="38100">
            <a:solidFill>
              <a:srgbClr val="9933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ja-JP" altLang="en-US"/>
          </a:p>
        </p:txBody>
      </p:sp>
      <p:sp>
        <p:nvSpPr>
          <p:cNvPr id="52286" name="Text Box 62"/>
          <p:cNvSpPr txBox="1">
            <a:spLocks noChangeArrowheads="1"/>
          </p:cNvSpPr>
          <p:nvPr/>
        </p:nvSpPr>
        <p:spPr bwMode="auto">
          <a:xfrm>
            <a:off x="7457072" y="1295401"/>
            <a:ext cx="514433" cy="738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l"/>
            <a:r>
              <a:rPr lang="ja-JP" altLang="en-US" sz="1400">
                <a:solidFill>
                  <a:schemeClr val="tx1"/>
                </a:solidFill>
              </a:rPr>
              <a:t>ＤＣ</a:t>
            </a:r>
          </a:p>
          <a:p>
            <a:pPr algn="l"/>
            <a:r>
              <a:rPr lang="ja-JP" altLang="en-US" sz="1400">
                <a:solidFill>
                  <a:schemeClr val="tx1"/>
                </a:solidFill>
              </a:rPr>
              <a:t>２４Ｖ</a:t>
            </a:r>
          </a:p>
        </p:txBody>
      </p:sp>
      <p:sp>
        <p:nvSpPr>
          <p:cNvPr id="52287" name="Line 63"/>
          <p:cNvSpPr>
            <a:spLocks noChangeShapeType="1"/>
          </p:cNvSpPr>
          <p:nvPr/>
        </p:nvSpPr>
        <p:spPr bwMode="auto">
          <a:xfrm flipV="1">
            <a:off x="6050077" y="1905000"/>
            <a:ext cx="0" cy="228600"/>
          </a:xfrm>
          <a:prstGeom prst="line">
            <a:avLst/>
          </a:prstGeom>
          <a:noFill/>
          <a:ln w="38100">
            <a:solidFill>
              <a:srgbClr val="9933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ja-JP" altLang="en-US"/>
          </a:p>
        </p:txBody>
      </p:sp>
      <p:sp>
        <p:nvSpPr>
          <p:cNvPr id="52288" name="Line 64"/>
          <p:cNvSpPr>
            <a:spLocks noChangeShapeType="1"/>
          </p:cNvSpPr>
          <p:nvPr/>
        </p:nvSpPr>
        <p:spPr bwMode="auto">
          <a:xfrm flipV="1">
            <a:off x="6050077" y="2971800"/>
            <a:ext cx="0" cy="2743200"/>
          </a:xfrm>
          <a:prstGeom prst="line">
            <a:avLst/>
          </a:prstGeom>
          <a:noFill/>
          <a:ln w="38100">
            <a:solidFill>
              <a:srgbClr val="800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ja-JP" altLang="en-US"/>
          </a:p>
        </p:txBody>
      </p:sp>
      <p:sp>
        <p:nvSpPr>
          <p:cNvPr id="52289" name="Text Box 65"/>
          <p:cNvSpPr txBox="1">
            <a:spLocks noChangeArrowheads="1"/>
          </p:cNvSpPr>
          <p:nvPr/>
        </p:nvSpPr>
        <p:spPr bwMode="auto">
          <a:xfrm>
            <a:off x="7808821" y="990601"/>
            <a:ext cx="126509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l"/>
            <a:r>
              <a:rPr lang="ja-JP" altLang="en-US" sz="1400">
                <a:solidFill>
                  <a:srgbClr val="0099FF"/>
                </a:solidFill>
              </a:rPr>
              <a:t>ＬＥＤﾗﾝﾌﾟ</a:t>
            </a:r>
          </a:p>
          <a:p>
            <a:pPr algn="l"/>
            <a:r>
              <a:rPr lang="ja-JP" altLang="en-US" sz="1400" b="0">
                <a:solidFill>
                  <a:srgbClr val="0099FF"/>
                </a:solidFill>
              </a:rPr>
              <a:t>２０Ｗ約</a:t>
            </a:r>
            <a:r>
              <a:rPr lang="en-US" altLang="ja-JP" sz="1400" b="0">
                <a:solidFill>
                  <a:srgbClr val="0099FF"/>
                </a:solidFill>
              </a:rPr>
              <a:t>800</a:t>
            </a:r>
            <a:r>
              <a:rPr lang="ja-JP" altLang="en-US" sz="1400" b="0">
                <a:solidFill>
                  <a:srgbClr val="0099FF"/>
                </a:solidFill>
              </a:rPr>
              <a:t>本</a:t>
            </a:r>
          </a:p>
        </p:txBody>
      </p:sp>
      <p:sp>
        <p:nvSpPr>
          <p:cNvPr id="52290" name="Text Box 66"/>
          <p:cNvSpPr txBox="1">
            <a:spLocks noChangeArrowheads="1"/>
          </p:cNvSpPr>
          <p:nvPr/>
        </p:nvSpPr>
        <p:spPr bwMode="auto">
          <a:xfrm>
            <a:off x="6964623" y="5943601"/>
            <a:ext cx="1055246"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ja-JP" altLang="en-US" sz="1400">
                <a:solidFill>
                  <a:srgbClr val="0099FF"/>
                </a:solidFill>
              </a:rPr>
              <a:t>急速</a:t>
            </a:r>
          </a:p>
          <a:p>
            <a:r>
              <a:rPr lang="ja-JP" altLang="en-US" sz="1400">
                <a:solidFill>
                  <a:srgbClr val="0099FF"/>
                </a:solidFill>
              </a:rPr>
              <a:t>ＤＣ充電器</a:t>
            </a:r>
          </a:p>
        </p:txBody>
      </p:sp>
      <p:pic>
        <p:nvPicPr>
          <p:cNvPr id="52292" name="Picture 68" descr="デスクトップパソコン"/>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7949520" y="2743200"/>
            <a:ext cx="797297" cy="814388"/>
          </a:xfrm>
          <a:prstGeom prst="rect">
            <a:avLst/>
          </a:prstGeom>
          <a:noFill/>
          <a:extLst>
            <a:ext uri="{909E8E84-426E-40DD-AFC4-6F175D3DCCD1}">
              <a14:hiddenFill xmlns:a14="http://schemas.microsoft.com/office/drawing/2010/main" xmlns="">
                <a:solidFill>
                  <a:srgbClr val="FFFFFF"/>
                </a:solidFill>
              </a14:hiddenFill>
            </a:ext>
          </a:extLst>
        </p:spPr>
      </p:pic>
      <p:sp>
        <p:nvSpPr>
          <p:cNvPr id="52293" name="Line 69"/>
          <p:cNvSpPr>
            <a:spLocks noChangeShapeType="1"/>
          </p:cNvSpPr>
          <p:nvPr/>
        </p:nvSpPr>
        <p:spPr bwMode="auto">
          <a:xfrm>
            <a:off x="5346580" y="3505200"/>
            <a:ext cx="1829093" cy="0"/>
          </a:xfrm>
          <a:prstGeom prst="line">
            <a:avLst/>
          </a:prstGeom>
          <a:noFill/>
          <a:ln w="38100">
            <a:solidFill>
              <a:srgbClr val="FF00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ja-JP" altLang="en-US"/>
          </a:p>
        </p:txBody>
      </p:sp>
      <p:sp>
        <p:nvSpPr>
          <p:cNvPr id="52294" name="Line 70"/>
          <p:cNvSpPr>
            <a:spLocks noChangeShapeType="1"/>
          </p:cNvSpPr>
          <p:nvPr/>
        </p:nvSpPr>
        <p:spPr bwMode="auto">
          <a:xfrm flipV="1">
            <a:off x="4502383" y="1905000"/>
            <a:ext cx="0" cy="3352800"/>
          </a:xfrm>
          <a:prstGeom prst="line">
            <a:avLst/>
          </a:prstGeom>
          <a:noFill/>
          <a:ln w="38100">
            <a:solidFill>
              <a:srgbClr val="9933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ja-JP" altLang="en-US"/>
          </a:p>
        </p:txBody>
      </p:sp>
      <p:sp>
        <p:nvSpPr>
          <p:cNvPr id="52295" name="Line 71"/>
          <p:cNvSpPr>
            <a:spLocks noChangeShapeType="1"/>
          </p:cNvSpPr>
          <p:nvPr/>
        </p:nvSpPr>
        <p:spPr bwMode="auto">
          <a:xfrm flipV="1">
            <a:off x="4502383" y="3505200"/>
            <a:ext cx="703497" cy="0"/>
          </a:xfrm>
          <a:prstGeom prst="line">
            <a:avLst/>
          </a:prstGeom>
          <a:noFill/>
          <a:ln w="38100">
            <a:solidFill>
              <a:srgbClr val="9933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ja-JP" altLang="en-US"/>
          </a:p>
        </p:txBody>
      </p:sp>
      <p:sp>
        <p:nvSpPr>
          <p:cNvPr id="52296" name="Line 72"/>
          <p:cNvSpPr>
            <a:spLocks noChangeShapeType="1"/>
          </p:cNvSpPr>
          <p:nvPr/>
        </p:nvSpPr>
        <p:spPr bwMode="auto">
          <a:xfrm flipV="1">
            <a:off x="4502383" y="5257800"/>
            <a:ext cx="422098" cy="0"/>
          </a:xfrm>
          <a:prstGeom prst="line">
            <a:avLst/>
          </a:prstGeom>
          <a:noFill/>
          <a:ln w="38100">
            <a:solidFill>
              <a:srgbClr val="9933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ja-JP" altLang="en-US"/>
          </a:p>
        </p:txBody>
      </p:sp>
      <p:pic>
        <p:nvPicPr>
          <p:cNvPr id="52298" name="Picture 74" descr="コンセント - 写真素材">
            <a:hlinkClick r:id="rId11"/>
          </p:cNvPr>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7034973" y="3124201"/>
            <a:ext cx="703497" cy="703263"/>
          </a:xfrm>
          <a:prstGeom prst="rect">
            <a:avLst/>
          </a:prstGeom>
          <a:noFill/>
          <a:extLst>
            <a:ext uri="{909E8E84-426E-40DD-AFC4-6F175D3DCCD1}">
              <a14:hiddenFill xmlns:a14="http://schemas.microsoft.com/office/drawing/2010/main" xmlns="">
                <a:solidFill>
                  <a:srgbClr val="FFFFFF"/>
                </a:solidFill>
              </a14:hiddenFill>
            </a:ext>
          </a:extLst>
        </p:spPr>
      </p:pic>
      <p:pic>
        <p:nvPicPr>
          <p:cNvPr id="52314" name="Picture 90"/>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6753574" y="1752600"/>
            <a:ext cx="984896" cy="266700"/>
          </a:xfrm>
          <a:prstGeom prst="rect">
            <a:avLst/>
          </a:prstGeom>
          <a:noFill/>
          <a:extLst>
            <a:ext uri="{909E8E84-426E-40DD-AFC4-6F175D3DCCD1}">
              <a14:hiddenFill xmlns:a14="http://schemas.microsoft.com/office/drawing/2010/main" xmlns="">
                <a:solidFill>
                  <a:srgbClr val="FFFFFF"/>
                </a:solidFill>
              </a14:hiddenFill>
            </a:ext>
          </a:extLst>
        </p:spPr>
      </p:pic>
      <p:sp>
        <p:nvSpPr>
          <p:cNvPr id="52315" name="Text Box 91"/>
          <p:cNvSpPr txBox="1">
            <a:spLocks noChangeArrowheads="1"/>
          </p:cNvSpPr>
          <p:nvPr/>
        </p:nvSpPr>
        <p:spPr bwMode="auto">
          <a:xfrm>
            <a:off x="6683224" y="1219201"/>
            <a:ext cx="914547"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ja-JP" altLang="en-US" sz="1400">
                <a:solidFill>
                  <a:srgbClr val="0099FF"/>
                </a:solidFill>
              </a:rPr>
              <a:t>ＬＥＤ</a:t>
            </a:r>
          </a:p>
          <a:p>
            <a:r>
              <a:rPr lang="ja-JP" altLang="en-US" sz="1400">
                <a:solidFill>
                  <a:srgbClr val="0099FF"/>
                </a:solidFill>
              </a:rPr>
              <a:t>ｲﾝﾊﾞｰﾀ</a:t>
            </a:r>
          </a:p>
        </p:txBody>
      </p:sp>
      <p:sp>
        <p:nvSpPr>
          <p:cNvPr id="52316" name="Text Box 92"/>
          <p:cNvSpPr txBox="1">
            <a:spLocks noChangeArrowheads="1"/>
          </p:cNvSpPr>
          <p:nvPr/>
        </p:nvSpPr>
        <p:spPr bwMode="auto">
          <a:xfrm>
            <a:off x="6261126" y="2362201"/>
            <a:ext cx="1336645"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l"/>
            <a:r>
              <a:rPr lang="ja-JP" altLang="en-US" sz="1400">
                <a:solidFill>
                  <a:srgbClr val="0099FF"/>
                </a:solidFill>
              </a:rPr>
              <a:t>非常時用</a:t>
            </a:r>
          </a:p>
          <a:p>
            <a:pPr algn="l"/>
            <a:r>
              <a:rPr lang="en-US" altLang="ja-JP" sz="1400">
                <a:solidFill>
                  <a:srgbClr val="0099FF"/>
                </a:solidFill>
                <a:ea typeface="新細明體" pitchFamily="18" charset="-120"/>
              </a:rPr>
              <a:t>ACDC</a:t>
            </a:r>
            <a:r>
              <a:rPr lang="ja-JP" altLang="en-US" sz="1400">
                <a:solidFill>
                  <a:srgbClr val="0099FF"/>
                </a:solidFill>
              </a:rPr>
              <a:t>ｺﾝﾊﾞｰﾀ</a:t>
            </a:r>
          </a:p>
        </p:txBody>
      </p:sp>
      <p:pic>
        <p:nvPicPr>
          <p:cNvPr id="52318" name="Picture 94" descr="notepc"/>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8512318" y="3429000"/>
            <a:ext cx="496845" cy="542925"/>
          </a:xfrm>
          <a:prstGeom prst="rect">
            <a:avLst/>
          </a:prstGeom>
          <a:noFill/>
          <a:extLst>
            <a:ext uri="{909E8E84-426E-40DD-AFC4-6F175D3DCCD1}">
              <a14:hiddenFill xmlns:a14="http://schemas.microsoft.com/office/drawing/2010/main" xmlns="">
                <a:solidFill>
                  <a:srgbClr val="FFFFFF"/>
                </a:solidFill>
              </a14:hiddenFill>
            </a:ext>
          </a:extLst>
        </p:spPr>
      </p:pic>
      <p:pic>
        <p:nvPicPr>
          <p:cNvPr id="52320" name="Picture 96" descr="printer_a02"/>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7738471" y="3657601"/>
            <a:ext cx="801694" cy="881063"/>
          </a:xfrm>
          <a:prstGeom prst="rect">
            <a:avLst/>
          </a:prstGeom>
          <a:noFill/>
          <a:extLst>
            <a:ext uri="{909E8E84-426E-40DD-AFC4-6F175D3DCCD1}">
              <a14:hiddenFill xmlns:a14="http://schemas.microsoft.com/office/drawing/2010/main" xmlns="">
                <a:solidFill>
                  <a:srgbClr val="FFFFFF"/>
                </a:solidFill>
              </a14:hiddenFill>
            </a:ext>
          </a:extLst>
        </p:spPr>
      </p:pic>
      <p:sp>
        <p:nvSpPr>
          <p:cNvPr id="52321" name="Text Box 97"/>
          <p:cNvSpPr txBox="1">
            <a:spLocks noChangeArrowheads="1"/>
          </p:cNvSpPr>
          <p:nvPr/>
        </p:nvSpPr>
        <p:spPr bwMode="auto">
          <a:xfrm>
            <a:off x="6120427" y="3124200"/>
            <a:ext cx="869113"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l"/>
            <a:r>
              <a:rPr lang="ja-JP" altLang="en-US" sz="1400">
                <a:solidFill>
                  <a:schemeClr val="tx1"/>
                </a:solidFill>
              </a:rPr>
              <a:t>ＡＣ１００Ｖ</a:t>
            </a:r>
          </a:p>
        </p:txBody>
      </p:sp>
      <p:sp>
        <p:nvSpPr>
          <p:cNvPr id="52322" name="Text Box 98"/>
          <p:cNvSpPr txBox="1">
            <a:spLocks noChangeArrowheads="1"/>
          </p:cNvSpPr>
          <p:nvPr/>
        </p:nvSpPr>
        <p:spPr bwMode="auto">
          <a:xfrm>
            <a:off x="6683225" y="3733801"/>
            <a:ext cx="1055246"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ja-JP" altLang="en-US" sz="1400">
                <a:solidFill>
                  <a:srgbClr val="0099FF"/>
                </a:solidFill>
              </a:rPr>
              <a:t>事務機用</a:t>
            </a:r>
          </a:p>
          <a:p>
            <a:r>
              <a:rPr lang="en-US" altLang="ja-JP" sz="1400">
                <a:solidFill>
                  <a:srgbClr val="0099FF"/>
                </a:solidFill>
                <a:ea typeface="新細明體" pitchFamily="18" charset="-120"/>
              </a:rPr>
              <a:t>AC</a:t>
            </a:r>
            <a:r>
              <a:rPr lang="ja-JP" altLang="en-US" sz="1400">
                <a:solidFill>
                  <a:srgbClr val="0099FF"/>
                </a:solidFill>
              </a:rPr>
              <a:t>ｺﾝｾﾝﾄ</a:t>
            </a:r>
          </a:p>
        </p:txBody>
      </p:sp>
      <p:sp>
        <p:nvSpPr>
          <p:cNvPr id="52323" name="Text Box 99"/>
          <p:cNvSpPr txBox="1">
            <a:spLocks noChangeArrowheads="1"/>
          </p:cNvSpPr>
          <p:nvPr/>
        </p:nvSpPr>
        <p:spPr bwMode="auto">
          <a:xfrm>
            <a:off x="6120427" y="4648201"/>
            <a:ext cx="869113" cy="738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l"/>
            <a:r>
              <a:rPr lang="ja-JP" altLang="en-US" sz="1400">
                <a:solidFill>
                  <a:schemeClr val="tx1"/>
                </a:solidFill>
              </a:rPr>
              <a:t>ＡＣ２００Ｖ</a:t>
            </a:r>
          </a:p>
          <a:p>
            <a:pPr algn="l"/>
            <a:r>
              <a:rPr lang="ja-JP" altLang="en-US" sz="1400">
                <a:solidFill>
                  <a:schemeClr val="tx1"/>
                </a:solidFill>
              </a:rPr>
              <a:t>三相３線</a:t>
            </a:r>
          </a:p>
        </p:txBody>
      </p:sp>
      <p:sp>
        <p:nvSpPr>
          <p:cNvPr id="52324" name="Text Box 100"/>
          <p:cNvSpPr txBox="1">
            <a:spLocks noChangeArrowheads="1"/>
          </p:cNvSpPr>
          <p:nvPr/>
        </p:nvSpPr>
        <p:spPr bwMode="auto">
          <a:xfrm>
            <a:off x="7949520" y="6096000"/>
            <a:ext cx="1082348"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ja-JP" altLang="en-US" sz="1400">
                <a:solidFill>
                  <a:srgbClr val="0099FF"/>
                </a:solidFill>
              </a:rPr>
              <a:t>電気自動車</a:t>
            </a:r>
          </a:p>
        </p:txBody>
      </p:sp>
      <p:sp>
        <p:nvSpPr>
          <p:cNvPr id="52325" name="Text Box 101"/>
          <p:cNvSpPr txBox="1">
            <a:spLocks noChangeArrowheads="1"/>
          </p:cNvSpPr>
          <p:nvPr/>
        </p:nvSpPr>
        <p:spPr bwMode="auto">
          <a:xfrm>
            <a:off x="4783782" y="2514600"/>
            <a:ext cx="1758743" cy="738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l"/>
            <a:r>
              <a:rPr lang="ja-JP" altLang="en-US" sz="1400">
                <a:solidFill>
                  <a:srgbClr val="0099FF"/>
                </a:solidFill>
              </a:rPr>
              <a:t>ＤＣ</a:t>
            </a:r>
            <a:r>
              <a:rPr lang="en-US" altLang="ja-JP" sz="1400">
                <a:solidFill>
                  <a:srgbClr val="0099FF"/>
                </a:solidFill>
                <a:ea typeface="新細明體" pitchFamily="18" charset="-120"/>
              </a:rPr>
              <a:t>AC</a:t>
            </a:r>
          </a:p>
          <a:p>
            <a:pPr algn="l"/>
            <a:r>
              <a:rPr lang="ja-JP" altLang="en-US" sz="1400">
                <a:solidFill>
                  <a:srgbClr val="0099FF"/>
                </a:solidFill>
              </a:rPr>
              <a:t>インバータ</a:t>
            </a:r>
          </a:p>
          <a:p>
            <a:pPr algn="l"/>
            <a:r>
              <a:rPr lang="ja-JP" altLang="en-US" sz="1400">
                <a:solidFill>
                  <a:srgbClr val="0099FF"/>
                </a:solidFill>
              </a:rPr>
              <a:t>単相ＡＣ</a:t>
            </a:r>
            <a:r>
              <a:rPr lang="en-US" altLang="ja-JP" sz="1400">
                <a:solidFill>
                  <a:srgbClr val="0099FF"/>
                </a:solidFill>
              </a:rPr>
              <a:t>200</a:t>
            </a:r>
            <a:r>
              <a:rPr lang="ja-JP" altLang="en-US" sz="1400">
                <a:solidFill>
                  <a:srgbClr val="0099FF"/>
                </a:solidFill>
              </a:rPr>
              <a:t>Ｖ</a:t>
            </a:r>
          </a:p>
        </p:txBody>
      </p:sp>
      <p:sp>
        <p:nvSpPr>
          <p:cNvPr id="52326" name="Text Box 102"/>
          <p:cNvSpPr txBox="1">
            <a:spLocks noChangeArrowheads="1"/>
          </p:cNvSpPr>
          <p:nvPr/>
        </p:nvSpPr>
        <p:spPr bwMode="auto">
          <a:xfrm>
            <a:off x="4854132" y="4114800"/>
            <a:ext cx="1212191" cy="738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l"/>
            <a:r>
              <a:rPr lang="ja-JP" altLang="en-US" sz="1400">
                <a:solidFill>
                  <a:srgbClr val="0099FF"/>
                </a:solidFill>
              </a:rPr>
              <a:t>ＤＣ</a:t>
            </a:r>
            <a:r>
              <a:rPr lang="en-US" altLang="ja-JP" sz="1400">
                <a:solidFill>
                  <a:srgbClr val="0099FF"/>
                </a:solidFill>
                <a:ea typeface="新細明體" pitchFamily="18" charset="-120"/>
              </a:rPr>
              <a:t>AC</a:t>
            </a:r>
          </a:p>
          <a:p>
            <a:pPr algn="l"/>
            <a:r>
              <a:rPr lang="ja-JP" altLang="en-US" sz="1400">
                <a:solidFill>
                  <a:srgbClr val="0099FF"/>
                </a:solidFill>
              </a:rPr>
              <a:t>インバータ</a:t>
            </a:r>
          </a:p>
          <a:p>
            <a:pPr algn="l"/>
            <a:r>
              <a:rPr lang="ja-JP" altLang="en-US" sz="1400">
                <a:solidFill>
                  <a:srgbClr val="0099FF"/>
                </a:solidFill>
              </a:rPr>
              <a:t>三相</a:t>
            </a:r>
            <a:r>
              <a:rPr lang="en-US" altLang="ja-JP" sz="1400">
                <a:solidFill>
                  <a:srgbClr val="0099FF"/>
                </a:solidFill>
              </a:rPr>
              <a:t>AC200V</a:t>
            </a:r>
          </a:p>
        </p:txBody>
      </p:sp>
      <p:pic>
        <p:nvPicPr>
          <p:cNvPr id="52327" name="Picture 103" descr="logo"/>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211050" y="1981200"/>
            <a:ext cx="712291"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2328" name="Picture 60" descr="SONY make.believe"/>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1829093" y="1447800"/>
            <a:ext cx="685910"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329" name="Picture 105" descr="logo"/>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7527422" y="2057400"/>
            <a:ext cx="712291" cy="304800"/>
          </a:xfrm>
          <a:prstGeom prst="rect">
            <a:avLst/>
          </a:prstGeom>
          <a:noFill/>
          <a:extLst>
            <a:ext uri="{909E8E84-426E-40DD-AFC4-6F175D3DCCD1}">
              <a14:hiddenFill xmlns:a14="http://schemas.microsoft.com/office/drawing/2010/main" xmlns="">
                <a:solidFill>
                  <a:srgbClr val="FFFFFF"/>
                </a:solidFill>
              </a14:hiddenFill>
            </a:ext>
          </a:extLst>
        </p:spPr>
      </p:pic>
      <p:sp>
        <p:nvSpPr>
          <p:cNvPr id="52331" name="AutoShape 107"/>
          <p:cNvSpPr>
            <a:spLocks noChangeArrowheads="1"/>
          </p:cNvSpPr>
          <p:nvPr/>
        </p:nvSpPr>
        <p:spPr bwMode="auto">
          <a:xfrm>
            <a:off x="6683224" y="838200"/>
            <a:ext cx="2391891" cy="1524000"/>
          </a:xfrm>
          <a:prstGeom prst="roundRect">
            <a:avLst>
              <a:gd name="adj" fmla="val 16667"/>
            </a:avLst>
          </a:prstGeom>
          <a:noFill/>
          <a:ln w="28575">
            <a:solidFill>
              <a:srgbClr val="FF0000"/>
            </a:solidFill>
            <a:prstDash val="dash"/>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p>
        </p:txBody>
      </p:sp>
      <p:sp>
        <p:nvSpPr>
          <p:cNvPr id="52332" name="AutoShape 108"/>
          <p:cNvSpPr>
            <a:spLocks noChangeArrowheads="1"/>
          </p:cNvSpPr>
          <p:nvPr/>
        </p:nvSpPr>
        <p:spPr bwMode="auto">
          <a:xfrm>
            <a:off x="2602940" y="1066800"/>
            <a:ext cx="2040142" cy="3505200"/>
          </a:xfrm>
          <a:prstGeom prst="roundRect">
            <a:avLst>
              <a:gd name="adj" fmla="val 16667"/>
            </a:avLst>
          </a:prstGeom>
          <a:noFill/>
          <a:ln w="28575">
            <a:solidFill>
              <a:srgbClr val="FF0000"/>
            </a:solidFill>
            <a:prstDash val="dash"/>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sz="1800" b="0">
              <a:solidFill>
                <a:schemeClr val="tx1"/>
              </a:solidFill>
              <a:ea typeface="新細明體" pitchFamily="18" charset="-120"/>
            </a:endParaRPr>
          </a:p>
        </p:txBody>
      </p:sp>
      <p:sp>
        <p:nvSpPr>
          <p:cNvPr id="52333" name="AutoShape 109"/>
          <p:cNvSpPr>
            <a:spLocks noChangeArrowheads="1"/>
          </p:cNvSpPr>
          <p:nvPr/>
        </p:nvSpPr>
        <p:spPr bwMode="auto">
          <a:xfrm>
            <a:off x="7034974" y="4724400"/>
            <a:ext cx="2038677" cy="1905000"/>
          </a:xfrm>
          <a:prstGeom prst="roundRect">
            <a:avLst>
              <a:gd name="adj" fmla="val 16667"/>
            </a:avLst>
          </a:prstGeom>
          <a:noFill/>
          <a:ln w="28575">
            <a:solidFill>
              <a:srgbClr val="FF0000"/>
            </a:solidFill>
            <a:prstDash val="dash"/>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p>
        </p:txBody>
      </p:sp>
      <p:grpSp>
        <p:nvGrpSpPr>
          <p:cNvPr id="5" name="Group 44"/>
          <p:cNvGrpSpPr>
            <a:grpSpLocks/>
          </p:cNvGrpSpPr>
          <p:nvPr/>
        </p:nvGrpSpPr>
        <p:grpSpPr bwMode="auto">
          <a:xfrm>
            <a:off x="2251192" y="2209800"/>
            <a:ext cx="422098" cy="304800"/>
            <a:chOff x="1968" y="1296"/>
            <a:chExt cx="384" cy="192"/>
          </a:xfrm>
        </p:grpSpPr>
        <p:sp>
          <p:nvSpPr>
            <p:cNvPr id="52259" name="Line 35"/>
            <p:cNvSpPr>
              <a:spLocks noChangeShapeType="1"/>
            </p:cNvSpPr>
            <p:nvPr/>
          </p:nvSpPr>
          <p:spPr bwMode="auto">
            <a:xfrm>
              <a:off x="1968" y="1392"/>
              <a:ext cx="384" cy="0"/>
            </a:xfrm>
            <a:prstGeom prst="line">
              <a:avLst/>
            </a:prstGeom>
            <a:noFill/>
            <a:ln w="38100">
              <a:solidFill>
                <a:srgbClr val="9933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ja-JP" altLang="en-US"/>
            </a:p>
          </p:txBody>
        </p:sp>
        <p:sp>
          <p:nvSpPr>
            <p:cNvPr id="52262" name="AutoShape 38"/>
            <p:cNvSpPr>
              <a:spLocks noChangeArrowheads="1"/>
            </p:cNvSpPr>
            <p:nvPr/>
          </p:nvSpPr>
          <p:spPr bwMode="auto">
            <a:xfrm rot="5400000">
              <a:off x="2088" y="1320"/>
              <a:ext cx="192" cy="144"/>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p>
          </p:txBody>
        </p:sp>
        <p:sp>
          <p:nvSpPr>
            <p:cNvPr id="52263" name="Line 39"/>
            <p:cNvSpPr>
              <a:spLocks noChangeShapeType="1"/>
            </p:cNvSpPr>
            <p:nvPr/>
          </p:nvSpPr>
          <p:spPr bwMode="auto">
            <a:xfrm>
              <a:off x="2256" y="1296"/>
              <a:ext cx="0" cy="192"/>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ja-JP" altLang="en-US"/>
            </a:p>
          </p:txBody>
        </p:sp>
      </p:grpSp>
      <p:sp>
        <p:nvSpPr>
          <p:cNvPr id="52338" name="Text Box 114"/>
          <p:cNvSpPr txBox="1">
            <a:spLocks noChangeArrowheads="1"/>
          </p:cNvSpPr>
          <p:nvPr/>
        </p:nvSpPr>
        <p:spPr bwMode="auto">
          <a:xfrm>
            <a:off x="2602940" y="1066800"/>
            <a:ext cx="2617132"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l"/>
            <a:r>
              <a:rPr lang="ja-JP" altLang="en-US" dirty="0">
                <a:solidFill>
                  <a:srgbClr val="FF0000"/>
                </a:solidFill>
                <a:latin typeface="HGPｺﾞｼｯｸE" pitchFamily="50" charset="-128"/>
                <a:ea typeface="HGPｺﾞｼｯｸE" pitchFamily="50" charset="-128"/>
              </a:rPr>
              <a:t>①エネルギーの安定化</a:t>
            </a:r>
          </a:p>
        </p:txBody>
      </p:sp>
      <p:sp>
        <p:nvSpPr>
          <p:cNvPr id="52339" name="Text Box 115"/>
          <p:cNvSpPr txBox="1">
            <a:spLocks noChangeArrowheads="1"/>
          </p:cNvSpPr>
          <p:nvPr/>
        </p:nvSpPr>
        <p:spPr bwMode="auto">
          <a:xfrm>
            <a:off x="6683225" y="838200"/>
            <a:ext cx="232154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l"/>
            <a:r>
              <a:rPr lang="en-US" altLang="ja-JP" b="1" dirty="0">
                <a:solidFill>
                  <a:srgbClr val="FF0000"/>
                </a:solidFill>
                <a:latin typeface="HGPｺﾞｼｯｸE" pitchFamily="50" charset="-128"/>
                <a:ea typeface="HGPｺﾞｼｯｸE" pitchFamily="50" charset="-128"/>
              </a:rPr>
              <a:t>②</a:t>
            </a:r>
            <a:r>
              <a:rPr lang="ja-JP" altLang="en-US" b="1" dirty="0">
                <a:solidFill>
                  <a:srgbClr val="FF0000"/>
                </a:solidFill>
                <a:latin typeface="HGPｺﾞｼｯｸE" pitchFamily="50" charset="-128"/>
                <a:ea typeface="HGPｺﾞｼｯｸE" pitchFamily="50" charset="-128"/>
              </a:rPr>
              <a:t>直流電源の利用</a:t>
            </a:r>
          </a:p>
        </p:txBody>
      </p:sp>
      <p:sp>
        <p:nvSpPr>
          <p:cNvPr id="52340" name="Text Box 116"/>
          <p:cNvSpPr txBox="1">
            <a:spLocks noChangeArrowheads="1"/>
          </p:cNvSpPr>
          <p:nvPr/>
        </p:nvSpPr>
        <p:spPr bwMode="auto">
          <a:xfrm>
            <a:off x="7033508" y="4724400"/>
            <a:ext cx="2110492"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l"/>
            <a:r>
              <a:rPr lang="ja-JP" altLang="en-US" b="1" dirty="0">
                <a:solidFill>
                  <a:srgbClr val="FF0000"/>
                </a:solidFill>
                <a:latin typeface="HGPｺﾞｼｯｸE" pitchFamily="50" charset="-128"/>
                <a:ea typeface="HGPｺﾞｼｯｸE" pitchFamily="50" charset="-128"/>
              </a:rPr>
              <a:t>③余剰電力の有効</a:t>
            </a:r>
            <a:r>
              <a:rPr lang="ja-JP" altLang="en-US" dirty="0">
                <a:solidFill>
                  <a:schemeClr val="accent2"/>
                </a:solidFill>
              </a:rPr>
              <a:t>利用</a:t>
            </a:r>
          </a:p>
        </p:txBody>
      </p:sp>
      <p:sp>
        <p:nvSpPr>
          <p:cNvPr id="52341" name="Rectangle 117"/>
          <p:cNvSpPr>
            <a:spLocks noChangeArrowheads="1"/>
          </p:cNvSpPr>
          <p:nvPr/>
        </p:nvSpPr>
        <p:spPr bwMode="auto">
          <a:xfrm>
            <a:off x="3236088" y="2895600"/>
            <a:ext cx="773847" cy="2286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r>
              <a:rPr lang="ja-JP" altLang="en-US" sz="1400" b="0">
                <a:solidFill>
                  <a:schemeClr val="tx1"/>
                </a:solidFill>
              </a:rPr>
              <a:t>ＢＭＳ</a:t>
            </a:r>
          </a:p>
        </p:txBody>
      </p:sp>
      <p:sp>
        <p:nvSpPr>
          <p:cNvPr id="52343" name="Line 119"/>
          <p:cNvSpPr>
            <a:spLocks noChangeShapeType="1"/>
          </p:cNvSpPr>
          <p:nvPr/>
        </p:nvSpPr>
        <p:spPr bwMode="auto">
          <a:xfrm>
            <a:off x="3798886" y="4953000"/>
            <a:ext cx="0" cy="1219200"/>
          </a:xfrm>
          <a:prstGeom prst="line">
            <a:avLst/>
          </a:prstGeom>
          <a:noFill/>
          <a:ln w="28575">
            <a:solidFill>
              <a:srgbClr val="FF66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endParaRPr lang="ja-JP" altLang="en-US"/>
          </a:p>
        </p:txBody>
      </p:sp>
      <p:sp>
        <p:nvSpPr>
          <p:cNvPr id="52345" name="Line 121"/>
          <p:cNvSpPr>
            <a:spLocks noChangeShapeType="1"/>
          </p:cNvSpPr>
          <p:nvPr/>
        </p:nvSpPr>
        <p:spPr bwMode="auto">
          <a:xfrm flipH="1">
            <a:off x="3587836" y="6172200"/>
            <a:ext cx="2673290" cy="0"/>
          </a:xfrm>
          <a:prstGeom prst="line">
            <a:avLst/>
          </a:prstGeom>
          <a:noFill/>
          <a:ln w="28575">
            <a:solidFill>
              <a:srgbClr val="FF66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endParaRPr lang="ja-JP" altLang="en-US"/>
          </a:p>
        </p:txBody>
      </p:sp>
      <p:sp>
        <p:nvSpPr>
          <p:cNvPr id="52346" name="Rectangle 122"/>
          <p:cNvSpPr>
            <a:spLocks noChangeArrowheads="1"/>
          </p:cNvSpPr>
          <p:nvPr/>
        </p:nvSpPr>
        <p:spPr bwMode="auto">
          <a:xfrm>
            <a:off x="3165738" y="5949434"/>
            <a:ext cx="422098" cy="369332"/>
          </a:xfrm>
          <a:prstGeom prst="rect">
            <a:avLst/>
          </a:prstGeom>
          <a:solidFill>
            <a:srgbClr val="CCFFFF"/>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endParaRPr lang="ja-JP" altLang="en-US"/>
          </a:p>
        </p:txBody>
      </p:sp>
      <p:sp>
        <p:nvSpPr>
          <p:cNvPr id="52348" name="Line 124"/>
          <p:cNvSpPr>
            <a:spLocks noChangeShapeType="1"/>
          </p:cNvSpPr>
          <p:nvPr/>
        </p:nvSpPr>
        <p:spPr bwMode="auto">
          <a:xfrm flipH="1">
            <a:off x="6261126" y="5638800"/>
            <a:ext cx="914547" cy="0"/>
          </a:xfrm>
          <a:prstGeom prst="line">
            <a:avLst/>
          </a:prstGeom>
          <a:noFill/>
          <a:ln w="28575">
            <a:solidFill>
              <a:srgbClr val="FF66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endParaRPr lang="ja-JP" altLang="en-US"/>
          </a:p>
        </p:txBody>
      </p:sp>
      <p:sp>
        <p:nvSpPr>
          <p:cNvPr id="52349" name="Line 125"/>
          <p:cNvSpPr>
            <a:spLocks noChangeShapeType="1"/>
          </p:cNvSpPr>
          <p:nvPr/>
        </p:nvSpPr>
        <p:spPr bwMode="auto">
          <a:xfrm flipH="1">
            <a:off x="4783782" y="3657600"/>
            <a:ext cx="422098" cy="0"/>
          </a:xfrm>
          <a:prstGeom prst="line">
            <a:avLst/>
          </a:prstGeom>
          <a:noFill/>
          <a:ln w="28575">
            <a:solidFill>
              <a:srgbClr val="FF66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endParaRPr lang="ja-JP" altLang="en-US"/>
          </a:p>
        </p:txBody>
      </p:sp>
      <p:sp>
        <p:nvSpPr>
          <p:cNvPr id="52350" name="Line 126"/>
          <p:cNvSpPr>
            <a:spLocks noChangeShapeType="1"/>
          </p:cNvSpPr>
          <p:nvPr/>
        </p:nvSpPr>
        <p:spPr bwMode="auto">
          <a:xfrm flipH="1">
            <a:off x="4783782" y="2514600"/>
            <a:ext cx="0" cy="3657600"/>
          </a:xfrm>
          <a:prstGeom prst="line">
            <a:avLst/>
          </a:prstGeom>
          <a:noFill/>
          <a:ln w="28575">
            <a:solidFill>
              <a:srgbClr val="FF66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endParaRPr lang="ja-JP" altLang="en-US"/>
          </a:p>
        </p:txBody>
      </p:sp>
      <p:sp>
        <p:nvSpPr>
          <p:cNvPr id="52351" name="Text Box 127"/>
          <p:cNvSpPr txBox="1">
            <a:spLocks noChangeArrowheads="1"/>
          </p:cNvSpPr>
          <p:nvPr/>
        </p:nvSpPr>
        <p:spPr bwMode="auto">
          <a:xfrm>
            <a:off x="3236088" y="6172201"/>
            <a:ext cx="1386476" cy="366713"/>
          </a:xfrm>
          <a:prstGeom prst="rect">
            <a:avLst/>
          </a:prstGeom>
          <a:noFill/>
          <a:ln>
            <a:noFill/>
          </a:ln>
          <a:effectLst/>
          <a:extLst>
            <a:ext uri="{909E8E84-426E-40DD-AFC4-6F175D3DCCD1}">
              <a14:hiddenFill xmlns:a14="http://schemas.microsoft.com/office/drawing/2010/main" xmlns="">
                <a:solidFill>
                  <a:srgbClr val="CCFFFF"/>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ltLang="ja-JP" sz="1800"/>
              <a:t>EMS</a:t>
            </a:r>
          </a:p>
        </p:txBody>
      </p:sp>
      <p:pic>
        <p:nvPicPr>
          <p:cNvPr id="52232" name="Picture 8"/>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4924481" y="3200400"/>
            <a:ext cx="435289" cy="762000"/>
          </a:xfrm>
          <a:prstGeom prst="rect">
            <a:avLst/>
          </a:prstGeom>
          <a:noFill/>
          <a:ln w="0">
            <a:solidFill>
              <a:srgbClr val="000000"/>
            </a:solidFill>
            <a:miter lim="800000"/>
            <a:headEnd/>
            <a:tailEnd/>
          </a:ln>
          <a:effectLst/>
          <a:extLst>
            <a:ext uri="{909E8E84-426E-40DD-AFC4-6F175D3DCCD1}">
              <a14:hiddenFill xmlns:a14="http://schemas.microsoft.com/office/drawing/2010/main" xmlns="">
                <a:solidFill>
                  <a:srgbClr val="000000"/>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52233" name="Picture 9"/>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4924481" y="4800600"/>
            <a:ext cx="435289" cy="762000"/>
          </a:xfrm>
          <a:prstGeom prst="rect">
            <a:avLst/>
          </a:prstGeom>
          <a:noFill/>
          <a:ln w="0">
            <a:solidFill>
              <a:srgbClr val="000000"/>
            </a:solidFill>
            <a:miter lim="800000"/>
            <a:headEnd/>
            <a:tailEnd/>
          </a:ln>
          <a:effectLst/>
          <a:extLst>
            <a:ext uri="{909E8E84-426E-40DD-AFC4-6F175D3DCCD1}">
              <a14:hiddenFill xmlns:a14="http://schemas.microsoft.com/office/drawing/2010/main" xmlns="">
                <a:solidFill>
                  <a:srgbClr val="000000"/>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52352" name="Line 128"/>
          <p:cNvSpPr>
            <a:spLocks noChangeShapeType="1"/>
          </p:cNvSpPr>
          <p:nvPr/>
        </p:nvSpPr>
        <p:spPr bwMode="auto">
          <a:xfrm flipH="1" flipV="1">
            <a:off x="6261126" y="5638800"/>
            <a:ext cx="0" cy="533400"/>
          </a:xfrm>
          <a:prstGeom prst="line">
            <a:avLst/>
          </a:prstGeom>
          <a:noFill/>
          <a:ln w="28575">
            <a:solidFill>
              <a:srgbClr val="FF66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endParaRPr lang="ja-JP" altLang="en-US"/>
          </a:p>
        </p:txBody>
      </p:sp>
      <p:sp>
        <p:nvSpPr>
          <p:cNvPr id="52291" name="Line 67"/>
          <p:cNvSpPr>
            <a:spLocks noChangeShapeType="1"/>
          </p:cNvSpPr>
          <p:nvPr/>
        </p:nvSpPr>
        <p:spPr bwMode="auto">
          <a:xfrm>
            <a:off x="7668121" y="5334000"/>
            <a:ext cx="492448" cy="304800"/>
          </a:xfrm>
          <a:prstGeom prst="line">
            <a:avLst/>
          </a:prstGeom>
          <a:noFill/>
          <a:ln w="38100">
            <a:solidFill>
              <a:srgbClr val="9933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ja-JP" altLang="en-US"/>
          </a:p>
        </p:txBody>
      </p:sp>
      <p:sp>
        <p:nvSpPr>
          <p:cNvPr id="52342" name="computr3"/>
          <p:cNvSpPr>
            <a:spLocks noEditPoints="1" noChangeArrowheads="1"/>
          </p:cNvSpPr>
          <p:nvPr/>
        </p:nvSpPr>
        <p:spPr bwMode="auto">
          <a:xfrm>
            <a:off x="2813989" y="5943600"/>
            <a:ext cx="984896" cy="609600"/>
          </a:xfrm>
          <a:custGeom>
            <a:avLst/>
            <a:gdLst>
              <a:gd name="T0" fmla="*/ 0 w 21600"/>
              <a:gd name="T1" fmla="*/ 10800 h 21600"/>
              <a:gd name="T2" fmla="*/ 10800 w 21600"/>
              <a:gd name="T3" fmla="*/ 0 h 21600"/>
              <a:gd name="T4" fmla="*/ 10800 w 21600"/>
              <a:gd name="T5" fmla="*/ 21600 h 21600"/>
              <a:gd name="T6" fmla="*/ 18135 w 21600"/>
              <a:gd name="T7" fmla="*/ 10800 h 21600"/>
              <a:gd name="T8" fmla="*/ 7811 w 21600"/>
              <a:gd name="T9" fmla="*/ 2584 h 21600"/>
              <a:gd name="T10" fmla="*/ 16359 w 21600"/>
              <a:gd name="T11" fmla="*/ 11764 h 21600"/>
            </a:gdLst>
            <a:ahLst/>
            <a:cxnLst>
              <a:cxn ang="0">
                <a:pos x="T0" y="T1"/>
              </a:cxn>
              <a:cxn ang="0">
                <a:pos x="T2" y="T3"/>
              </a:cxn>
              <a:cxn ang="0">
                <a:pos x="T4" y="T5"/>
              </a:cxn>
              <a:cxn ang="0">
                <a:pos x="T6" y="T7"/>
              </a:cxn>
            </a:cxnLst>
            <a:rect l="T8" t="T9" r="T10" b="T11"/>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rgbClr val="969696"/>
          </a:solidFill>
          <a:ln w="9525">
            <a:solidFill>
              <a:srgbClr val="000000"/>
            </a:solidFill>
            <a:miter lim="800000"/>
            <a:headEnd/>
            <a:tailEnd/>
          </a:ln>
        </p:spPr>
        <p:txBody>
          <a:bodyPr/>
          <a:lstStyle/>
          <a:p>
            <a:endParaRPr lang="ja-JP" altLang="en-US"/>
          </a:p>
        </p:txBody>
      </p:sp>
      <p:sp>
        <p:nvSpPr>
          <p:cNvPr id="52353" name="Line 129"/>
          <p:cNvSpPr>
            <a:spLocks noChangeShapeType="1"/>
          </p:cNvSpPr>
          <p:nvPr/>
        </p:nvSpPr>
        <p:spPr bwMode="auto">
          <a:xfrm flipV="1">
            <a:off x="1547694" y="3733800"/>
            <a:ext cx="562798"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endParaRPr lang="ja-JP" altLang="en-US"/>
          </a:p>
        </p:txBody>
      </p:sp>
      <p:sp>
        <p:nvSpPr>
          <p:cNvPr id="52354" name="Line 130"/>
          <p:cNvSpPr>
            <a:spLocks noChangeShapeType="1"/>
          </p:cNvSpPr>
          <p:nvPr/>
        </p:nvSpPr>
        <p:spPr bwMode="auto">
          <a:xfrm flipV="1">
            <a:off x="2110492" y="2590800"/>
            <a:ext cx="0" cy="1143000"/>
          </a:xfrm>
          <a:prstGeom prst="line">
            <a:avLst/>
          </a:prstGeom>
          <a:noFill/>
          <a:ln w="38100">
            <a:solidFill>
              <a:srgbClr val="FF0000"/>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endParaRPr lang="ja-JP" altLang="en-US"/>
          </a:p>
        </p:txBody>
      </p:sp>
      <p:sp>
        <p:nvSpPr>
          <p:cNvPr id="52355" name="Text Box 131"/>
          <p:cNvSpPr txBox="1">
            <a:spLocks noChangeArrowheads="1"/>
          </p:cNvSpPr>
          <p:nvPr/>
        </p:nvSpPr>
        <p:spPr bwMode="auto">
          <a:xfrm>
            <a:off x="1125596" y="2743201"/>
            <a:ext cx="1266295"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l"/>
            <a:r>
              <a:rPr lang="ja-JP" altLang="en-US">
                <a:solidFill>
                  <a:schemeClr val="accent2"/>
                </a:solidFill>
              </a:rPr>
              <a:t>④非常時</a:t>
            </a:r>
          </a:p>
          <a:p>
            <a:pPr algn="l"/>
            <a:r>
              <a:rPr lang="ja-JP" altLang="en-US">
                <a:solidFill>
                  <a:schemeClr val="accent2"/>
                </a:solidFill>
              </a:rPr>
              <a:t>電力確保</a:t>
            </a:r>
          </a:p>
        </p:txBody>
      </p:sp>
      <p:pic>
        <p:nvPicPr>
          <p:cNvPr id="52357" name="Picture 133" descr="NTTコムウェア"/>
          <p:cNvPicPr>
            <a:picLocks noChangeAspect="1" noChangeArrowheads="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1758744" y="6248400"/>
            <a:ext cx="993690" cy="209550"/>
          </a:xfrm>
          <a:prstGeom prst="rect">
            <a:avLst/>
          </a:prstGeom>
          <a:noFill/>
          <a:extLst>
            <a:ext uri="{909E8E84-426E-40DD-AFC4-6F175D3DCCD1}">
              <a14:hiddenFill xmlns:a14="http://schemas.microsoft.com/office/drawing/2010/main" xmlns="">
                <a:solidFill>
                  <a:srgbClr val="FFFFFF"/>
                </a:solidFill>
              </a14:hiddenFill>
            </a:ext>
          </a:extLst>
        </p:spPr>
      </p:pic>
      <p:pic>
        <p:nvPicPr>
          <p:cNvPr id="52358" name="Picture 134"/>
          <p:cNvPicPr>
            <a:picLocks noChangeAspect="1" noChangeArrowheads="1"/>
          </p:cNvPicPr>
          <p:nvPr/>
        </p:nvPicPr>
        <p:blipFill>
          <a:blip r:embed="rId20" cstate="print">
            <a:extLst>
              <a:ext uri="{28A0092B-C50C-407E-A947-70E740481C1C}">
                <a14:useLocalDpi xmlns:a14="http://schemas.microsoft.com/office/drawing/2010/main" xmlns="" val="0"/>
              </a:ext>
            </a:extLst>
          </a:blip>
          <a:srcRect/>
          <a:stretch>
            <a:fillRect/>
          </a:stretch>
        </p:blipFill>
        <p:spPr bwMode="auto">
          <a:xfrm>
            <a:off x="2180842" y="5943600"/>
            <a:ext cx="529089" cy="292100"/>
          </a:xfrm>
          <a:prstGeom prst="rect">
            <a:avLst/>
          </a:prstGeom>
          <a:noFill/>
          <a:extLst>
            <a:ext uri="{909E8E84-426E-40DD-AFC4-6F175D3DCCD1}">
              <a14:hiddenFill xmlns:a14="http://schemas.microsoft.com/office/drawing/2010/main" xmlns="">
                <a:solidFill>
                  <a:srgbClr val="FFFFFF"/>
                </a:solidFill>
              </a14:hiddenFill>
            </a:ext>
          </a:extLst>
        </p:spPr>
      </p:pic>
      <p:sp>
        <p:nvSpPr>
          <p:cNvPr id="52359" name="Text Box 135"/>
          <p:cNvSpPr txBox="1">
            <a:spLocks noChangeArrowheads="1"/>
          </p:cNvSpPr>
          <p:nvPr/>
        </p:nvSpPr>
        <p:spPr bwMode="auto">
          <a:xfrm>
            <a:off x="5065181" y="1981201"/>
            <a:ext cx="1266295"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l"/>
            <a:r>
              <a:rPr lang="ja-JP" altLang="en-US" sz="1400">
                <a:solidFill>
                  <a:schemeClr val="accent2"/>
                </a:solidFill>
              </a:rPr>
              <a:t>④非常時</a:t>
            </a:r>
          </a:p>
          <a:p>
            <a:pPr algn="l"/>
            <a:r>
              <a:rPr lang="ja-JP" altLang="en-US" sz="1400">
                <a:solidFill>
                  <a:schemeClr val="accent2"/>
                </a:solidFill>
              </a:rPr>
              <a:t>電力確保</a:t>
            </a:r>
          </a:p>
        </p:txBody>
      </p:sp>
      <p:sp>
        <p:nvSpPr>
          <p:cNvPr id="52360" name="Line 136"/>
          <p:cNvSpPr>
            <a:spLocks noChangeShapeType="1"/>
          </p:cNvSpPr>
          <p:nvPr/>
        </p:nvSpPr>
        <p:spPr bwMode="auto">
          <a:xfrm flipH="1">
            <a:off x="4783782" y="5410200"/>
            <a:ext cx="140699" cy="0"/>
          </a:xfrm>
          <a:prstGeom prst="line">
            <a:avLst/>
          </a:prstGeom>
          <a:noFill/>
          <a:ln w="28575">
            <a:solidFill>
              <a:srgbClr val="FF66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endParaRPr lang="ja-JP" altLang="en-US"/>
          </a:p>
        </p:txBody>
      </p:sp>
      <p:pic>
        <p:nvPicPr>
          <p:cNvPr id="52361" name="Picture 137" descr="logo"/>
          <p:cNvPicPr>
            <a:picLocks noChangeAspect="1" noChangeArrowheads="1"/>
          </p:cNvPicPr>
          <p:nvPr/>
        </p:nvPicPr>
        <p:blipFill>
          <a:blip r:embed="rId21" cstate="print">
            <a:extLst>
              <a:ext uri="{28A0092B-C50C-407E-A947-70E740481C1C}">
                <a14:useLocalDpi xmlns:a14="http://schemas.microsoft.com/office/drawing/2010/main" xmlns="" val="0"/>
              </a:ext>
            </a:extLst>
          </a:blip>
          <a:srcRect/>
          <a:stretch>
            <a:fillRect/>
          </a:stretch>
        </p:blipFill>
        <p:spPr bwMode="auto">
          <a:xfrm>
            <a:off x="7597771" y="5029200"/>
            <a:ext cx="562798" cy="2413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0000112862\Desktop\photo\DSC_016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309836"/>
            <a:ext cx="9144000" cy="51435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タイトル 1"/>
          <p:cNvSpPr>
            <a:spLocks noGrp="1"/>
          </p:cNvSpPr>
          <p:nvPr>
            <p:ph type="title"/>
          </p:nvPr>
        </p:nvSpPr>
        <p:spPr/>
        <p:txBody>
          <a:bodyPr/>
          <a:lstStyle/>
          <a:p>
            <a:r>
              <a:rPr kumimoji="1" lang="ja-JP" altLang="en-US" dirty="0" smtClean="0"/>
              <a:t>大型蓄電システム</a:t>
            </a:r>
            <a:endParaRPr kumimoji="1" lang="ja-JP" altLang="en-US" dirty="0"/>
          </a:p>
        </p:txBody>
      </p:sp>
      <p:sp>
        <p:nvSpPr>
          <p:cNvPr id="7" name="テキスト ボックス 6"/>
          <p:cNvSpPr txBox="1"/>
          <p:nvPr/>
        </p:nvSpPr>
        <p:spPr>
          <a:xfrm>
            <a:off x="6920314" y="5013176"/>
            <a:ext cx="2223686" cy="1477328"/>
          </a:xfrm>
          <a:prstGeom prst="rect">
            <a:avLst/>
          </a:prstGeom>
          <a:solidFill>
            <a:srgbClr val="FFFFCC"/>
          </a:solidFill>
          <a:ln>
            <a:solidFill>
              <a:schemeClr val="tx1"/>
            </a:solidFill>
          </a:ln>
        </p:spPr>
        <p:txBody>
          <a:bodyPr wrap="none" rtlCol="0">
            <a:spAutoFit/>
          </a:bodyPr>
          <a:lstStyle/>
          <a:p>
            <a:r>
              <a:rPr lang="ja-JP" altLang="en-US" sz="1800" dirty="0" smtClean="0"/>
              <a:t>蓄電容量</a:t>
            </a:r>
            <a:r>
              <a:rPr lang="en-US" altLang="ja-JP" sz="1800" dirty="0" smtClean="0"/>
              <a:t>57.6kWh</a:t>
            </a:r>
          </a:p>
          <a:p>
            <a:r>
              <a:rPr lang="ja-JP" altLang="en-US" sz="1800" dirty="0" smtClean="0"/>
              <a:t>定格入力</a:t>
            </a:r>
            <a:r>
              <a:rPr lang="en-US" altLang="ja-JP" sz="1800" dirty="0" smtClean="0"/>
              <a:t>PV 48kW</a:t>
            </a:r>
            <a:r>
              <a:rPr lang="ja-JP" altLang="en-US" sz="1800" dirty="0" smtClean="0"/>
              <a:t>　</a:t>
            </a:r>
            <a:endParaRPr lang="en-US" altLang="ja-JP" sz="1800" dirty="0" smtClean="0"/>
          </a:p>
          <a:p>
            <a:r>
              <a:rPr kumimoji="1" lang="en-US" altLang="ja-JP" sz="1800" dirty="0"/>
              <a:t>	</a:t>
            </a:r>
            <a:r>
              <a:rPr kumimoji="1" lang="en-US" altLang="ja-JP" sz="1800" dirty="0" smtClean="0"/>
              <a:t>AC 48kW</a:t>
            </a:r>
          </a:p>
          <a:p>
            <a:r>
              <a:rPr lang="ja-JP" altLang="en-US" sz="1800" dirty="0"/>
              <a:t>定格</a:t>
            </a:r>
            <a:r>
              <a:rPr lang="ja-JP" altLang="en-US" sz="1800" dirty="0" smtClean="0"/>
              <a:t>出力</a:t>
            </a:r>
            <a:r>
              <a:rPr lang="en-US" altLang="ja-JP" dirty="0" smtClean="0"/>
              <a:t>      </a:t>
            </a:r>
            <a:r>
              <a:rPr lang="en-US" altLang="ja-JP" sz="1800" dirty="0" smtClean="0"/>
              <a:t>48kW</a:t>
            </a:r>
            <a:endParaRPr kumimoji="1" lang="en-US" altLang="ja-JP" sz="1800" dirty="0" smtClean="0"/>
          </a:p>
          <a:p>
            <a:r>
              <a:rPr kumimoji="1" lang="ja-JP" altLang="en-US" sz="1800" dirty="0" smtClean="0"/>
              <a:t>定格電圧　</a:t>
            </a:r>
            <a:r>
              <a:rPr kumimoji="1" lang="en-US" altLang="ja-JP" sz="1800" dirty="0" smtClean="0"/>
              <a:t>307.2V</a:t>
            </a:r>
          </a:p>
        </p:txBody>
      </p:sp>
    </p:spTree>
    <p:extLst>
      <p:ext uri="{BB962C8B-B14F-4D97-AF65-F5344CB8AC3E}">
        <p14:creationId xmlns:p14="http://schemas.microsoft.com/office/powerpoint/2010/main" xmlns="" val="40686828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692696"/>
            <a:ext cx="5760640" cy="418728"/>
          </a:xfrm>
        </p:spPr>
        <p:txBody>
          <a:bodyPr>
            <a:normAutofit/>
          </a:bodyPr>
          <a:lstStyle/>
          <a:p>
            <a:r>
              <a:rPr kumimoji="1" lang="ja-JP" altLang="en-US" sz="2000" dirty="0" smtClean="0"/>
              <a:t>補足：蓄電池ルーム　機器設置状況</a:t>
            </a:r>
            <a:endParaRPr kumimoji="1" lang="ja-JP" altLang="en-US" sz="2000" dirty="0"/>
          </a:p>
        </p:txBody>
      </p:sp>
      <p:pic>
        <p:nvPicPr>
          <p:cNvPr id="1027" name="Picture 3" descr="C:\Users\Murakoshi\Pictures\2012-10-07 iphoto\iphoto 11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59632" y="1268760"/>
            <a:ext cx="6912768" cy="51845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157935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ja-JP" altLang="en-US" dirty="0" smtClean="0"/>
              <a:t>高電圧</a:t>
            </a:r>
            <a:r>
              <a:rPr lang="en-US" altLang="ja-JP" dirty="0" smtClean="0"/>
              <a:t>DC</a:t>
            </a:r>
            <a:r>
              <a:rPr lang="ja-JP" altLang="en-US" dirty="0" smtClean="0"/>
              <a:t>給電</a:t>
            </a:r>
          </a:p>
        </p:txBody>
      </p:sp>
      <p:pic>
        <p:nvPicPr>
          <p:cNvPr id="1026" name="Picture 2" descr="C:\Users\0000112862\AppData\Local\Microsoft\Windows\Temporary Internet Files\Content.IE5\LPPJGKPH\MC900197833[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8000" y="1514397"/>
            <a:ext cx="2487612" cy="1698625"/>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0000112862\AppData\Local\Microsoft\Windows\Temporary Internet Files\Content.IE5\N3NGUINZ\MC900438073[1].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36179" y="1593849"/>
            <a:ext cx="1762667" cy="1762667"/>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C:\Users\0000112862\AppData\Local\Microsoft\Windows\Temporary Internet Files\Content.IE5\LPPJGKPH\MC900215335[1].wm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170847" y="3702205"/>
            <a:ext cx="1355725" cy="154940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4" name="直線コネクタ 3"/>
          <p:cNvCxnSpPr/>
          <p:nvPr/>
        </p:nvCxnSpPr>
        <p:spPr>
          <a:xfrm flipV="1">
            <a:off x="5131984" y="2787805"/>
            <a:ext cx="1815220" cy="3345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6062530" y="2804532"/>
            <a:ext cx="0" cy="897673"/>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3891775" y="2501280"/>
            <a:ext cx="1116011" cy="646331"/>
          </a:xfrm>
          <a:prstGeom prst="rect">
            <a:avLst/>
          </a:prstGeom>
          <a:noFill/>
        </p:spPr>
        <p:txBody>
          <a:bodyPr wrap="none" rtlCol="0">
            <a:spAutoFit/>
          </a:bodyPr>
          <a:lstStyle/>
          <a:p>
            <a:r>
              <a:rPr kumimoji="1" lang="en-US" altLang="ja-JP" dirty="0" smtClean="0"/>
              <a:t>DC/DC</a:t>
            </a:r>
          </a:p>
          <a:p>
            <a:r>
              <a:rPr lang="en-US" altLang="ja-JP" dirty="0" smtClean="0"/>
              <a:t>w/ MPPT</a:t>
            </a:r>
            <a:endParaRPr kumimoji="1" lang="ja-JP" altLang="en-US" dirty="0"/>
          </a:p>
        </p:txBody>
      </p:sp>
      <p:cxnSp>
        <p:nvCxnSpPr>
          <p:cNvPr id="19" name="直線コネクタ 18"/>
          <p:cNvCxnSpPr/>
          <p:nvPr/>
        </p:nvCxnSpPr>
        <p:spPr>
          <a:xfrm>
            <a:off x="2865612" y="2821259"/>
            <a:ext cx="90761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3599198" y="5754028"/>
            <a:ext cx="5317481" cy="461665"/>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ja-JP" altLang="en-US" sz="2400" dirty="0"/>
              <a:t>最小限</a:t>
            </a:r>
            <a:r>
              <a:rPr lang="ja-JP" altLang="en-US" sz="2400" dirty="0" smtClean="0"/>
              <a:t>のエネルギー変換　⇒　高効率化</a:t>
            </a:r>
            <a:endParaRPr kumimoji="1" lang="ja-JP" altLang="en-US" sz="2400" dirty="0"/>
          </a:p>
        </p:txBody>
      </p:sp>
      <p:sp>
        <p:nvSpPr>
          <p:cNvPr id="3" name="テキスト ボックス 2"/>
          <p:cNvSpPr txBox="1"/>
          <p:nvPr/>
        </p:nvSpPr>
        <p:spPr>
          <a:xfrm>
            <a:off x="5569446" y="2352558"/>
            <a:ext cx="986167" cy="369332"/>
          </a:xfrm>
          <a:prstGeom prst="rect">
            <a:avLst/>
          </a:prstGeom>
          <a:noFill/>
        </p:spPr>
        <p:txBody>
          <a:bodyPr wrap="none" rtlCol="0">
            <a:spAutoFit/>
          </a:bodyPr>
          <a:lstStyle/>
          <a:p>
            <a:r>
              <a:rPr kumimoji="1" lang="ja-JP" altLang="en-US" dirty="0" smtClean="0"/>
              <a:t>約</a:t>
            </a:r>
            <a:r>
              <a:rPr kumimoji="1" lang="en-US" altLang="ja-JP" dirty="0" smtClean="0"/>
              <a:t>300V</a:t>
            </a:r>
            <a:endParaRPr kumimoji="1" lang="ja-JP" altLang="en-US" dirty="0"/>
          </a:p>
        </p:txBody>
      </p:sp>
      <p:pic>
        <p:nvPicPr>
          <p:cNvPr id="5"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115617" y="3532937"/>
            <a:ext cx="3892170" cy="20808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テキスト ボックス 7"/>
          <p:cNvSpPr txBox="1"/>
          <p:nvPr/>
        </p:nvSpPr>
        <p:spPr>
          <a:xfrm>
            <a:off x="770438" y="4573350"/>
            <a:ext cx="3703258" cy="369332"/>
          </a:xfrm>
          <a:prstGeom prst="rect">
            <a:avLst/>
          </a:prstGeom>
          <a:solidFill>
            <a:srgbClr val="FFFF00"/>
          </a:solidFill>
        </p:spPr>
        <p:txBody>
          <a:bodyPr wrap="none" rtlCol="0">
            <a:spAutoFit/>
          </a:bodyPr>
          <a:lstStyle/>
          <a:p>
            <a:r>
              <a:rPr kumimoji="1" lang="ja-JP" altLang="en-US" dirty="0" smtClean="0"/>
              <a:t>電圧変化が非常に小さいセルを使用</a:t>
            </a:r>
            <a:endParaRPr kumimoji="1" lang="ja-JP" altLang="en-US" dirty="0"/>
          </a:p>
        </p:txBody>
      </p:sp>
    </p:spTree>
    <p:extLst>
      <p:ext uri="{BB962C8B-B14F-4D97-AF65-F5344CB8AC3E}">
        <p14:creationId xmlns:p14="http://schemas.microsoft.com/office/powerpoint/2010/main" xmlns="" val="146976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4294967295"/>
          </p:nvPr>
        </p:nvSpPr>
        <p:spPr>
          <a:xfrm>
            <a:off x="3619500" y="6524625"/>
            <a:ext cx="1889125" cy="333375"/>
          </a:xfrm>
          <a:prstGeom prst="rect">
            <a:avLst/>
          </a:prstGeom>
        </p:spPr>
        <p:txBody>
          <a:bodyPr/>
          <a:lstStyle/>
          <a:p>
            <a:pPr>
              <a:defRPr/>
            </a:pPr>
            <a:fld id="{DC44BF91-1A73-4F45-B33A-2C4C4011E3A7}" type="slidenum">
              <a:rPr lang="en-US" altLang="ja-JP" smtClean="0"/>
              <a:pPr>
                <a:defRPr/>
              </a:pPr>
              <a:t>34</a:t>
            </a:fld>
            <a:endParaRPr lang="en-US" altLang="ja-JP"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3312" y="2654389"/>
            <a:ext cx="280911" cy="217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descr="C:\Users\0000112862\AppData\Local\Microsoft\Windows\Temporary Internet Files\Content.IE5\88V6ZXFS\MC900197833[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1410987"/>
            <a:ext cx="648072" cy="442525"/>
          </a:xfrm>
          <a:prstGeom prst="rect">
            <a:avLst/>
          </a:prstGeom>
          <a:noFill/>
          <a:extLst>
            <a:ext uri="{909E8E84-426E-40DD-AFC4-6F175D3DCCD1}">
              <a14:hiddenFill xmlns:a14="http://schemas.microsoft.com/office/drawing/2010/main" xmlns="">
                <a:solidFill>
                  <a:srgbClr val="FFFFFF"/>
                </a:solidFill>
              </a14:hiddenFill>
            </a:ext>
          </a:extLst>
        </p:spPr>
      </p:pic>
      <p:cxnSp>
        <p:nvCxnSpPr>
          <p:cNvPr id="8" name="直線コネクタ 7"/>
          <p:cNvCxnSpPr/>
          <p:nvPr/>
        </p:nvCxnSpPr>
        <p:spPr bwMode="auto">
          <a:xfrm>
            <a:off x="368533" y="1853512"/>
            <a:ext cx="0" cy="1806305"/>
          </a:xfrm>
          <a:prstGeom prst="line">
            <a:avLst/>
          </a:prstGeom>
          <a:solidFill>
            <a:srgbClr val="C0C0C0"/>
          </a:solidFill>
          <a:ln w="38100" cap="flat" cmpd="sng" algn="ctr">
            <a:solidFill>
              <a:srgbClr val="969696"/>
            </a:solidFill>
            <a:prstDash val="solid"/>
            <a:round/>
            <a:headEnd type="none" w="med" len="med"/>
            <a:tailEnd type="none" w="med" len="med"/>
          </a:ln>
          <a:effectLst/>
        </p:spPr>
      </p:cxnSp>
      <p:cxnSp>
        <p:nvCxnSpPr>
          <p:cNvPr id="10" name="直線コネクタ 9"/>
          <p:cNvCxnSpPr>
            <a:endCxn id="1027" idx="1"/>
          </p:cNvCxnSpPr>
          <p:nvPr/>
        </p:nvCxnSpPr>
        <p:spPr bwMode="auto">
          <a:xfrm>
            <a:off x="368533" y="2387354"/>
            <a:ext cx="490205" cy="10539"/>
          </a:xfrm>
          <a:prstGeom prst="line">
            <a:avLst/>
          </a:prstGeom>
          <a:solidFill>
            <a:srgbClr val="C0C0C0"/>
          </a:solidFill>
          <a:ln w="38100" cap="flat" cmpd="sng" algn="ctr">
            <a:solidFill>
              <a:srgbClr val="969696"/>
            </a:solidFill>
            <a:prstDash val="solid"/>
            <a:round/>
            <a:headEnd type="none" w="med" len="med"/>
            <a:tailEnd type="none" w="med" len="med"/>
          </a:ln>
          <a:effectLst/>
        </p:spPr>
      </p:cxnSp>
      <p:pic>
        <p:nvPicPr>
          <p:cNvPr id="1027" name="Picture 3" descr="C:\Users\0000112862\AppData\Local\Microsoft\Windows\Temporary Internet Files\Content.IE5\T9STBAIL\MC900215335[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58738" y="2211916"/>
            <a:ext cx="325460" cy="371954"/>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正方形/長方形 11"/>
          <p:cNvSpPr/>
          <p:nvPr/>
        </p:nvSpPr>
        <p:spPr bwMode="auto">
          <a:xfrm>
            <a:off x="287524" y="2027891"/>
            <a:ext cx="162018" cy="144016"/>
          </a:xfrm>
          <a:prstGeom prst="rect">
            <a:avLst/>
          </a:prstGeom>
          <a:noFill/>
          <a:ln w="38100" cap="flat" cmpd="sng" algn="ctr">
            <a:solidFill>
              <a:srgbClr val="0070C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41" name="正方形/長方形 40"/>
          <p:cNvSpPr/>
          <p:nvPr/>
        </p:nvSpPr>
        <p:spPr bwMode="auto">
          <a:xfrm>
            <a:off x="543768" y="2319721"/>
            <a:ext cx="182816" cy="144016"/>
          </a:xfrm>
          <a:prstGeom prst="rect">
            <a:avLst/>
          </a:prstGeom>
          <a:noFill/>
          <a:ln w="38100" cap="flat" cmpd="sng" algn="ctr">
            <a:solidFill>
              <a:srgbClr val="00B05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cxnSp>
        <p:nvCxnSpPr>
          <p:cNvPr id="70" name="直線コネクタ 69"/>
          <p:cNvCxnSpPr>
            <a:stCxn id="5" idx="0"/>
            <a:endCxn id="41" idx="2"/>
          </p:cNvCxnSpPr>
          <p:nvPr/>
        </p:nvCxnSpPr>
        <p:spPr bwMode="auto">
          <a:xfrm flipV="1">
            <a:off x="543768" y="2463737"/>
            <a:ext cx="91408" cy="190652"/>
          </a:xfrm>
          <a:prstGeom prst="line">
            <a:avLst/>
          </a:prstGeom>
          <a:solidFill>
            <a:srgbClr val="C0C0C0"/>
          </a:solidFill>
          <a:ln w="9525" cap="flat" cmpd="sng" algn="ctr">
            <a:solidFill>
              <a:srgbClr val="969696"/>
            </a:solidFill>
            <a:prstDash val="solid"/>
            <a:round/>
            <a:headEnd type="none" w="med" len="med"/>
            <a:tailEnd type="none" w="med" len="med"/>
          </a:ln>
          <a:effectLst/>
        </p:spPr>
      </p:cxnSp>
      <p:cxnSp>
        <p:nvCxnSpPr>
          <p:cNvPr id="76" name="直線コネクタ 75"/>
          <p:cNvCxnSpPr>
            <a:stCxn id="5" idx="0"/>
            <a:endCxn id="12" idx="3"/>
          </p:cNvCxnSpPr>
          <p:nvPr/>
        </p:nvCxnSpPr>
        <p:spPr bwMode="auto">
          <a:xfrm flipH="1" flipV="1">
            <a:off x="449542" y="2099899"/>
            <a:ext cx="94226" cy="554490"/>
          </a:xfrm>
          <a:prstGeom prst="line">
            <a:avLst/>
          </a:prstGeom>
          <a:solidFill>
            <a:srgbClr val="C0C0C0"/>
          </a:solidFill>
          <a:ln w="9525" cap="flat" cmpd="sng" algn="ctr">
            <a:solidFill>
              <a:srgbClr val="969696"/>
            </a:solidFill>
            <a:prstDash val="solid"/>
            <a:round/>
            <a:headEnd type="none" w="med" len="med"/>
            <a:tailEnd type="none" w="med" len="med"/>
          </a:ln>
          <a:effectLst/>
        </p:spPr>
      </p:cxnSp>
      <p:sp>
        <p:nvSpPr>
          <p:cNvPr id="77" name="正方形/長方形 76"/>
          <p:cNvSpPr/>
          <p:nvPr/>
        </p:nvSpPr>
        <p:spPr bwMode="auto">
          <a:xfrm>
            <a:off x="179512" y="1942066"/>
            <a:ext cx="1004686" cy="999766"/>
          </a:xfrm>
          <a:prstGeom prst="rect">
            <a:avLst/>
          </a:prstGeom>
          <a:noFill/>
          <a:ln w="9525" cap="flat" cmpd="sng" algn="ctr">
            <a:solidFill>
              <a:srgbClr val="969696"/>
            </a:solidFill>
            <a:prstDash val="dash"/>
            <a:round/>
            <a:headEnd type="none" w="med" len="med"/>
            <a:tailEnd type="none" w="med" len="med"/>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pic>
        <p:nvPicPr>
          <p:cNvPr id="15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86858" y="2658562"/>
            <a:ext cx="280911" cy="217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9" name="Picture 2" descr="C:\Users\0000112862\AppData\Local\Microsoft\Windows\Temporary Internet Files\Content.IE5\88V6ZXFS\MC900197833[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63058" y="1415160"/>
            <a:ext cx="648072" cy="442525"/>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60" name="直線コネクタ 159"/>
          <p:cNvCxnSpPr/>
          <p:nvPr/>
        </p:nvCxnSpPr>
        <p:spPr bwMode="auto">
          <a:xfrm>
            <a:off x="1452079" y="1857685"/>
            <a:ext cx="0" cy="1806305"/>
          </a:xfrm>
          <a:prstGeom prst="line">
            <a:avLst/>
          </a:prstGeom>
          <a:solidFill>
            <a:srgbClr val="C0C0C0"/>
          </a:solidFill>
          <a:ln w="38100" cap="flat" cmpd="sng" algn="ctr">
            <a:solidFill>
              <a:srgbClr val="969696"/>
            </a:solidFill>
            <a:prstDash val="solid"/>
            <a:round/>
            <a:headEnd type="none" w="med" len="med"/>
            <a:tailEnd type="none" w="med" len="med"/>
          </a:ln>
          <a:effectLst/>
        </p:spPr>
      </p:cxnSp>
      <p:cxnSp>
        <p:nvCxnSpPr>
          <p:cNvPr id="161" name="直線コネクタ 160"/>
          <p:cNvCxnSpPr>
            <a:endCxn id="162" idx="1"/>
          </p:cNvCxnSpPr>
          <p:nvPr/>
        </p:nvCxnSpPr>
        <p:spPr bwMode="auto">
          <a:xfrm>
            <a:off x="1452079" y="2391527"/>
            <a:ext cx="490205" cy="10539"/>
          </a:xfrm>
          <a:prstGeom prst="line">
            <a:avLst/>
          </a:prstGeom>
          <a:solidFill>
            <a:srgbClr val="C0C0C0"/>
          </a:solidFill>
          <a:ln w="38100" cap="flat" cmpd="sng" algn="ctr">
            <a:solidFill>
              <a:srgbClr val="969696"/>
            </a:solidFill>
            <a:prstDash val="solid"/>
            <a:round/>
            <a:headEnd type="none" w="med" len="med"/>
            <a:tailEnd type="none" w="med" len="med"/>
          </a:ln>
          <a:effectLst/>
        </p:spPr>
      </p:cxnSp>
      <p:pic>
        <p:nvPicPr>
          <p:cNvPr id="162" name="Picture 3" descr="C:\Users\0000112862\AppData\Local\Microsoft\Windows\Temporary Internet Files\Content.IE5\T9STBAIL\MC900215335[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942284" y="2216089"/>
            <a:ext cx="325460" cy="371954"/>
          </a:xfrm>
          <a:prstGeom prst="rect">
            <a:avLst/>
          </a:prstGeom>
          <a:noFill/>
          <a:extLst>
            <a:ext uri="{909E8E84-426E-40DD-AFC4-6F175D3DCCD1}">
              <a14:hiddenFill xmlns:a14="http://schemas.microsoft.com/office/drawing/2010/main" xmlns="">
                <a:solidFill>
                  <a:srgbClr val="FFFFFF"/>
                </a:solidFill>
              </a14:hiddenFill>
            </a:ext>
          </a:extLst>
        </p:spPr>
      </p:pic>
      <p:sp>
        <p:nvSpPr>
          <p:cNvPr id="163" name="正方形/長方形 162"/>
          <p:cNvSpPr/>
          <p:nvPr/>
        </p:nvSpPr>
        <p:spPr bwMode="auto">
          <a:xfrm>
            <a:off x="1371070" y="2032064"/>
            <a:ext cx="162018" cy="144016"/>
          </a:xfrm>
          <a:prstGeom prst="rect">
            <a:avLst/>
          </a:prstGeom>
          <a:noFill/>
          <a:ln w="38100" cap="flat" cmpd="sng" algn="ctr">
            <a:solidFill>
              <a:srgbClr val="0070C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64" name="正方形/長方形 163"/>
          <p:cNvSpPr/>
          <p:nvPr/>
        </p:nvSpPr>
        <p:spPr bwMode="auto">
          <a:xfrm>
            <a:off x="1627314" y="2323894"/>
            <a:ext cx="182816" cy="144016"/>
          </a:xfrm>
          <a:prstGeom prst="rect">
            <a:avLst/>
          </a:prstGeom>
          <a:noFill/>
          <a:ln w="38100" cap="flat" cmpd="sng" algn="ctr">
            <a:solidFill>
              <a:srgbClr val="00B05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cxnSp>
        <p:nvCxnSpPr>
          <p:cNvPr id="165" name="直線コネクタ 164"/>
          <p:cNvCxnSpPr>
            <a:stCxn id="158" idx="0"/>
            <a:endCxn id="164" idx="2"/>
          </p:cNvCxnSpPr>
          <p:nvPr/>
        </p:nvCxnSpPr>
        <p:spPr bwMode="auto">
          <a:xfrm flipV="1">
            <a:off x="1627314" y="2467910"/>
            <a:ext cx="91408" cy="190652"/>
          </a:xfrm>
          <a:prstGeom prst="line">
            <a:avLst/>
          </a:prstGeom>
          <a:solidFill>
            <a:srgbClr val="C0C0C0"/>
          </a:solidFill>
          <a:ln w="9525" cap="flat" cmpd="sng" algn="ctr">
            <a:solidFill>
              <a:srgbClr val="969696"/>
            </a:solidFill>
            <a:prstDash val="solid"/>
            <a:round/>
            <a:headEnd type="none" w="med" len="med"/>
            <a:tailEnd type="none" w="med" len="med"/>
          </a:ln>
          <a:effectLst/>
        </p:spPr>
      </p:cxnSp>
      <p:cxnSp>
        <p:nvCxnSpPr>
          <p:cNvPr id="166" name="直線コネクタ 165"/>
          <p:cNvCxnSpPr>
            <a:stCxn id="158" idx="0"/>
            <a:endCxn id="163" idx="3"/>
          </p:cNvCxnSpPr>
          <p:nvPr/>
        </p:nvCxnSpPr>
        <p:spPr bwMode="auto">
          <a:xfrm flipH="1" flipV="1">
            <a:off x="1533088" y="2104072"/>
            <a:ext cx="94226" cy="554490"/>
          </a:xfrm>
          <a:prstGeom prst="line">
            <a:avLst/>
          </a:prstGeom>
          <a:solidFill>
            <a:srgbClr val="C0C0C0"/>
          </a:solidFill>
          <a:ln w="9525" cap="flat" cmpd="sng" algn="ctr">
            <a:solidFill>
              <a:srgbClr val="969696"/>
            </a:solidFill>
            <a:prstDash val="solid"/>
            <a:round/>
            <a:headEnd type="none" w="med" len="med"/>
            <a:tailEnd type="none" w="med" len="med"/>
          </a:ln>
          <a:effectLst/>
        </p:spPr>
      </p:cxnSp>
      <p:sp>
        <p:nvSpPr>
          <p:cNvPr id="167" name="正方形/長方形 166"/>
          <p:cNvSpPr/>
          <p:nvPr/>
        </p:nvSpPr>
        <p:spPr bwMode="auto">
          <a:xfrm>
            <a:off x="1263058" y="1946239"/>
            <a:ext cx="1004686" cy="999766"/>
          </a:xfrm>
          <a:prstGeom prst="rect">
            <a:avLst/>
          </a:prstGeom>
          <a:noFill/>
          <a:ln w="9525" cap="flat" cmpd="sng" algn="ctr">
            <a:solidFill>
              <a:srgbClr val="969696"/>
            </a:solidFill>
            <a:prstDash val="dash"/>
            <a:round/>
            <a:headEnd type="none" w="med" len="med"/>
            <a:tailEnd type="none" w="med" len="med"/>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pic>
        <p:nvPicPr>
          <p:cNvPr id="16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63552" y="2658562"/>
            <a:ext cx="280911" cy="217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9" name="Picture 2" descr="C:\Users\0000112862\AppData\Local\Microsoft\Windows\Temporary Internet Files\Content.IE5\88V6ZXFS\MC900197833[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39752" y="1415160"/>
            <a:ext cx="648072" cy="442525"/>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70" name="直線コネクタ 169"/>
          <p:cNvCxnSpPr/>
          <p:nvPr/>
        </p:nvCxnSpPr>
        <p:spPr bwMode="auto">
          <a:xfrm>
            <a:off x="2528773" y="1857685"/>
            <a:ext cx="0" cy="1806305"/>
          </a:xfrm>
          <a:prstGeom prst="line">
            <a:avLst/>
          </a:prstGeom>
          <a:solidFill>
            <a:srgbClr val="C0C0C0"/>
          </a:solidFill>
          <a:ln w="38100" cap="flat" cmpd="sng" algn="ctr">
            <a:solidFill>
              <a:srgbClr val="969696"/>
            </a:solidFill>
            <a:prstDash val="solid"/>
            <a:round/>
            <a:headEnd type="none" w="med" len="med"/>
            <a:tailEnd type="none" w="med" len="med"/>
          </a:ln>
          <a:effectLst/>
        </p:spPr>
      </p:cxnSp>
      <p:cxnSp>
        <p:nvCxnSpPr>
          <p:cNvPr id="171" name="直線コネクタ 170"/>
          <p:cNvCxnSpPr>
            <a:endCxn id="172" idx="1"/>
          </p:cNvCxnSpPr>
          <p:nvPr/>
        </p:nvCxnSpPr>
        <p:spPr bwMode="auto">
          <a:xfrm>
            <a:off x="2528773" y="2391527"/>
            <a:ext cx="490205" cy="10539"/>
          </a:xfrm>
          <a:prstGeom prst="line">
            <a:avLst/>
          </a:prstGeom>
          <a:solidFill>
            <a:srgbClr val="C0C0C0"/>
          </a:solidFill>
          <a:ln w="38100" cap="flat" cmpd="sng" algn="ctr">
            <a:solidFill>
              <a:srgbClr val="969696"/>
            </a:solidFill>
            <a:prstDash val="solid"/>
            <a:round/>
            <a:headEnd type="none" w="med" len="med"/>
            <a:tailEnd type="none" w="med" len="med"/>
          </a:ln>
          <a:effectLst/>
        </p:spPr>
      </p:cxnSp>
      <p:pic>
        <p:nvPicPr>
          <p:cNvPr id="172" name="Picture 3" descr="C:\Users\0000112862\AppData\Local\Microsoft\Windows\Temporary Internet Files\Content.IE5\T9STBAIL\MC900215335[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18978" y="2216089"/>
            <a:ext cx="325460" cy="371954"/>
          </a:xfrm>
          <a:prstGeom prst="rect">
            <a:avLst/>
          </a:prstGeom>
          <a:noFill/>
          <a:extLst>
            <a:ext uri="{909E8E84-426E-40DD-AFC4-6F175D3DCCD1}">
              <a14:hiddenFill xmlns:a14="http://schemas.microsoft.com/office/drawing/2010/main" xmlns="">
                <a:solidFill>
                  <a:srgbClr val="FFFFFF"/>
                </a:solidFill>
              </a14:hiddenFill>
            </a:ext>
          </a:extLst>
        </p:spPr>
      </p:pic>
      <p:sp>
        <p:nvSpPr>
          <p:cNvPr id="173" name="正方形/長方形 172"/>
          <p:cNvSpPr/>
          <p:nvPr/>
        </p:nvSpPr>
        <p:spPr bwMode="auto">
          <a:xfrm>
            <a:off x="2447764" y="2032064"/>
            <a:ext cx="162018" cy="144016"/>
          </a:xfrm>
          <a:prstGeom prst="rect">
            <a:avLst/>
          </a:prstGeom>
          <a:noFill/>
          <a:ln w="38100" cap="flat" cmpd="sng" algn="ctr">
            <a:solidFill>
              <a:srgbClr val="0070C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74" name="正方形/長方形 173"/>
          <p:cNvSpPr/>
          <p:nvPr/>
        </p:nvSpPr>
        <p:spPr bwMode="auto">
          <a:xfrm>
            <a:off x="2704008" y="2323894"/>
            <a:ext cx="182816" cy="144016"/>
          </a:xfrm>
          <a:prstGeom prst="rect">
            <a:avLst/>
          </a:prstGeom>
          <a:noFill/>
          <a:ln w="38100" cap="flat" cmpd="sng" algn="ctr">
            <a:solidFill>
              <a:srgbClr val="00B05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cxnSp>
        <p:nvCxnSpPr>
          <p:cNvPr id="175" name="直線コネクタ 174"/>
          <p:cNvCxnSpPr>
            <a:stCxn id="168" idx="0"/>
            <a:endCxn id="174" idx="2"/>
          </p:cNvCxnSpPr>
          <p:nvPr/>
        </p:nvCxnSpPr>
        <p:spPr bwMode="auto">
          <a:xfrm flipV="1">
            <a:off x="2704008" y="2467910"/>
            <a:ext cx="91408" cy="190652"/>
          </a:xfrm>
          <a:prstGeom prst="line">
            <a:avLst/>
          </a:prstGeom>
          <a:solidFill>
            <a:srgbClr val="C0C0C0"/>
          </a:solidFill>
          <a:ln w="9525" cap="flat" cmpd="sng" algn="ctr">
            <a:solidFill>
              <a:srgbClr val="969696"/>
            </a:solidFill>
            <a:prstDash val="solid"/>
            <a:round/>
            <a:headEnd type="none" w="med" len="med"/>
            <a:tailEnd type="none" w="med" len="med"/>
          </a:ln>
          <a:effectLst/>
        </p:spPr>
      </p:cxnSp>
      <p:cxnSp>
        <p:nvCxnSpPr>
          <p:cNvPr id="176" name="直線コネクタ 175"/>
          <p:cNvCxnSpPr>
            <a:stCxn id="168" idx="0"/>
            <a:endCxn id="173" idx="3"/>
          </p:cNvCxnSpPr>
          <p:nvPr/>
        </p:nvCxnSpPr>
        <p:spPr bwMode="auto">
          <a:xfrm flipH="1" flipV="1">
            <a:off x="2609782" y="2104072"/>
            <a:ext cx="94226" cy="554490"/>
          </a:xfrm>
          <a:prstGeom prst="line">
            <a:avLst/>
          </a:prstGeom>
          <a:solidFill>
            <a:srgbClr val="C0C0C0"/>
          </a:solidFill>
          <a:ln w="9525" cap="flat" cmpd="sng" algn="ctr">
            <a:solidFill>
              <a:srgbClr val="969696"/>
            </a:solidFill>
            <a:prstDash val="solid"/>
            <a:round/>
            <a:headEnd type="none" w="med" len="med"/>
            <a:tailEnd type="none" w="med" len="med"/>
          </a:ln>
          <a:effectLst/>
        </p:spPr>
      </p:cxnSp>
      <p:sp>
        <p:nvSpPr>
          <p:cNvPr id="177" name="正方形/長方形 176"/>
          <p:cNvSpPr/>
          <p:nvPr/>
        </p:nvSpPr>
        <p:spPr bwMode="auto">
          <a:xfrm>
            <a:off x="2339752" y="1946239"/>
            <a:ext cx="1004686" cy="999766"/>
          </a:xfrm>
          <a:prstGeom prst="rect">
            <a:avLst/>
          </a:prstGeom>
          <a:noFill/>
          <a:ln w="9525" cap="flat" cmpd="sng" algn="ctr">
            <a:solidFill>
              <a:srgbClr val="969696"/>
            </a:solidFill>
            <a:prstDash val="dash"/>
            <a:round/>
            <a:headEnd type="none" w="med" len="med"/>
            <a:tailEnd type="none" w="med" len="med"/>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pic>
        <p:nvPicPr>
          <p:cNvPr id="17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43672" y="2656467"/>
            <a:ext cx="280911" cy="217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9" name="Picture 2" descr="C:\Users\0000112862\AppData\Local\Microsoft\Windows\Temporary Internet Files\Content.IE5\88V6ZXFS\MC900197833[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19872" y="1413065"/>
            <a:ext cx="648072" cy="442525"/>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80" name="直線コネクタ 179"/>
          <p:cNvCxnSpPr/>
          <p:nvPr/>
        </p:nvCxnSpPr>
        <p:spPr bwMode="auto">
          <a:xfrm>
            <a:off x="3608893" y="1874267"/>
            <a:ext cx="0" cy="1806305"/>
          </a:xfrm>
          <a:prstGeom prst="line">
            <a:avLst/>
          </a:prstGeom>
          <a:solidFill>
            <a:srgbClr val="C0C0C0"/>
          </a:solidFill>
          <a:ln w="38100" cap="flat" cmpd="sng" algn="ctr">
            <a:solidFill>
              <a:srgbClr val="969696"/>
            </a:solidFill>
            <a:prstDash val="solid"/>
            <a:round/>
            <a:headEnd type="none" w="med" len="med"/>
            <a:tailEnd type="none" w="med" len="med"/>
          </a:ln>
          <a:effectLst/>
        </p:spPr>
      </p:cxnSp>
      <p:cxnSp>
        <p:nvCxnSpPr>
          <p:cNvPr id="181" name="直線コネクタ 180"/>
          <p:cNvCxnSpPr>
            <a:endCxn id="182" idx="1"/>
          </p:cNvCxnSpPr>
          <p:nvPr/>
        </p:nvCxnSpPr>
        <p:spPr bwMode="auto">
          <a:xfrm>
            <a:off x="3608893" y="2389432"/>
            <a:ext cx="490205" cy="10539"/>
          </a:xfrm>
          <a:prstGeom prst="line">
            <a:avLst/>
          </a:prstGeom>
          <a:solidFill>
            <a:srgbClr val="C0C0C0"/>
          </a:solidFill>
          <a:ln w="38100" cap="flat" cmpd="sng" algn="ctr">
            <a:solidFill>
              <a:srgbClr val="969696"/>
            </a:solidFill>
            <a:prstDash val="solid"/>
            <a:round/>
            <a:headEnd type="none" w="med" len="med"/>
            <a:tailEnd type="none" w="med" len="med"/>
          </a:ln>
          <a:effectLst/>
        </p:spPr>
      </p:cxnSp>
      <p:pic>
        <p:nvPicPr>
          <p:cNvPr id="182" name="Picture 3" descr="C:\Users\0000112862\AppData\Local\Microsoft\Windows\Temporary Internet Files\Content.IE5\T9STBAIL\MC900215335[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099098" y="2213994"/>
            <a:ext cx="325460" cy="371954"/>
          </a:xfrm>
          <a:prstGeom prst="rect">
            <a:avLst/>
          </a:prstGeom>
          <a:noFill/>
          <a:extLst>
            <a:ext uri="{909E8E84-426E-40DD-AFC4-6F175D3DCCD1}">
              <a14:hiddenFill xmlns:a14="http://schemas.microsoft.com/office/drawing/2010/main" xmlns="">
                <a:solidFill>
                  <a:srgbClr val="FFFFFF"/>
                </a:solidFill>
              </a14:hiddenFill>
            </a:ext>
          </a:extLst>
        </p:spPr>
      </p:pic>
      <p:sp>
        <p:nvSpPr>
          <p:cNvPr id="183" name="正方形/長方形 182"/>
          <p:cNvSpPr/>
          <p:nvPr/>
        </p:nvSpPr>
        <p:spPr bwMode="auto">
          <a:xfrm>
            <a:off x="3527884" y="2029969"/>
            <a:ext cx="162018" cy="144016"/>
          </a:xfrm>
          <a:prstGeom prst="rect">
            <a:avLst/>
          </a:prstGeom>
          <a:noFill/>
          <a:ln w="38100" cap="flat" cmpd="sng" algn="ctr">
            <a:solidFill>
              <a:srgbClr val="0070C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84" name="正方形/長方形 183"/>
          <p:cNvSpPr/>
          <p:nvPr/>
        </p:nvSpPr>
        <p:spPr bwMode="auto">
          <a:xfrm>
            <a:off x="3784128" y="2321799"/>
            <a:ext cx="182816" cy="144016"/>
          </a:xfrm>
          <a:prstGeom prst="rect">
            <a:avLst/>
          </a:prstGeom>
          <a:noFill/>
          <a:ln w="38100" cap="flat" cmpd="sng" algn="ctr">
            <a:solidFill>
              <a:srgbClr val="00B05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cxnSp>
        <p:nvCxnSpPr>
          <p:cNvPr id="185" name="直線コネクタ 184"/>
          <p:cNvCxnSpPr>
            <a:stCxn id="178" idx="0"/>
            <a:endCxn id="184" idx="2"/>
          </p:cNvCxnSpPr>
          <p:nvPr/>
        </p:nvCxnSpPr>
        <p:spPr bwMode="auto">
          <a:xfrm flipV="1">
            <a:off x="3784128" y="2465815"/>
            <a:ext cx="91408" cy="190652"/>
          </a:xfrm>
          <a:prstGeom prst="line">
            <a:avLst/>
          </a:prstGeom>
          <a:solidFill>
            <a:srgbClr val="C0C0C0"/>
          </a:solidFill>
          <a:ln w="9525" cap="flat" cmpd="sng" algn="ctr">
            <a:solidFill>
              <a:srgbClr val="969696"/>
            </a:solidFill>
            <a:prstDash val="solid"/>
            <a:round/>
            <a:headEnd type="none" w="med" len="med"/>
            <a:tailEnd type="none" w="med" len="med"/>
          </a:ln>
          <a:effectLst/>
        </p:spPr>
      </p:cxnSp>
      <p:cxnSp>
        <p:nvCxnSpPr>
          <p:cNvPr id="186" name="直線コネクタ 185"/>
          <p:cNvCxnSpPr>
            <a:stCxn id="178" idx="0"/>
            <a:endCxn id="183" idx="3"/>
          </p:cNvCxnSpPr>
          <p:nvPr/>
        </p:nvCxnSpPr>
        <p:spPr bwMode="auto">
          <a:xfrm flipH="1" flipV="1">
            <a:off x="3689902" y="2101977"/>
            <a:ext cx="94226" cy="554490"/>
          </a:xfrm>
          <a:prstGeom prst="line">
            <a:avLst/>
          </a:prstGeom>
          <a:solidFill>
            <a:srgbClr val="C0C0C0"/>
          </a:solidFill>
          <a:ln w="9525" cap="flat" cmpd="sng" algn="ctr">
            <a:solidFill>
              <a:srgbClr val="969696"/>
            </a:solidFill>
            <a:prstDash val="solid"/>
            <a:round/>
            <a:headEnd type="none" w="med" len="med"/>
            <a:tailEnd type="none" w="med" len="med"/>
          </a:ln>
          <a:effectLst/>
        </p:spPr>
      </p:cxnSp>
      <p:sp>
        <p:nvSpPr>
          <p:cNvPr id="187" name="正方形/長方形 186"/>
          <p:cNvSpPr/>
          <p:nvPr/>
        </p:nvSpPr>
        <p:spPr bwMode="auto">
          <a:xfrm>
            <a:off x="3419872" y="1944144"/>
            <a:ext cx="1004686" cy="999766"/>
          </a:xfrm>
          <a:prstGeom prst="rect">
            <a:avLst/>
          </a:prstGeom>
          <a:noFill/>
          <a:ln w="9525" cap="flat" cmpd="sng" algn="ctr">
            <a:solidFill>
              <a:srgbClr val="969696"/>
            </a:solidFill>
            <a:prstDash val="dash"/>
            <a:round/>
            <a:headEnd type="none" w="med" len="med"/>
            <a:tailEnd type="none" w="med" len="med"/>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pic>
        <p:nvPicPr>
          <p:cNvPr id="18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23792" y="2656467"/>
            <a:ext cx="280911" cy="217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9" name="Picture 2" descr="C:\Users\0000112862\AppData\Local\Microsoft\Windows\Temporary Internet Files\Content.IE5\88V6ZXFS\MC900197833[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99992" y="1413065"/>
            <a:ext cx="648072" cy="442525"/>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90" name="直線コネクタ 189"/>
          <p:cNvCxnSpPr/>
          <p:nvPr/>
        </p:nvCxnSpPr>
        <p:spPr bwMode="auto">
          <a:xfrm>
            <a:off x="4689013" y="1874267"/>
            <a:ext cx="0" cy="1806305"/>
          </a:xfrm>
          <a:prstGeom prst="line">
            <a:avLst/>
          </a:prstGeom>
          <a:solidFill>
            <a:srgbClr val="C0C0C0"/>
          </a:solidFill>
          <a:ln w="38100" cap="flat" cmpd="sng" algn="ctr">
            <a:solidFill>
              <a:srgbClr val="969696"/>
            </a:solidFill>
            <a:prstDash val="solid"/>
            <a:round/>
            <a:headEnd type="none" w="med" len="med"/>
            <a:tailEnd type="none" w="med" len="med"/>
          </a:ln>
          <a:effectLst/>
        </p:spPr>
      </p:cxnSp>
      <p:cxnSp>
        <p:nvCxnSpPr>
          <p:cNvPr id="191" name="直線コネクタ 190"/>
          <p:cNvCxnSpPr>
            <a:endCxn id="192" idx="1"/>
          </p:cNvCxnSpPr>
          <p:nvPr/>
        </p:nvCxnSpPr>
        <p:spPr bwMode="auto">
          <a:xfrm>
            <a:off x="4689013" y="2389432"/>
            <a:ext cx="490205" cy="10539"/>
          </a:xfrm>
          <a:prstGeom prst="line">
            <a:avLst/>
          </a:prstGeom>
          <a:solidFill>
            <a:srgbClr val="C0C0C0"/>
          </a:solidFill>
          <a:ln w="38100" cap="flat" cmpd="sng" algn="ctr">
            <a:solidFill>
              <a:srgbClr val="969696"/>
            </a:solidFill>
            <a:prstDash val="solid"/>
            <a:round/>
            <a:headEnd type="none" w="med" len="med"/>
            <a:tailEnd type="none" w="med" len="med"/>
          </a:ln>
          <a:effectLst/>
        </p:spPr>
      </p:cxnSp>
      <p:pic>
        <p:nvPicPr>
          <p:cNvPr id="192" name="Picture 3" descr="C:\Users\0000112862\AppData\Local\Microsoft\Windows\Temporary Internet Files\Content.IE5\T9STBAIL\MC900215335[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79218" y="2213994"/>
            <a:ext cx="325460" cy="371954"/>
          </a:xfrm>
          <a:prstGeom prst="rect">
            <a:avLst/>
          </a:prstGeom>
          <a:noFill/>
          <a:extLst>
            <a:ext uri="{909E8E84-426E-40DD-AFC4-6F175D3DCCD1}">
              <a14:hiddenFill xmlns:a14="http://schemas.microsoft.com/office/drawing/2010/main" xmlns="">
                <a:solidFill>
                  <a:srgbClr val="FFFFFF"/>
                </a:solidFill>
              </a14:hiddenFill>
            </a:ext>
          </a:extLst>
        </p:spPr>
      </p:pic>
      <p:sp>
        <p:nvSpPr>
          <p:cNvPr id="193" name="正方形/長方形 192"/>
          <p:cNvSpPr/>
          <p:nvPr/>
        </p:nvSpPr>
        <p:spPr bwMode="auto">
          <a:xfrm>
            <a:off x="4608004" y="2029969"/>
            <a:ext cx="162018" cy="144016"/>
          </a:xfrm>
          <a:prstGeom prst="rect">
            <a:avLst/>
          </a:prstGeom>
          <a:noFill/>
          <a:ln w="38100" cap="flat" cmpd="sng" algn="ctr">
            <a:solidFill>
              <a:srgbClr val="0070C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94" name="正方形/長方形 193"/>
          <p:cNvSpPr/>
          <p:nvPr/>
        </p:nvSpPr>
        <p:spPr bwMode="auto">
          <a:xfrm>
            <a:off x="4864248" y="2321799"/>
            <a:ext cx="182816" cy="144016"/>
          </a:xfrm>
          <a:prstGeom prst="rect">
            <a:avLst/>
          </a:prstGeom>
          <a:noFill/>
          <a:ln w="38100" cap="flat" cmpd="sng" algn="ctr">
            <a:solidFill>
              <a:srgbClr val="00B05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cxnSp>
        <p:nvCxnSpPr>
          <p:cNvPr id="195" name="直線コネクタ 194"/>
          <p:cNvCxnSpPr>
            <a:stCxn id="188" idx="0"/>
            <a:endCxn id="194" idx="2"/>
          </p:cNvCxnSpPr>
          <p:nvPr/>
        </p:nvCxnSpPr>
        <p:spPr bwMode="auto">
          <a:xfrm flipV="1">
            <a:off x="4864248" y="2465815"/>
            <a:ext cx="91408" cy="190652"/>
          </a:xfrm>
          <a:prstGeom prst="line">
            <a:avLst/>
          </a:prstGeom>
          <a:solidFill>
            <a:srgbClr val="C0C0C0"/>
          </a:solidFill>
          <a:ln w="9525" cap="flat" cmpd="sng" algn="ctr">
            <a:solidFill>
              <a:srgbClr val="969696"/>
            </a:solidFill>
            <a:prstDash val="solid"/>
            <a:round/>
            <a:headEnd type="none" w="med" len="med"/>
            <a:tailEnd type="none" w="med" len="med"/>
          </a:ln>
          <a:effectLst/>
        </p:spPr>
      </p:cxnSp>
      <p:cxnSp>
        <p:nvCxnSpPr>
          <p:cNvPr id="196" name="直線コネクタ 195"/>
          <p:cNvCxnSpPr>
            <a:stCxn id="188" idx="0"/>
            <a:endCxn id="193" idx="3"/>
          </p:cNvCxnSpPr>
          <p:nvPr/>
        </p:nvCxnSpPr>
        <p:spPr bwMode="auto">
          <a:xfrm flipH="1" flipV="1">
            <a:off x="4770022" y="2101977"/>
            <a:ext cx="94226" cy="554490"/>
          </a:xfrm>
          <a:prstGeom prst="line">
            <a:avLst/>
          </a:prstGeom>
          <a:solidFill>
            <a:srgbClr val="C0C0C0"/>
          </a:solidFill>
          <a:ln w="9525" cap="flat" cmpd="sng" algn="ctr">
            <a:solidFill>
              <a:srgbClr val="969696"/>
            </a:solidFill>
            <a:prstDash val="solid"/>
            <a:round/>
            <a:headEnd type="none" w="med" len="med"/>
            <a:tailEnd type="none" w="med" len="med"/>
          </a:ln>
          <a:effectLst/>
        </p:spPr>
      </p:cxnSp>
      <p:sp>
        <p:nvSpPr>
          <p:cNvPr id="197" name="正方形/長方形 196"/>
          <p:cNvSpPr/>
          <p:nvPr/>
        </p:nvSpPr>
        <p:spPr bwMode="auto">
          <a:xfrm>
            <a:off x="4499992" y="1944144"/>
            <a:ext cx="1004686" cy="999766"/>
          </a:xfrm>
          <a:prstGeom prst="rect">
            <a:avLst/>
          </a:prstGeom>
          <a:noFill/>
          <a:ln w="9525" cap="flat" cmpd="sng" algn="ctr">
            <a:solidFill>
              <a:srgbClr val="969696"/>
            </a:solidFill>
            <a:prstDash val="dash"/>
            <a:round/>
            <a:headEnd type="none" w="med" len="med"/>
            <a:tailEnd type="none" w="med" len="med"/>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pic>
        <p:nvPicPr>
          <p:cNvPr id="1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07338" y="2656467"/>
            <a:ext cx="280911" cy="217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9" name="Picture 2" descr="C:\Users\0000112862\AppData\Local\Microsoft\Windows\Temporary Internet Files\Content.IE5\88V6ZXFS\MC900197833[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83538" y="1413065"/>
            <a:ext cx="648072" cy="442525"/>
          </a:xfrm>
          <a:prstGeom prst="rect">
            <a:avLst/>
          </a:prstGeom>
          <a:noFill/>
          <a:extLst>
            <a:ext uri="{909E8E84-426E-40DD-AFC4-6F175D3DCCD1}">
              <a14:hiddenFill xmlns:a14="http://schemas.microsoft.com/office/drawing/2010/main" xmlns="">
                <a:solidFill>
                  <a:srgbClr val="FFFFFF"/>
                </a:solidFill>
              </a14:hiddenFill>
            </a:ext>
          </a:extLst>
        </p:spPr>
      </p:pic>
      <p:cxnSp>
        <p:nvCxnSpPr>
          <p:cNvPr id="200" name="直線コネクタ 199"/>
          <p:cNvCxnSpPr/>
          <p:nvPr/>
        </p:nvCxnSpPr>
        <p:spPr bwMode="auto">
          <a:xfrm>
            <a:off x="5772559" y="1878440"/>
            <a:ext cx="0" cy="1806305"/>
          </a:xfrm>
          <a:prstGeom prst="line">
            <a:avLst/>
          </a:prstGeom>
          <a:solidFill>
            <a:srgbClr val="C0C0C0"/>
          </a:solidFill>
          <a:ln w="38100" cap="flat" cmpd="sng" algn="ctr">
            <a:solidFill>
              <a:srgbClr val="969696"/>
            </a:solidFill>
            <a:prstDash val="solid"/>
            <a:round/>
            <a:headEnd type="none" w="med" len="med"/>
            <a:tailEnd type="none" w="med" len="med"/>
          </a:ln>
          <a:effectLst/>
        </p:spPr>
      </p:cxnSp>
      <p:cxnSp>
        <p:nvCxnSpPr>
          <p:cNvPr id="201" name="直線コネクタ 200"/>
          <p:cNvCxnSpPr>
            <a:endCxn id="202" idx="1"/>
          </p:cNvCxnSpPr>
          <p:nvPr/>
        </p:nvCxnSpPr>
        <p:spPr bwMode="auto">
          <a:xfrm>
            <a:off x="5772559" y="2389432"/>
            <a:ext cx="490205" cy="10539"/>
          </a:xfrm>
          <a:prstGeom prst="line">
            <a:avLst/>
          </a:prstGeom>
          <a:solidFill>
            <a:srgbClr val="C0C0C0"/>
          </a:solidFill>
          <a:ln w="38100" cap="flat" cmpd="sng" algn="ctr">
            <a:solidFill>
              <a:srgbClr val="969696"/>
            </a:solidFill>
            <a:prstDash val="solid"/>
            <a:round/>
            <a:headEnd type="none" w="med" len="med"/>
            <a:tailEnd type="none" w="med" len="med"/>
          </a:ln>
          <a:effectLst/>
        </p:spPr>
      </p:cxnSp>
      <p:pic>
        <p:nvPicPr>
          <p:cNvPr id="202" name="Picture 3" descr="C:\Users\0000112862\AppData\Local\Microsoft\Windows\Temporary Internet Files\Content.IE5\T9STBAIL\MC900215335[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262764" y="2213994"/>
            <a:ext cx="325460" cy="371954"/>
          </a:xfrm>
          <a:prstGeom prst="rect">
            <a:avLst/>
          </a:prstGeom>
          <a:noFill/>
          <a:extLst>
            <a:ext uri="{909E8E84-426E-40DD-AFC4-6F175D3DCCD1}">
              <a14:hiddenFill xmlns:a14="http://schemas.microsoft.com/office/drawing/2010/main" xmlns="">
                <a:solidFill>
                  <a:srgbClr val="FFFFFF"/>
                </a:solidFill>
              </a14:hiddenFill>
            </a:ext>
          </a:extLst>
        </p:spPr>
      </p:pic>
      <p:sp>
        <p:nvSpPr>
          <p:cNvPr id="203" name="正方形/長方形 202"/>
          <p:cNvSpPr/>
          <p:nvPr/>
        </p:nvSpPr>
        <p:spPr bwMode="auto">
          <a:xfrm>
            <a:off x="5691550" y="2029969"/>
            <a:ext cx="162018" cy="144016"/>
          </a:xfrm>
          <a:prstGeom prst="rect">
            <a:avLst/>
          </a:prstGeom>
          <a:noFill/>
          <a:ln w="38100" cap="flat" cmpd="sng" algn="ctr">
            <a:solidFill>
              <a:srgbClr val="0070C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204" name="正方形/長方形 203"/>
          <p:cNvSpPr/>
          <p:nvPr/>
        </p:nvSpPr>
        <p:spPr bwMode="auto">
          <a:xfrm>
            <a:off x="5947794" y="2321799"/>
            <a:ext cx="182816" cy="144016"/>
          </a:xfrm>
          <a:prstGeom prst="rect">
            <a:avLst/>
          </a:prstGeom>
          <a:noFill/>
          <a:ln w="38100" cap="flat" cmpd="sng" algn="ctr">
            <a:solidFill>
              <a:srgbClr val="00B05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cxnSp>
        <p:nvCxnSpPr>
          <p:cNvPr id="205" name="直線コネクタ 204"/>
          <p:cNvCxnSpPr>
            <a:stCxn id="198" idx="0"/>
            <a:endCxn id="204" idx="2"/>
          </p:cNvCxnSpPr>
          <p:nvPr/>
        </p:nvCxnSpPr>
        <p:spPr bwMode="auto">
          <a:xfrm flipV="1">
            <a:off x="5947794" y="2465815"/>
            <a:ext cx="91408" cy="190652"/>
          </a:xfrm>
          <a:prstGeom prst="line">
            <a:avLst/>
          </a:prstGeom>
          <a:solidFill>
            <a:srgbClr val="C0C0C0"/>
          </a:solidFill>
          <a:ln w="9525" cap="flat" cmpd="sng" algn="ctr">
            <a:solidFill>
              <a:srgbClr val="969696"/>
            </a:solidFill>
            <a:prstDash val="solid"/>
            <a:round/>
            <a:headEnd type="none" w="med" len="med"/>
            <a:tailEnd type="none" w="med" len="med"/>
          </a:ln>
          <a:effectLst/>
        </p:spPr>
      </p:cxnSp>
      <p:cxnSp>
        <p:nvCxnSpPr>
          <p:cNvPr id="206" name="直線コネクタ 205"/>
          <p:cNvCxnSpPr>
            <a:stCxn id="198" idx="0"/>
            <a:endCxn id="203" idx="3"/>
          </p:cNvCxnSpPr>
          <p:nvPr/>
        </p:nvCxnSpPr>
        <p:spPr bwMode="auto">
          <a:xfrm flipH="1" flipV="1">
            <a:off x="5853568" y="2101977"/>
            <a:ext cx="94226" cy="554490"/>
          </a:xfrm>
          <a:prstGeom prst="line">
            <a:avLst/>
          </a:prstGeom>
          <a:solidFill>
            <a:srgbClr val="C0C0C0"/>
          </a:solidFill>
          <a:ln w="9525" cap="flat" cmpd="sng" algn="ctr">
            <a:solidFill>
              <a:srgbClr val="969696"/>
            </a:solidFill>
            <a:prstDash val="solid"/>
            <a:round/>
            <a:headEnd type="none" w="med" len="med"/>
            <a:tailEnd type="none" w="med" len="med"/>
          </a:ln>
          <a:effectLst/>
        </p:spPr>
      </p:cxnSp>
      <p:sp>
        <p:nvSpPr>
          <p:cNvPr id="207" name="正方形/長方形 206"/>
          <p:cNvSpPr/>
          <p:nvPr/>
        </p:nvSpPr>
        <p:spPr bwMode="auto">
          <a:xfrm>
            <a:off x="5583538" y="1944144"/>
            <a:ext cx="1004686" cy="999766"/>
          </a:xfrm>
          <a:prstGeom prst="rect">
            <a:avLst/>
          </a:prstGeom>
          <a:noFill/>
          <a:ln w="9525" cap="flat" cmpd="sng" algn="ctr">
            <a:solidFill>
              <a:srgbClr val="969696"/>
            </a:solidFill>
            <a:prstDash val="dash"/>
            <a:round/>
            <a:headEnd type="none" w="med" len="med"/>
            <a:tailEnd type="none" w="med" len="med"/>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pic>
        <p:nvPicPr>
          <p:cNvPr id="20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84032" y="2656467"/>
            <a:ext cx="280911" cy="217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9" name="Picture 2" descr="C:\Users\0000112862\AppData\Local\Microsoft\Windows\Temporary Internet Files\Content.IE5\88V6ZXFS\MC900197833[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60232" y="1413065"/>
            <a:ext cx="648072" cy="442525"/>
          </a:xfrm>
          <a:prstGeom prst="rect">
            <a:avLst/>
          </a:prstGeom>
          <a:noFill/>
          <a:extLst>
            <a:ext uri="{909E8E84-426E-40DD-AFC4-6F175D3DCCD1}">
              <a14:hiddenFill xmlns:a14="http://schemas.microsoft.com/office/drawing/2010/main" xmlns="">
                <a:solidFill>
                  <a:srgbClr val="FFFFFF"/>
                </a:solidFill>
              </a14:hiddenFill>
            </a:ext>
          </a:extLst>
        </p:spPr>
      </p:pic>
      <p:cxnSp>
        <p:nvCxnSpPr>
          <p:cNvPr id="210" name="直線コネクタ 209"/>
          <p:cNvCxnSpPr/>
          <p:nvPr/>
        </p:nvCxnSpPr>
        <p:spPr bwMode="auto">
          <a:xfrm>
            <a:off x="6849253" y="1878440"/>
            <a:ext cx="0" cy="1806305"/>
          </a:xfrm>
          <a:prstGeom prst="line">
            <a:avLst/>
          </a:prstGeom>
          <a:solidFill>
            <a:srgbClr val="C0C0C0"/>
          </a:solidFill>
          <a:ln w="38100" cap="flat" cmpd="sng" algn="ctr">
            <a:solidFill>
              <a:srgbClr val="969696"/>
            </a:solidFill>
            <a:prstDash val="solid"/>
            <a:round/>
            <a:headEnd type="none" w="med" len="med"/>
            <a:tailEnd type="none" w="med" len="med"/>
          </a:ln>
          <a:effectLst/>
        </p:spPr>
      </p:cxnSp>
      <p:cxnSp>
        <p:nvCxnSpPr>
          <p:cNvPr id="211" name="直線コネクタ 210"/>
          <p:cNvCxnSpPr>
            <a:endCxn id="212" idx="1"/>
          </p:cNvCxnSpPr>
          <p:nvPr/>
        </p:nvCxnSpPr>
        <p:spPr bwMode="auto">
          <a:xfrm>
            <a:off x="6849253" y="2389432"/>
            <a:ext cx="490205" cy="10539"/>
          </a:xfrm>
          <a:prstGeom prst="line">
            <a:avLst/>
          </a:prstGeom>
          <a:solidFill>
            <a:srgbClr val="C0C0C0"/>
          </a:solidFill>
          <a:ln w="38100" cap="flat" cmpd="sng" algn="ctr">
            <a:solidFill>
              <a:srgbClr val="969696"/>
            </a:solidFill>
            <a:prstDash val="solid"/>
            <a:round/>
            <a:headEnd type="none" w="med" len="med"/>
            <a:tailEnd type="none" w="med" len="med"/>
          </a:ln>
          <a:effectLst/>
        </p:spPr>
      </p:cxnSp>
      <p:pic>
        <p:nvPicPr>
          <p:cNvPr id="212" name="Picture 3" descr="C:\Users\0000112862\AppData\Local\Microsoft\Windows\Temporary Internet Files\Content.IE5\T9STBAIL\MC900215335[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339458" y="2213994"/>
            <a:ext cx="325460" cy="371954"/>
          </a:xfrm>
          <a:prstGeom prst="rect">
            <a:avLst/>
          </a:prstGeom>
          <a:noFill/>
          <a:extLst>
            <a:ext uri="{909E8E84-426E-40DD-AFC4-6F175D3DCCD1}">
              <a14:hiddenFill xmlns:a14="http://schemas.microsoft.com/office/drawing/2010/main" xmlns="">
                <a:solidFill>
                  <a:srgbClr val="FFFFFF"/>
                </a:solidFill>
              </a14:hiddenFill>
            </a:ext>
          </a:extLst>
        </p:spPr>
      </p:pic>
      <p:sp>
        <p:nvSpPr>
          <p:cNvPr id="213" name="正方形/長方形 212"/>
          <p:cNvSpPr/>
          <p:nvPr/>
        </p:nvSpPr>
        <p:spPr bwMode="auto">
          <a:xfrm>
            <a:off x="6768244" y="2029969"/>
            <a:ext cx="162018" cy="144016"/>
          </a:xfrm>
          <a:prstGeom prst="rect">
            <a:avLst/>
          </a:prstGeom>
          <a:noFill/>
          <a:ln w="38100" cap="flat" cmpd="sng" algn="ctr">
            <a:solidFill>
              <a:srgbClr val="0070C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214" name="正方形/長方形 213"/>
          <p:cNvSpPr/>
          <p:nvPr/>
        </p:nvSpPr>
        <p:spPr bwMode="auto">
          <a:xfrm>
            <a:off x="7024488" y="2321799"/>
            <a:ext cx="182816" cy="144016"/>
          </a:xfrm>
          <a:prstGeom prst="rect">
            <a:avLst/>
          </a:prstGeom>
          <a:noFill/>
          <a:ln w="38100" cap="flat" cmpd="sng" algn="ctr">
            <a:solidFill>
              <a:srgbClr val="00B05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cxnSp>
        <p:nvCxnSpPr>
          <p:cNvPr id="215" name="直線コネクタ 214"/>
          <p:cNvCxnSpPr>
            <a:stCxn id="208" idx="0"/>
            <a:endCxn id="214" idx="2"/>
          </p:cNvCxnSpPr>
          <p:nvPr/>
        </p:nvCxnSpPr>
        <p:spPr bwMode="auto">
          <a:xfrm flipV="1">
            <a:off x="7024488" y="2465815"/>
            <a:ext cx="91408" cy="190652"/>
          </a:xfrm>
          <a:prstGeom prst="line">
            <a:avLst/>
          </a:prstGeom>
          <a:solidFill>
            <a:srgbClr val="C0C0C0"/>
          </a:solidFill>
          <a:ln w="9525" cap="flat" cmpd="sng" algn="ctr">
            <a:solidFill>
              <a:srgbClr val="969696"/>
            </a:solidFill>
            <a:prstDash val="solid"/>
            <a:round/>
            <a:headEnd type="none" w="med" len="med"/>
            <a:tailEnd type="none" w="med" len="med"/>
          </a:ln>
          <a:effectLst/>
        </p:spPr>
      </p:cxnSp>
      <p:cxnSp>
        <p:nvCxnSpPr>
          <p:cNvPr id="216" name="直線コネクタ 215"/>
          <p:cNvCxnSpPr>
            <a:stCxn id="208" idx="0"/>
            <a:endCxn id="213" idx="3"/>
          </p:cNvCxnSpPr>
          <p:nvPr/>
        </p:nvCxnSpPr>
        <p:spPr bwMode="auto">
          <a:xfrm flipH="1" flipV="1">
            <a:off x="6930262" y="2101977"/>
            <a:ext cx="94226" cy="554490"/>
          </a:xfrm>
          <a:prstGeom prst="line">
            <a:avLst/>
          </a:prstGeom>
          <a:solidFill>
            <a:srgbClr val="C0C0C0"/>
          </a:solidFill>
          <a:ln w="9525" cap="flat" cmpd="sng" algn="ctr">
            <a:solidFill>
              <a:srgbClr val="969696"/>
            </a:solidFill>
            <a:prstDash val="solid"/>
            <a:round/>
            <a:headEnd type="none" w="med" len="med"/>
            <a:tailEnd type="none" w="med" len="med"/>
          </a:ln>
          <a:effectLst/>
        </p:spPr>
      </p:cxnSp>
      <p:sp>
        <p:nvSpPr>
          <p:cNvPr id="217" name="正方形/長方形 216"/>
          <p:cNvSpPr/>
          <p:nvPr/>
        </p:nvSpPr>
        <p:spPr bwMode="auto">
          <a:xfrm>
            <a:off x="6660232" y="1944144"/>
            <a:ext cx="1004686" cy="999766"/>
          </a:xfrm>
          <a:prstGeom prst="rect">
            <a:avLst/>
          </a:prstGeom>
          <a:noFill/>
          <a:ln w="9525" cap="flat" cmpd="sng" algn="ctr">
            <a:solidFill>
              <a:srgbClr val="969696"/>
            </a:solidFill>
            <a:prstDash val="dash"/>
            <a:round/>
            <a:headEnd type="none" w="med" len="med"/>
            <a:tailEnd type="none" w="med" len="med"/>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pic>
        <p:nvPicPr>
          <p:cNvPr id="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964152" y="2656467"/>
            <a:ext cx="280911" cy="217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9" name="Picture 2" descr="C:\Users\0000112862\AppData\Local\Microsoft\Windows\Temporary Internet Files\Content.IE5\88V6ZXFS\MC900197833[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40352" y="1413065"/>
            <a:ext cx="648072" cy="442525"/>
          </a:xfrm>
          <a:prstGeom prst="rect">
            <a:avLst/>
          </a:prstGeom>
          <a:noFill/>
          <a:extLst>
            <a:ext uri="{909E8E84-426E-40DD-AFC4-6F175D3DCCD1}">
              <a14:hiddenFill xmlns:a14="http://schemas.microsoft.com/office/drawing/2010/main" xmlns="">
                <a:solidFill>
                  <a:srgbClr val="FFFFFF"/>
                </a:solidFill>
              </a14:hiddenFill>
            </a:ext>
          </a:extLst>
        </p:spPr>
      </p:pic>
      <p:cxnSp>
        <p:nvCxnSpPr>
          <p:cNvPr id="220" name="直線コネクタ 219"/>
          <p:cNvCxnSpPr/>
          <p:nvPr/>
        </p:nvCxnSpPr>
        <p:spPr bwMode="auto">
          <a:xfrm>
            <a:off x="7929373" y="1895022"/>
            <a:ext cx="0" cy="1806305"/>
          </a:xfrm>
          <a:prstGeom prst="line">
            <a:avLst/>
          </a:prstGeom>
          <a:solidFill>
            <a:srgbClr val="C0C0C0"/>
          </a:solidFill>
          <a:ln w="38100" cap="flat" cmpd="sng" algn="ctr">
            <a:solidFill>
              <a:srgbClr val="969696"/>
            </a:solidFill>
            <a:prstDash val="solid"/>
            <a:round/>
            <a:headEnd type="none" w="med" len="med"/>
            <a:tailEnd type="none" w="med" len="med"/>
          </a:ln>
          <a:effectLst/>
        </p:spPr>
      </p:cxnSp>
      <p:cxnSp>
        <p:nvCxnSpPr>
          <p:cNvPr id="221" name="直線コネクタ 220"/>
          <p:cNvCxnSpPr>
            <a:endCxn id="222" idx="1"/>
          </p:cNvCxnSpPr>
          <p:nvPr/>
        </p:nvCxnSpPr>
        <p:spPr bwMode="auto">
          <a:xfrm>
            <a:off x="7929373" y="2389432"/>
            <a:ext cx="490205" cy="10539"/>
          </a:xfrm>
          <a:prstGeom prst="line">
            <a:avLst/>
          </a:prstGeom>
          <a:solidFill>
            <a:srgbClr val="C0C0C0"/>
          </a:solidFill>
          <a:ln w="38100" cap="flat" cmpd="sng" algn="ctr">
            <a:solidFill>
              <a:srgbClr val="969696"/>
            </a:solidFill>
            <a:prstDash val="solid"/>
            <a:round/>
            <a:headEnd type="none" w="med" len="med"/>
            <a:tailEnd type="none" w="med" len="med"/>
          </a:ln>
          <a:effectLst/>
        </p:spPr>
      </p:cxnSp>
      <p:pic>
        <p:nvPicPr>
          <p:cNvPr id="222" name="Picture 3" descr="C:\Users\0000112862\AppData\Local\Microsoft\Windows\Temporary Internet Files\Content.IE5\T9STBAIL\MC900215335[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419578" y="2213994"/>
            <a:ext cx="325460" cy="371954"/>
          </a:xfrm>
          <a:prstGeom prst="rect">
            <a:avLst/>
          </a:prstGeom>
          <a:noFill/>
          <a:extLst>
            <a:ext uri="{909E8E84-426E-40DD-AFC4-6F175D3DCCD1}">
              <a14:hiddenFill xmlns:a14="http://schemas.microsoft.com/office/drawing/2010/main" xmlns="">
                <a:solidFill>
                  <a:srgbClr val="FFFFFF"/>
                </a:solidFill>
              </a14:hiddenFill>
            </a:ext>
          </a:extLst>
        </p:spPr>
      </p:pic>
      <p:sp>
        <p:nvSpPr>
          <p:cNvPr id="223" name="正方形/長方形 222"/>
          <p:cNvSpPr/>
          <p:nvPr/>
        </p:nvSpPr>
        <p:spPr bwMode="auto">
          <a:xfrm>
            <a:off x="7848364" y="2029969"/>
            <a:ext cx="162018" cy="144016"/>
          </a:xfrm>
          <a:prstGeom prst="rect">
            <a:avLst/>
          </a:prstGeom>
          <a:noFill/>
          <a:ln w="38100" cap="flat" cmpd="sng" algn="ctr">
            <a:solidFill>
              <a:srgbClr val="0070C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224" name="正方形/長方形 223"/>
          <p:cNvSpPr/>
          <p:nvPr/>
        </p:nvSpPr>
        <p:spPr bwMode="auto">
          <a:xfrm>
            <a:off x="8104608" y="2321799"/>
            <a:ext cx="182816" cy="144016"/>
          </a:xfrm>
          <a:prstGeom prst="rect">
            <a:avLst/>
          </a:prstGeom>
          <a:noFill/>
          <a:ln w="38100" cap="flat" cmpd="sng" algn="ctr">
            <a:solidFill>
              <a:srgbClr val="00B05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cxnSp>
        <p:nvCxnSpPr>
          <p:cNvPr id="225" name="直線コネクタ 224"/>
          <p:cNvCxnSpPr>
            <a:stCxn id="218" idx="0"/>
            <a:endCxn id="224" idx="2"/>
          </p:cNvCxnSpPr>
          <p:nvPr/>
        </p:nvCxnSpPr>
        <p:spPr bwMode="auto">
          <a:xfrm flipV="1">
            <a:off x="8104608" y="2465815"/>
            <a:ext cx="91408" cy="190652"/>
          </a:xfrm>
          <a:prstGeom prst="line">
            <a:avLst/>
          </a:prstGeom>
          <a:solidFill>
            <a:srgbClr val="C0C0C0"/>
          </a:solidFill>
          <a:ln w="9525" cap="flat" cmpd="sng" algn="ctr">
            <a:solidFill>
              <a:srgbClr val="969696"/>
            </a:solidFill>
            <a:prstDash val="solid"/>
            <a:round/>
            <a:headEnd type="none" w="med" len="med"/>
            <a:tailEnd type="none" w="med" len="med"/>
          </a:ln>
          <a:effectLst/>
        </p:spPr>
      </p:cxnSp>
      <p:cxnSp>
        <p:nvCxnSpPr>
          <p:cNvPr id="226" name="直線コネクタ 225"/>
          <p:cNvCxnSpPr>
            <a:stCxn id="218" idx="0"/>
            <a:endCxn id="223" idx="3"/>
          </p:cNvCxnSpPr>
          <p:nvPr/>
        </p:nvCxnSpPr>
        <p:spPr bwMode="auto">
          <a:xfrm flipH="1" flipV="1">
            <a:off x="8010382" y="2101977"/>
            <a:ext cx="94226" cy="554490"/>
          </a:xfrm>
          <a:prstGeom prst="line">
            <a:avLst/>
          </a:prstGeom>
          <a:solidFill>
            <a:srgbClr val="C0C0C0"/>
          </a:solidFill>
          <a:ln w="9525" cap="flat" cmpd="sng" algn="ctr">
            <a:solidFill>
              <a:srgbClr val="969696"/>
            </a:solidFill>
            <a:prstDash val="solid"/>
            <a:round/>
            <a:headEnd type="none" w="med" len="med"/>
            <a:tailEnd type="none" w="med" len="med"/>
          </a:ln>
          <a:effectLst/>
        </p:spPr>
      </p:cxnSp>
      <p:sp>
        <p:nvSpPr>
          <p:cNvPr id="227" name="正方形/長方形 226"/>
          <p:cNvSpPr/>
          <p:nvPr/>
        </p:nvSpPr>
        <p:spPr bwMode="auto">
          <a:xfrm>
            <a:off x="7740352" y="1944144"/>
            <a:ext cx="1004686" cy="999766"/>
          </a:xfrm>
          <a:prstGeom prst="rect">
            <a:avLst/>
          </a:prstGeom>
          <a:noFill/>
          <a:ln w="9525" cap="flat" cmpd="sng" algn="ctr">
            <a:solidFill>
              <a:srgbClr val="969696"/>
            </a:solidFill>
            <a:prstDash val="dash"/>
            <a:round/>
            <a:headEnd type="none" w="med" len="med"/>
            <a:tailEnd type="none" w="med" len="med"/>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cxnSp>
        <p:nvCxnSpPr>
          <p:cNvPr id="127" name="直線コネクタ 126"/>
          <p:cNvCxnSpPr/>
          <p:nvPr/>
        </p:nvCxnSpPr>
        <p:spPr bwMode="auto">
          <a:xfrm>
            <a:off x="368533" y="3663990"/>
            <a:ext cx="7560840" cy="16582"/>
          </a:xfrm>
          <a:prstGeom prst="line">
            <a:avLst/>
          </a:prstGeom>
          <a:solidFill>
            <a:srgbClr val="C0C0C0"/>
          </a:solidFill>
          <a:ln w="38100" cap="flat" cmpd="sng" algn="ctr">
            <a:solidFill>
              <a:srgbClr val="969696"/>
            </a:solidFill>
            <a:prstDash val="solid"/>
            <a:round/>
            <a:headEnd type="none" w="med" len="med"/>
            <a:tailEnd type="none" w="med" len="med"/>
          </a:ln>
          <a:effectLst/>
        </p:spPr>
      </p:cxnSp>
      <p:sp>
        <p:nvSpPr>
          <p:cNvPr id="228" name="テキスト ボックス 227"/>
          <p:cNvSpPr txBox="1"/>
          <p:nvPr/>
        </p:nvSpPr>
        <p:spPr>
          <a:xfrm>
            <a:off x="6901212" y="3767356"/>
            <a:ext cx="1396536" cy="369332"/>
          </a:xfrm>
          <a:prstGeom prst="rect">
            <a:avLst/>
          </a:prstGeom>
          <a:noFill/>
        </p:spPr>
        <p:txBody>
          <a:bodyPr wrap="none" rtlCol="0">
            <a:spAutoFit/>
          </a:bodyPr>
          <a:lstStyle/>
          <a:p>
            <a:r>
              <a:rPr kumimoji="1" lang="en-US" altLang="ja-JP" sz="1800" dirty="0" smtClean="0"/>
              <a:t>HVDC 300V</a:t>
            </a:r>
            <a:endParaRPr kumimoji="1" lang="ja-JP" altLang="en-US" sz="1800" dirty="0"/>
          </a:p>
        </p:txBody>
      </p:sp>
      <p:cxnSp>
        <p:nvCxnSpPr>
          <p:cNvPr id="230" name="直線コネクタ 229"/>
          <p:cNvCxnSpPr/>
          <p:nvPr/>
        </p:nvCxnSpPr>
        <p:spPr bwMode="auto">
          <a:xfrm>
            <a:off x="3018978" y="3680572"/>
            <a:ext cx="0" cy="495765"/>
          </a:xfrm>
          <a:prstGeom prst="line">
            <a:avLst/>
          </a:prstGeom>
          <a:solidFill>
            <a:srgbClr val="C0C0C0"/>
          </a:solidFill>
          <a:ln w="38100" cap="flat" cmpd="sng" algn="ctr">
            <a:solidFill>
              <a:srgbClr val="969696"/>
            </a:solidFill>
            <a:prstDash val="solid"/>
            <a:round/>
            <a:headEnd type="none" w="med" len="med"/>
            <a:tailEnd type="none" w="med" len="med"/>
          </a:ln>
          <a:effectLst/>
        </p:spPr>
      </p:cxnSp>
      <p:sp>
        <p:nvSpPr>
          <p:cNvPr id="231" name="テキスト ボックス 230"/>
          <p:cNvSpPr txBox="1"/>
          <p:nvPr/>
        </p:nvSpPr>
        <p:spPr>
          <a:xfrm>
            <a:off x="2385206" y="4199404"/>
            <a:ext cx="1444626" cy="369332"/>
          </a:xfrm>
          <a:prstGeom prst="rect">
            <a:avLst/>
          </a:prstGeom>
          <a:noFill/>
        </p:spPr>
        <p:txBody>
          <a:bodyPr wrap="none" rtlCol="0">
            <a:spAutoFit/>
          </a:bodyPr>
          <a:lstStyle/>
          <a:p>
            <a:r>
              <a:rPr kumimoji="1" lang="en-US" altLang="ja-JP" sz="1800" dirty="0" smtClean="0"/>
              <a:t>LED</a:t>
            </a:r>
            <a:r>
              <a:rPr kumimoji="1" lang="ja-JP" altLang="en-US" sz="1800" dirty="0" smtClean="0"/>
              <a:t>照明など</a:t>
            </a:r>
            <a:endParaRPr kumimoji="1" lang="ja-JP" altLang="en-US" sz="1800" dirty="0"/>
          </a:p>
        </p:txBody>
      </p:sp>
      <p:sp>
        <p:nvSpPr>
          <p:cNvPr id="234" name="正方形/長方形 233"/>
          <p:cNvSpPr/>
          <p:nvPr/>
        </p:nvSpPr>
        <p:spPr bwMode="auto">
          <a:xfrm>
            <a:off x="7020272" y="4176337"/>
            <a:ext cx="142303" cy="144016"/>
          </a:xfrm>
          <a:prstGeom prst="rect">
            <a:avLst/>
          </a:prstGeom>
          <a:noFill/>
          <a:ln w="38100" cap="flat" cmpd="sng" algn="ctr">
            <a:solidFill>
              <a:srgbClr val="0070C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235" name="正方形/長方形 234"/>
          <p:cNvSpPr/>
          <p:nvPr/>
        </p:nvSpPr>
        <p:spPr bwMode="auto">
          <a:xfrm>
            <a:off x="7020272" y="4384070"/>
            <a:ext cx="143065" cy="144016"/>
          </a:xfrm>
          <a:prstGeom prst="rect">
            <a:avLst/>
          </a:prstGeom>
          <a:noFill/>
          <a:ln w="38100" cap="flat" cmpd="sng" algn="ctr">
            <a:solidFill>
              <a:srgbClr val="00B05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233" name="テキスト ボックス 232"/>
          <p:cNvSpPr txBox="1"/>
          <p:nvPr/>
        </p:nvSpPr>
        <p:spPr>
          <a:xfrm>
            <a:off x="7162575" y="4140623"/>
            <a:ext cx="800219" cy="215444"/>
          </a:xfrm>
          <a:prstGeom prst="rect">
            <a:avLst/>
          </a:prstGeom>
          <a:noFill/>
        </p:spPr>
        <p:txBody>
          <a:bodyPr wrap="none" rtlCol="0">
            <a:spAutoFit/>
          </a:bodyPr>
          <a:lstStyle/>
          <a:p>
            <a:r>
              <a:rPr kumimoji="1" lang="ja-JP" altLang="en-US" sz="800" dirty="0" smtClean="0"/>
              <a:t>太陽光充電器</a:t>
            </a:r>
            <a:endParaRPr kumimoji="1" lang="ja-JP" altLang="en-US" sz="800" dirty="0"/>
          </a:p>
        </p:txBody>
      </p:sp>
      <p:sp>
        <p:nvSpPr>
          <p:cNvPr id="238" name="テキスト ボックス 237"/>
          <p:cNvSpPr txBox="1"/>
          <p:nvPr/>
        </p:nvSpPr>
        <p:spPr>
          <a:xfrm>
            <a:off x="7164943" y="4330564"/>
            <a:ext cx="792205" cy="215444"/>
          </a:xfrm>
          <a:prstGeom prst="rect">
            <a:avLst/>
          </a:prstGeom>
          <a:noFill/>
        </p:spPr>
        <p:txBody>
          <a:bodyPr wrap="none" rtlCol="0">
            <a:spAutoFit/>
          </a:bodyPr>
          <a:lstStyle/>
          <a:p>
            <a:r>
              <a:rPr kumimoji="1" lang="ja-JP" altLang="en-US" sz="800" dirty="0" smtClean="0"/>
              <a:t>コントローラー</a:t>
            </a:r>
            <a:endParaRPr kumimoji="1" lang="ja-JP" altLang="en-US" sz="800" dirty="0"/>
          </a:p>
        </p:txBody>
      </p:sp>
      <p:cxnSp>
        <p:nvCxnSpPr>
          <p:cNvPr id="237" name="直線コネクタ 236"/>
          <p:cNvCxnSpPr>
            <a:stCxn id="5" idx="3"/>
            <a:endCxn id="158" idx="1"/>
          </p:cNvCxnSpPr>
          <p:nvPr/>
        </p:nvCxnSpPr>
        <p:spPr bwMode="auto">
          <a:xfrm>
            <a:off x="684223" y="2763146"/>
            <a:ext cx="802635" cy="4173"/>
          </a:xfrm>
          <a:prstGeom prst="line">
            <a:avLst/>
          </a:prstGeom>
          <a:solidFill>
            <a:srgbClr val="C0C0C0"/>
          </a:solidFill>
          <a:ln w="9525" cap="flat" cmpd="sng" algn="ctr">
            <a:solidFill>
              <a:srgbClr val="FF0000"/>
            </a:solidFill>
            <a:prstDash val="solid"/>
            <a:round/>
            <a:headEnd type="none" w="med" len="med"/>
            <a:tailEnd type="none" w="med" len="med"/>
          </a:ln>
          <a:effectLst/>
        </p:spPr>
      </p:cxnSp>
      <p:cxnSp>
        <p:nvCxnSpPr>
          <p:cNvPr id="241" name="直線コネクタ 240"/>
          <p:cNvCxnSpPr>
            <a:stCxn id="158" idx="3"/>
            <a:endCxn id="168" idx="1"/>
          </p:cNvCxnSpPr>
          <p:nvPr/>
        </p:nvCxnSpPr>
        <p:spPr bwMode="auto">
          <a:xfrm>
            <a:off x="1767769" y="2767319"/>
            <a:ext cx="795783" cy="0"/>
          </a:xfrm>
          <a:prstGeom prst="line">
            <a:avLst/>
          </a:prstGeom>
          <a:solidFill>
            <a:srgbClr val="C0C0C0"/>
          </a:solidFill>
          <a:ln w="9525" cap="flat" cmpd="sng" algn="ctr">
            <a:solidFill>
              <a:srgbClr val="FF0000"/>
            </a:solidFill>
            <a:prstDash val="solid"/>
            <a:round/>
            <a:headEnd type="none" w="med" len="med"/>
            <a:tailEnd type="none" w="med" len="med"/>
          </a:ln>
          <a:effectLst/>
        </p:spPr>
      </p:cxnSp>
      <p:cxnSp>
        <p:nvCxnSpPr>
          <p:cNvPr id="244" name="直線コネクタ 243"/>
          <p:cNvCxnSpPr>
            <a:stCxn id="168" idx="3"/>
            <a:endCxn id="178" idx="1"/>
          </p:cNvCxnSpPr>
          <p:nvPr/>
        </p:nvCxnSpPr>
        <p:spPr bwMode="auto">
          <a:xfrm flipV="1">
            <a:off x="2844463" y="2765224"/>
            <a:ext cx="799209" cy="2095"/>
          </a:xfrm>
          <a:prstGeom prst="line">
            <a:avLst/>
          </a:prstGeom>
          <a:solidFill>
            <a:srgbClr val="C0C0C0"/>
          </a:solidFill>
          <a:ln w="9525" cap="flat" cmpd="sng" algn="ctr">
            <a:solidFill>
              <a:srgbClr val="FF0000"/>
            </a:solidFill>
            <a:prstDash val="solid"/>
            <a:round/>
            <a:headEnd type="none" w="med" len="med"/>
            <a:tailEnd type="none" w="med" len="med"/>
          </a:ln>
          <a:effectLst/>
        </p:spPr>
      </p:cxnSp>
      <p:cxnSp>
        <p:nvCxnSpPr>
          <p:cNvPr id="247" name="直線コネクタ 246"/>
          <p:cNvCxnSpPr>
            <a:stCxn id="178" idx="3"/>
            <a:endCxn id="188" idx="1"/>
          </p:cNvCxnSpPr>
          <p:nvPr/>
        </p:nvCxnSpPr>
        <p:spPr bwMode="auto">
          <a:xfrm>
            <a:off x="3924583" y="2765224"/>
            <a:ext cx="799209" cy="0"/>
          </a:xfrm>
          <a:prstGeom prst="line">
            <a:avLst/>
          </a:prstGeom>
          <a:solidFill>
            <a:srgbClr val="C0C0C0"/>
          </a:solidFill>
          <a:ln w="9525" cap="flat" cmpd="sng" algn="ctr">
            <a:solidFill>
              <a:srgbClr val="FF0000"/>
            </a:solidFill>
            <a:prstDash val="solid"/>
            <a:round/>
            <a:headEnd type="none" w="med" len="med"/>
            <a:tailEnd type="none" w="med" len="med"/>
          </a:ln>
          <a:effectLst/>
        </p:spPr>
      </p:cxnSp>
      <p:cxnSp>
        <p:nvCxnSpPr>
          <p:cNvPr id="250" name="直線コネクタ 249"/>
          <p:cNvCxnSpPr>
            <a:stCxn id="188" idx="3"/>
            <a:endCxn id="198" idx="1"/>
          </p:cNvCxnSpPr>
          <p:nvPr/>
        </p:nvCxnSpPr>
        <p:spPr bwMode="auto">
          <a:xfrm>
            <a:off x="5004703" y="2765224"/>
            <a:ext cx="802635" cy="0"/>
          </a:xfrm>
          <a:prstGeom prst="line">
            <a:avLst/>
          </a:prstGeom>
          <a:solidFill>
            <a:srgbClr val="C0C0C0"/>
          </a:solidFill>
          <a:ln w="9525" cap="flat" cmpd="sng" algn="ctr">
            <a:solidFill>
              <a:srgbClr val="FF0000"/>
            </a:solidFill>
            <a:prstDash val="solid"/>
            <a:round/>
            <a:headEnd type="none" w="med" len="med"/>
            <a:tailEnd type="none" w="med" len="med"/>
          </a:ln>
          <a:effectLst/>
        </p:spPr>
      </p:cxnSp>
      <p:cxnSp>
        <p:nvCxnSpPr>
          <p:cNvPr id="253" name="直線コネクタ 252"/>
          <p:cNvCxnSpPr>
            <a:stCxn id="198" idx="3"/>
            <a:endCxn id="208" idx="1"/>
          </p:cNvCxnSpPr>
          <p:nvPr/>
        </p:nvCxnSpPr>
        <p:spPr bwMode="auto">
          <a:xfrm>
            <a:off x="6088249" y="2765224"/>
            <a:ext cx="795783" cy="0"/>
          </a:xfrm>
          <a:prstGeom prst="line">
            <a:avLst/>
          </a:prstGeom>
          <a:solidFill>
            <a:srgbClr val="C0C0C0"/>
          </a:solidFill>
          <a:ln w="9525" cap="flat" cmpd="sng" algn="ctr">
            <a:solidFill>
              <a:srgbClr val="FF0000"/>
            </a:solidFill>
            <a:prstDash val="solid"/>
            <a:round/>
            <a:headEnd type="none" w="med" len="med"/>
            <a:tailEnd type="none" w="med" len="med"/>
          </a:ln>
          <a:effectLst/>
        </p:spPr>
      </p:cxnSp>
      <p:cxnSp>
        <p:nvCxnSpPr>
          <p:cNvPr id="256" name="直線コネクタ 255"/>
          <p:cNvCxnSpPr>
            <a:stCxn id="208" idx="3"/>
            <a:endCxn id="218" idx="1"/>
          </p:cNvCxnSpPr>
          <p:nvPr/>
        </p:nvCxnSpPr>
        <p:spPr bwMode="auto">
          <a:xfrm>
            <a:off x="7164943" y="2765224"/>
            <a:ext cx="799209" cy="0"/>
          </a:xfrm>
          <a:prstGeom prst="line">
            <a:avLst/>
          </a:prstGeom>
          <a:solidFill>
            <a:srgbClr val="C0C0C0"/>
          </a:solidFill>
          <a:ln w="9525" cap="flat" cmpd="sng" algn="ctr">
            <a:solidFill>
              <a:srgbClr val="FF0000"/>
            </a:solidFill>
            <a:prstDash val="solid"/>
            <a:round/>
            <a:headEnd type="none" w="med" len="med"/>
            <a:tailEnd type="none" w="med" len="med"/>
          </a:ln>
          <a:effectLst/>
        </p:spPr>
      </p:cxnSp>
      <p:sp>
        <p:nvSpPr>
          <p:cNvPr id="257" name="テキスト ボックス 256"/>
          <p:cNvSpPr txBox="1"/>
          <p:nvPr/>
        </p:nvSpPr>
        <p:spPr>
          <a:xfrm>
            <a:off x="589472" y="4725144"/>
            <a:ext cx="7736075" cy="1477328"/>
          </a:xfrm>
          <a:prstGeom prst="rect">
            <a:avLst/>
          </a:prstGeom>
          <a:noFill/>
        </p:spPr>
        <p:txBody>
          <a:bodyPr wrap="square" rtlCol="0">
            <a:spAutoFit/>
          </a:bodyPr>
          <a:lstStyle/>
          <a:p>
            <a:r>
              <a:rPr kumimoji="1" lang="ja-JP" altLang="en-US" sz="1800" dirty="0" smtClean="0">
                <a:latin typeface="HGPｺﾞｼｯｸE" pitchFamily="50" charset="-128"/>
                <a:ea typeface="HGPｺﾞｼｯｸE" pitchFamily="50" charset="-128"/>
              </a:rPr>
              <a:t>それぞれのサブシステムが、それ以外のサブシステムの情報を集め、</a:t>
            </a:r>
            <a:r>
              <a:rPr kumimoji="1" lang="ja-JP" altLang="en-US" sz="1800" dirty="0" smtClean="0">
                <a:solidFill>
                  <a:srgbClr val="0070C0"/>
                </a:solidFill>
                <a:latin typeface="HGPｺﾞｼｯｸE" pitchFamily="50" charset="-128"/>
                <a:ea typeface="HGPｺﾞｼｯｸE" pitchFamily="50" charset="-128"/>
              </a:rPr>
              <a:t>全体の協調制御</a:t>
            </a:r>
            <a:r>
              <a:rPr kumimoji="1" lang="ja-JP" altLang="en-US" sz="1800" dirty="0" smtClean="0">
                <a:latin typeface="HGPｺﾞｼｯｸE" pitchFamily="50" charset="-128"/>
                <a:ea typeface="HGPｺﾞｼｯｸE" pitchFamily="50" charset="-128"/>
              </a:rPr>
              <a:t>を行っている。（親分はいない）</a:t>
            </a:r>
            <a:endParaRPr kumimoji="1" lang="en-US" altLang="ja-JP" sz="1800" dirty="0" smtClean="0">
              <a:latin typeface="HGPｺﾞｼｯｸE" pitchFamily="50" charset="-128"/>
              <a:ea typeface="HGPｺﾞｼｯｸE" pitchFamily="50" charset="-128"/>
            </a:endParaRPr>
          </a:p>
          <a:p>
            <a:r>
              <a:rPr lang="ja-JP" altLang="en-US" sz="1800" dirty="0" smtClean="0">
                <a:solidFill>
                  <a:srgbClr val="FF0000"/>
                </a:solidFill>
                <a:latin typeface="HGPｺﾞｼｯｸE" pitchFamily="50" charset="-128"/>
                <a:ea typeface="HGPｺﾞｼｯｸE" pitchFamily="50" charset="-128"/>
              </a:rPr>
              <a:t>⇒サブシステムに異常が発生しても、全体システムを止めることなく、メンテナンスが可能（冗長化）</a:t>
            </a:r>
            <a:endParaRPr lang="en-US" altLang="ja-JP" sz="1800" dirty="0" smtClean="0">
              <a:solidFill>
                <a:srgbClr val="FF0000"/>
              </a:solidFill>
              <a:latin typeface="HGPｺﾞｼｯｸE" pitchFamily="50" charset="-128"/>
              <a:ea typeface="HGPｺﾞｼｯｸE" pitchFamily="50" charset="-128"/>
            </a:endParaRPr>
          </a:p>
          <a:p>
            <a:r>
              <a:rPr lang="ja-JP" altLang="en-US" sz="1800" dirty="0" smtClean="0">
                <a:latin typeface="HGPｺﾞｼｯｸE" pitchFamily="50" charset="-128"/>
                <a:ea typeface="HGPｺﾞｼｯｸE" pitchFamily="50" charset="-128"/>
              </a:rPr>
              <a:t>⇒</a:t>
            </a:r>
            <a:r>
              <a:rPr lang="ja-JP" altLang="en-US" sz="1800" dirty="0">
                <a:latin typeface="HGPｺﾞｼｯｸE" pitchFamily="50" charset="-128"/>
                <a:ea typeface="HGPｺﾞｼｯｸE" pitchFamily="50" charset="-128"/>
              </a:rPr>
              <a:t>サブシステム</a:t>
            </a:r>
            <a:r>
              <a:rPr lang="ja-JP" altLang="en-US" sz="1800" dirty="0" smtClean="0">
                <a:latin typeface="HGPｺﾞｼｯｸE" pitchFamily="50" charset="-128"/>
                <a:ea typeface="HGPｺﾞｼｯｸE" pitchFamily="50" charset="-128"/>
              </a:rPr>
              <a:t>の増減だけで、全体システムの拡張ができる</a:t>
            </a:r>
            <a:endParaRPr kumimoji="1" lang="ja-JP" altLang="en-US" sz="1800" dirty="0">
              <a:latin typeface="HGPｺﾞｼｯｸE" pitchFamily="50" charset="-128"/>
              <a:ea typeface="HGPｺﾞｼｯｸE" pitchFamily="50" charset="-128"/>
            </a:endParaRPr>
          </a:p>
        </p:txBody>
      </p:sp>
      <p:sp>
        <p:nvSpPr>
          <p:cNvPr id="259" name="テキスト ボックス 258"/>
          <p:cNvSpPr txBox="1"/>
          <p:nvPr/>
        </p:nvSpPr>
        <p:spPr>
          <a:xfrm>
            <a:off x="376804" y="2947309"/>
            <a:ext cx="896399" cy="246221"/>
          </a:xfrm>
          <a:prstGeom prst="rect">
            <a:avLst/>
          </a:prstGeom>
          <a:noFill/>
        </p:spPr>
        <p:txBody>
          <a:bodyPr wrap="none" rtlCol="0">
            <a:spAutoFit/>
          </a:bodyPr>
          <a:lstStyle/>
          <a:p>
            <a:r>
              <a:rPr kumimoji="1" lang="ja-JP" altLang="en-US" sz="1000" dirty="0" smtClean="0"/>
              <a:t>サブ</a:t>
            </a:r>
            <a:r>
              <a:rPr lang="ja-JP" altLang="en-US" sz="1000" dirty="0"/>
              <a:t>システム</a:t>
            </a:r>
            <a:endParaRPr kumimoji="1" lang="ja-JP" altLang="en-US" sz="1000" dirty="0"/>
          </a:p>
        </p:txBody>
      </p:sp>
      <p:sp>
        <p:nvSpPr>
          <p:cNvPr id="104" name="Rectangle 2"/>
          <p:cNvSpPr>
            <a:spLocks noGrp="1" noChangeArrowheads="1"/>
          </p:cNvSpPr>
          <p:nvPr>
            <p:ph type="title"/>
          </p:nvPr>
        </p:nvSpPr>
        <p:spPr>
          <a:xfrm>
            <a:off x="576000" y="396000"/>
            <a:ext cx="7164000" cy="720725"/>
          </a:xfrm>
        </p:spPr>
        <p:txBody>
          <a:bodyPr/>
          <a:lstStyle/>
          <a:p>
            <a:r>
              <a:rPr lang="ja-JP" altLang="en-US" dirty="0" smtClean="0"/>
              <a:t>メンテナンス性</a:t>
            </a:r>
          </a:p>
        </p:txBody>
      </p:sp>
    </p:spTree>
    <p:extLst>
      <p:ext uri="{BB962C8B-B14F-4D97-AF65-F5344CB8AC3E}">
        <p14:creationId xmlns:p14="http://schemas.microsoft.com/office/powerpoint/2010/main" xmlns="" val="4651988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692696"/>
            <a:ext cx="7344816" cy="432047"/>
          </a:xfrm>
        </p:spPr>
        <p:txBody>
          <a:bodyPr>
            <a:normAutofit/>
          </a:bodyPr>
          <a:lstStyle/>
          <a:p>
            <a:r>
              <a:rPr kumimoji="1" lang="ja-JP" altLang="en-US" sz="2000" dirty="0" smtClean="0"/>
              <a:t>補足：蓄電池ルーム、見学ルーム　レイアウト</a:t>
            </a:r>
            <a:endParaRPr kumimoji="1" lang="ja-JP" altLang="en-US" sz="2000" dirty="0"/>
          </a:p>
        </p:txBody>
      </p:sp>
      <p:sp>
        <p:nvSpPr>
          <p:cNvPr id="3" name="コンテンツ プレースホルダー 2"/>
          <p:cNvSpPr>
            <a:spLocks noGrp="1"/>
          </p:cNvSpPr>
          <p:nvPr>
            <p:ph idx="1"/>
          </p:nvPr>
        </p:nvSpPr>
        <p:spPr/>
        <p:txBody>
          <a:bodyPr/>
          <a:lstStyle/>
          <a:p>
            <a:endParaRPr kumimoji="1" lang="ja-JP" altLang="en-US" dirty="0"/>
          </a:p>
        </p:txBody>
      </p:sp>
      <p:pic>
        <p:nvPicPr>
          <p:cNvPr id="1027" name="Picture 3" descr="C:\Users\Murakoshi\Desktop\914以降変更および作成データ\配置.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3568" y="1268759"/>
            <a:ext cx="7416824" cy="528555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796450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r="2575" b="29543"/>
          <a:stretch/>
        </p:blipFill>
        <p:spPr bwMode="auto">
          <a:xfrm>
            <a:off x="2314128" y="1529591"/>
            <a:ext cx="6829872" cy="50131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テキスト ボックス 6"/>
          <p:cNvSpPr txBox="1"/>
          <p:nvPr/>
        </p:nvSpPr>
        <p:spPr>
          <a:xfrm>
            <a:off x="820708" y="2104986"/>
            <a:ext cx="7423703" cy="369281"/>
          </a:xfrm>
          <a:prstGeom prst="rect">
            <a:avLst/>
          </a:prstGeom>
          <a:noFill/>
        </p:spPr>
        <p:txBody>
          <a:bodyPr wrap="square" lIns="91385" tIns="45695" rIns="91385" bIns="45695"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576" indent="-285576">
              <a:buFont typeface="Wingdings" pitchFamily="2" charset="2"/>
              <a:buChar char="n"/>
            </a:pPr>
            <a:r>
              <a:rPr lang="ja-JP" altLang="en-US" b="1" dirty="0">
                <a:solidFill>
                  <a:prstClr val="black"/>
                </a:solidFill>
              </a:rPr>
              <a:t>目的</a:t>
            </a:r>
          </a:p>
        </p:txBody>
      </p:sp>
      <p:cxnSp>
        <p:nvCxnSpPr>
          <p:cNvPr id="25" name="直線コネクタ 24"/>
          <p:cNvCxnSpPr/>
          <p:nvPr/>
        </p:nvCxnSpPr>
        <p:spPr>
          <a:xfrm>
            <a:off x="805471" y="6542717"/>
            <a:ext cx="756091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6" name="テキスト ボックス 14"/>
          <p:cNvSpPr txBox="1"/>
          <p:nvPr/>
        </p:nvSpPr>
        <p:spPr>
          <a:xfrm>
            <a:off x="3831098" y="6542723"/>
            <a:ext cx="1509661" cy="276948"/>
          </a:xfrm>
          <a:prstGeom prst="rect">
            <a:avLst/>
          </a:prstGeom>
          <a:noFill/>
        </p:spPr>
        <p:txBody>
          <a:bodyPr wrap="none" lIns="91385" tIns="45695" rIns="91385" bIns="45695"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1200" dirty="0">
                <a:solidFill>
                  <a:prstClr val="white">
                    <a:lumMod val="65000"/>
                  </a:prstClr>
                </a:solidFill>
              </a:rPr>
              <a:t>TOHOKU UNIVERSITY</a:t>
            </a:r>
            <a:endParaRPr lang="ja-JP" altLang="en-US" sz="1200" dirty="0">
              <a:solidFill>
                <a:prstClr val="white">
                  <a:lumMod val="65000"/>
                </a:prstClr>
              </a:solidFill>
            </a:endParaRPr>
          </a:p>
        </p:txBody>
      </p:sp>
      <p:sp>
        <p:nvSpPr>
          <p:cNvPr id="7" name="テキスト ボックス 17"/>
          <p:cNvSpPr txBox="1"/>
          <p:nvPr/>
        </p:nvSpPr>
        <p:spPr>
          <a:xfrm>
            <a:off x="811293" y="2505676"/>
            <a:ext cx="7577133" cy="923279"/>
          </a:xfrm>
          <a:prstGeom prst="rect">
            <a:avLst/>
          </a:prstGeom>
          <a:noFill/>
        </p:spPr>
        <p:txBody>
          <a:bodyPr wrap="square" lIns="91385" tIns="45695" rIns="91385" bIns="45695"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dirty="0">
                <a:solidFill>
                  <a:prstClr val="black"/>
                </a:solidFill>
              </a:rPr>
              <a:t>東日本大震災の被災地の復興と我が国のエネルギー問題の克服に貢献するため</a:t>
            </a:r>
            <a:r>
              <a:rPr lang="ja-JP" altLang="en-US" dirty="0" smtClean="0">
                <a:solidFill>
                  <a:prstClr val="black"/>
                </a:solidFill>
              </a:rPr>
              <a:t>、被災地の大学等研究機関の強みを活かしたクリーンエネルギー技術の研究開発を促進する。</a:t>
            </a:r>
            <a:endParaRPr lang="ja-JP" altLang="en-US" dirty="0">
              <a:solidFill>
                <a:prstClr val="black"/>
              </a:solidFill>
            </a:endParaRPr>
          </a:p>
        </p:txBody>
      </p:sp>
      <p:sp>
        <p:nvSpPr>
          <p:cNvPr id="8" name="テキスト ボックス 18"/>
          <p:cNvSpPr txBox="1"/>
          <p:nvPr/>
        </p:nvSpPr>
        <p:spPr>
          <a:xfrm>
            <a:off x="820709" y="3531886"/>
            <a:ext cx="1575961" cy="369281"/>
          </a:xfrm>
          <a:prstGeom prst="rect">
            <a:avLst/>
          </a:prstGeom>
          <a:noFill/>
        </p:spPr>
        <p:txBody>
          <a:bodyPr wrap="none" lIns="91385" tIns="45695" rIns="91385" bIns="45695"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576" indent="-285576">
              <a:buFont typeface="Wingdings" pitchFamily="2" charset="2"/>
              <a:buChar char="n"/>
            </a:pPr>
            <a:r>
              <a:rPr lang="ja-JP" altLang="en-US" b="1" dirty="0" smtClean="0">
                <a:solidFill>
                  <a:prstClr val="black"/>
                </a:solidFill>
              </a:rPr>
              <a:t>研究テーマ</a:t>
            </a:r>
            <a:endParaRPr lang="ja-JP" altLang="en-US" b="1" dirty="0">
              <a:solidFill>
                <a:prstClr val="black"/>
              </a:solidFill>
            </a:endParaRPr>
          </a:p>
        </p:txBody>
      </p:sp>
      <p:sp>
        <p:nvSpPr>
          <p:cNvPr id="9" name="テキスト ボックス 16"/>
          <p:cNvSpPr txBox="1"/>
          <p:nvPr/>
        </p:nvSpPr>
        <p:spPr>
          <a:xfrm>
            <a:off x="2771800" y="3596792"/>
            <a:ext cx="5256584" cy="2308274"/>
          </a:xfrm>
          <a:prstGeom prst="rect">
            <a:avLst/>
          </a:prstGeom>
          <a:noFill/>
        </p:spPr>
        <p:txBody>
          <a:bodyPr wrap="square" lIns="91385" tIns="45695" rIns="91385" bIns="45695"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42695" indent="-342695">
              <a:buFont typeface="+mj-ea"/>
              <a:buAutoNum type="circleNumDbPlain"/>
            </a:pPr>
            <a:r>
              <a:rPr lang="ja-JP" altLang="en-US" dirty="0" smtClean="0">
                <a:solidFill>
                  <a:prstClr val="black"/>
                </a:solidFill>
              </a:rPr>
              <a:t>三陸沿岸において活用が期待される波力など海洋再生可能エネルギー</a:t>
            </a:r>
            <a:endParaRPr lang="en-US" altLang="ja-JP" dirty="0" smtClean="0">
              <a:solidFill>
                <a:prstClr val="black"/>
              </a:solidFill>
            </a:endParaRPr>
          </a:p>
          <a:p>
            <a:pPr marL="342695" indent="-342695">
              <a:buFont typeface="+mj-ea"/>
              <a:buAutoNum type="circleNumDbPlain"/>
            </a:pPr>
            <a:endParaRPr lang="en-US" altLang="ja-JP" dirty="0" smtClean="0">
              <a:solidFill>
                <a:prstClr val="black"/>
              </a:solidFill>
            </a:endParaRPr>
          </a:p>
          <a:p>
            <a:pPr marL="342695" indent="-342695"/>
            <a:r>
              <a:rPr lang="ja-JP" altLang="en-US" dirty="0" smtClean="0">
                <a:solidFill>
                  <a:prstClr val="black"/>
                </a:solidFill>
              </a:rPr>
              <a:t>②　微細藻類のエネルギー利用</a:t>
            </a:r>
            <a:endParaRPr lang="en-US" altLang="ja-JP" dirty="0" smtClean="0">
              <a:solidFill>
                <a:prstClr val="black"/>
              </a:solidFill>
            </a:endParaRPr>
          </a:p>
          <a:p>
            <a:pPr marL="342695" indent="-342695">
              <a:buFont typeface="+mj-ea"/>
              <a:buAutoNum type="circleNumDbPlain"/>
            </a:pPr>
            <a:endParaRPr lang="en-US" altLang="ja-JP" dirty="0" smtClean="0">
              <a:solidFill>
                <a:prstClr val="black"/>
              </a:solidFill>
            </a:endParaRPr>
          </a:p>
          <a:p>
            <a:pPr marL="342695" indent="-342695"/>
            <a:r>
              <a:rPr lang="ja-JP" altLang="en-US" dirty="0" smtClean="0">
                <a:solidFill>
                  <a:prstClr val="black"/>
                </a:solidFill>
              </a:rPr>
              <a:t>③　再生</a:t>
            </a:r>
            <a:r>
              <a:rPr lang="ja-JP" altLang="en-US" dirty="0">
                <a:solidFill>
                  <a:prstClr val="black"/>
                </a:solidFill>
              </a:rPr>
              <a:t>可能エネルギー</a:t>
            </a:r>
            <a:r>
              <a:rPr lang="ja-JP" altLang="en-US" dirty="0" smtClean="0">
                <a:solidFill>
                  <a:prstClr val="black"/>
                </a:solidFill>
              </a:rPr>
              <a:t>を</a:t>
            </a:r>
            <a:r>
              <a:rPr lang="ja-JP" altLang="en-US" dirty="0">
                <a:solidFill>
                  <a:prstClr val="black"/>
                </a:solidFill>
              </a:rPr>
              <a:t>中心と</a:t>
            </a:r>
            <a:r>
              <a:rPr lang="ja-JP" altLang="en-US" dirty="0" smtClean="0">
                <a:solidFill>
                  <a:prstClr val="black"/>
                </a:solidFill>
              </a:rPr>
              <a:t>した地域エネルギーと移動体を融合したエネルギー管理システムの構築</a:t>
            </a:r>
            <a:endParaRPr lang="en-US" altLang="ja-JP" dirty="0" smtClean="0">
              <a:solidFill>
                <a:prstClr val="black"/>
              </a:solidFill>
            </a:endParaRPr>
          </a:p>
        </p:txBody>
      </p:sp>
      <p:grpSp>
        <p:nvGrpSpPr>
          <p:cNvPr id="10" name="グループ化 9"/>
          <p:cNvGrpSpPr/>
          <p:nvPr/>
        </p:nvGrpSpPr>
        <p:grpSpPr>
          <a:xfrm>
            <a:off x="955207" y="4014711"/>
            <a:ext cx="1096539" cy="1001187"/>
            <a:chOff x="955201" y="3270855"/>
            <a:chExt cx="1096539" cy="1001187"/>
          </a:xfrm>
        </p:grpSpPr>
        <p:sp>
          <p:nvSpPr>
            <p:cNvPr id="18" name="正方形/長方形 17"/>
            <p:cNvSpPr/>
            <p:nvPr/>
          </p:nvSpPr>
          <p:spPr>
            <a:xfrm>
              <a:off x="955201" y="3270855"/>
              <a:ext cx="1096539" cy="1001187"/>
            </a:xfrm>
            <a:prstGeom prst="rect">
              <a:avLst/>
            </a:prstGeom>
            <a:solidFill>
              <a:schemeClr val="bg1"/>
            </a:solidFill>
            <a:ln w="6350">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dirty="0">
                <a:solidFill>
                  <a:prstClr val="white"/>
                </a:solidFill>
              </a:endParaRPr>
            </a:p>
          </p:txBody>
        </p:sp>
        <p:pic>
          <p:nvPicPr>
            <p:cNvPr id="19"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24241" y="3337806"/>
              <a:ext cx="958457" cy="7216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11" name="グループ化 10"/>
          <p:cNvGrpSpPr/>
          <p:nvPr/>
        </p:nvGrpSpPr>
        <p:grpSpPr>
          <a:xfrm>
            <a:off x="1655161" y="4892941"/>
            <a:ext cx="1096539" cy="1001187"/>
            <a:chOff x="1842766" y="4104471"/>
            <a:chExt cx="1096539" cy="1001187"/>
          </a:xfrm>
        </p:grpSpPr>
        <p:sp>
          <p:nvSpPr>
            <p:cNvPr id="16" name="正方形/長方形 15"/>
            <p:cNvSpPr/>
            <p:nvPr/>
          </p:nvSpPr>
          <p:spPr>
            <a:xfrm>
              <a:off x="1842766" y="4104471"/>
              <a:ext cx="1096539" cy="1001187"/>
            </a:xfrm>
            <a:prstGeom prst="rect">
              <a:avLst/>
            </a:prstGeom>
            <a:solidFill>
              <a:schemeClr val="bg1"/>
            </a:solidFill>
            <a:ln w="6350">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dirty="0">
                <a:solidFill>
                  <a:prstClr val="white"/>
                </a:solidFill>
              </a:endParaRPr>
            </a:p>
          </p:txBody>
        </p:sp>
        <p:pic>
          <p:nvPicPr>
            <p:cNvPr id="17" name="Picture 13"/>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r="11440" b="13611"/>
            <a:stretch/>
          </p:blipFill>
          <p:spPr bwMode="auto">
            <a:xfrm>
              <a:off x="1912477" y="4170721"/>
              <a:ext cx="957116" cy="720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12" name="グループ化 11"/>
          <p:cNvGrpSpPr/>
          <p:nvPr/>
        </p:nvGrpSpPr>
        <p:grpSpPr>
          <a:xfrm>
            <a:off x="628333" y="5380146"/>
            <a:ext cx="1096539" cy="1001187"/>
            <a:chOff x="980717" y="5013176"/>
            <a:chExt cx="1096539" cy="1001187"/>
          </a:xfrm>
        </p:grpSpPr>
        <p:sp>
          <p:nvSpPr>
            <p:cNvPr id="14" name="正方形/長方形 13"/>
            <p:cNvSpPr/>
            <p:nvPr/>
          </p:nvSpPr>
          <p:spPr>
            <a:xfrm>
              <a:off x="980717" y="5013176"/>
              <a:ext cx="1096539" cy="1001187"/>
            </a:xfrm>
            <a:prstGeom prst="rect">
              <a:avLst/>
            </a:prstGeom>
            <a:solidFill>
              <a:schemeClr val="bg1"/>
            </a:solidFill>
            <a:ln w="6350">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dirty="0">
                <a:solidFill>
                  <a:prstClr val="white"/>
                </a:solidFill>
              </a:endParaRPr>
            </a:p>
          </p:txBody>
        </p:sp>
        <p:pic>
          <p:nvPicPr>
            <p:cNvPr id="15" name="Picture 11"/>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15063" t="5342" r="1481" b="13174"/>
            <a:stretch/>
          </p:blipFill>
          <p:spPr bwMode="auto">
            <a:xfrm>
              <a:off x="1049757" y="5085184"/>
              <a:ext cx="958457" cy="7243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27" name="正方形/長方形 26"/>
          <p:cNvSpPr/>
          <p:nvPr/>
        </p:nvSpPr>
        <p:spPr>
          <a:xfrm>
            <a:off x="1588" y="-26987"/>
            <a:ext cx="9144000" cy="647676"/>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85" tIns="45695" rIns="91385" bIns="45695" anchor="ctr"/>
          <a:lstStyle/>
          <a:p>
            <a:pPr algn="ctr" defTabSz="913850">
              <a:defRPr/>
            </a:pPr>
            <a:r>
              <a:rPr lang="ja-JP" altLang="en-US" sz="2800" b="1" dirty="0">
                <a:solidFill>
                  <a:prstClr val="white"/>
                </a:solidFill>
                <a:effectLst>
                  <a:outerShdw blurRad="38100" dist="38100" dir="2700000" algn="tl">
                    <a:srgbClr val="000000">
                      <a:alpha val="43137"/>
                    </a:srgbClr>
                  </a:outerShdw>
                </a:effectLst>
                <a:latin typeface="ＭＳ ゴシック" pitchFamily="49" charset="-128"/>
                <a:ea typeface="ＭＳ ゴシック" pitchFamily="49" charset="-128"/>
              </a:rPr>
              <a:t>東北復興次世代エネルギー研究開発プロジェクト</a:t>
            </a:r>
            <a:endParaRPr lang="en-US" altLang="ja-JP" sz="2800" b="1" dirty="0">
              <a:solidFill>
                <a:prstClr val="white"/>
              </a:solidFill>
              <a:effectLst>
                <a:outerShdw blurRad="38100" dist="38100" dir="2700000" algn="tl">
                  <a:srgbClr val="000000">
                    <a:alpha val="43137"/>
                  </a:srgbClr>
                </a:outerShdw>
              </a:effectLst>
              <a:latin typeface="ＭＳ ゴシック" pitchFamily="49" charset="-128"/>
              <a:ea typeface="ＭＳ ゴシック" pitchFamily="49" charset="-128"/>
            </a:endParaRPr>
          </a:p>
        </p:txBody>
      </p:sp>
      <p:sp>
        <p:nvSpPr>
          <p:cNvPr id="20" name="スライド番号プレースホルダー 2"/>
          <p:cNvSpPr>
            <a:spLocks noGrp="1"/>
          </p:cNvSpPr>
          <p:nvPr>
            <p:ph type="sldNum" sz="quarter" idx="12"/>
          </p:nvPr>
        </p:nvSpPr>
        <p:spPr>
          <a:xfrm>
            <a:off x="6975475" y="6448434"/>
            <a:ext cx="2133600" cy="365125"/>
          </a:xfrm>
        </p:spPr>
        <p:txBody>
          <a:bodyPr/>
          <a:lstStyle/>
          <a:p>
            <a:pPr>
              <a:defRPr/>
            </a:pPr>
            <a:fld id="{6A042D69-DC8F-477C-AA50-09036862282E}" type="slidenum">
              <a:rPr lang="ja-JP" altLang="en-US" sz="1400" smtClean="0">
                <a:solidFill>
                  <a:prstClr val="black">
                    <a:tint val="75000"/>
                  </a:prstClr>
                </a:solidFill>
              </a:rPr>
              <a:pPr>
                <a:defRPr/>
              </a:pPr>
              <a:t>36</a:t>
            </a:fld>
            <a:endParaRPr lang="ja-JP" altLang="en-US" sz="1400" dirty="0">
              <a:solidFill>
                <a:prstClr val="black">
                  <a:tint val="75000"/>
                </a:prstClr>
              </a:solidFill>
            </a:endParaRPr>
          </a:p>
        </p:txBody>
      </p:sp>
      <p:sp>
        <p:nvSpPr>
          <p:cNvPr id="21" name="テキスト ボックス 17"/>
          <p:cNvSpPr txBox="1"/>
          <p:nvPr/>
        </p:nvSpPr>
        <p:spPr>
          <a:xfrm>
            <a:off x="811293" y="1268760"/>
            <a:ext cx="6857054" cy="707886"/>
          </a:xfrm>
          <a:prstGeom prst="rect">
            <a:avLst/>
          </a:prstGeom>
          <a:noFill/>
        </p:spPr>
        <p:txBody>
          <a:bodyPr wrap="square" lIns="91385" tIns="45695" rIns="91385" bIns="45695"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000" b="1" dirty="0"/>
              <a:t>「東北復興を目指した海洋・微細藻類等の次世代エネルギーと移動体を含むエネルギー管理システムの研究開発」</a:t>
            </a:r>
            <a:endParaRPr lang="ja-JP" altLang="en-US" sz="2000" b="1" dirty="0">
              <a:solidFill>
                <a:prstClr val="black"/>
              </a:solidFill>
            </a:endParaRPr>
          </a:p>
        </p:txBody>
      </p:sp>
      <p:sp>
        <p:nvSpPr>
          <p:cNvPr id="22" name="テキスト ボックス 6"/>
          <p:cNvSpPr txBox="1"/>
          <p:nvPr/>
        </p:nvSpPr>
        <p:spPr>
          <a:xfrm>
            <a:off x="820708" y="908724"/>
            <a:ext cx="7423703" cy="369281"/>
          </a:xfrm>
          <a:prstGeom prst="rect">
            <a:avLst/>
          </a:prstGeom>
          <a:noFill/>
        </p:spPr>
        <p:txBody>
          <a:bodyPr wrap="square" lIns="91385" tIns="45695" rIns="91385" bIns="45695"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576" indent="-285576">
              <a:buFont typeface="Wingdings" pitchFamily="2" charset="2"/>
              <a:buChar char="n"/>
            </a:pPr>
            <a:r>
              <a:rPr lang="ja-JP" altLang="en-US" b="1" dirty="0" smtClean="0">
                <a:solidFill>
                  <a:prstClr val="black"/>
                </a:solidFill>
              </a:rPr>
              <a:t>提案実施計画名</a:t>
            </a:r>
            <a:endParaRPr lang="ja-JP" altLang="en-US" b="1" dirty="0">
              <a:solidFill>
                <a:prstClr val="black"/>
              </a:solidFill>
            </a:endParaRPr>
          </a:p>
        </p:txBody>
      </p:sp>
    </p:spTree>
    <p:extLst>
      <p:ext uri="{BB962C8B-B14F-4D97-AF65-F5344CB8AC3E}">
        <p14:creationId xmlns="" xmlns:p14="http://schemas.microsoft.com/office/powerpoint/2010/main" val="4848900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線コネクタ 25"/>
          <p:cNvCxnSpPr/>
          <p:nvPr/>
        </p:nvCxnSpPr>
        <p:spPr>
          <a:xfrm flipV="1">
            <a:off x="1871700" y="2492278"/>
            <a:ext cx="0" cy="33236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flipV="1">
            <a:off x="6133059" y="1971782"/>
            <a:ext cx="1" cy="52049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flipV="1">
            <a:off x="7290690" y="2492278"/>
            <a:ext cx="0" cy="33236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flipV="1">
            <a:off x="4535996" y="2492278"/>
            <a:ext cx="0" cy="33236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1588" y="-26987"/>
            <a:ext cx="9144000" cy="647676"/>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85" tIns="45695" rIns="91385" bIns="45695" anchor="ctr"/>
          <a:lstStyle/>
          <a:p>
            <a:pPr algn="ctr" defTabSz="913850">
              <a:defRPr/>
            </a:pPr>
            <a:r>
              <a:rPr lang="ja-JP" altLang="en-US" sz="2800" b="1" dirty="0">
                <a:solidFill>
                  <a:prstClr val="white"/>
                </a:solidFill>
                <a:effectLst>
                  <a:outerShdw blurRad="38100" dist="38100" dir="2700000" algn="tl">
                    <a:srgbClr val="000000">
                      <a:alpha val="43137"/>
                    </a:srgbClr>
                  </a:outerShdw>
                </a:effectLst>
                <a:latin typeface="ＭＳ ゴシック" pitchFamily="49" charset="-128"/>
                <a:ea typeface="ＭＳ ゴシック" pitchFamily="49" charset="-128"/>
              </a:rPr>
              <a:t>実施体制</a:t>
            </a:r>
            <a:endParaRPr lang="en-US" altLang="ja-JP" sz="2800" b="1" dirty="0">
              <a:solidFill>
                <a:prstClr val="white"/>
              </a:solidFill>
              <a:effectLst>
                <a:outerShdw blurRad="38100" dist="38100" dir="2700000" algn="tl">
                  <a:srgbClr val="000000">
                    <a:alpha val="43137"/>
                  </a:srgbClr>
                </a:outerShdw>
              </a:effectLst>
              <a:latin typeface="ＭＳ ゴシック" pitchFamily="49" charset="-128"/>
              <a:ea typeface="ＭＳ ゴシック" pitchFamily="49" charset="-128"/>
            </a:endParaRPr>
          </a:p>
        </p:txBody>
      </p:sp>
      <p:grpSp>
        <p:nvGrpSpPr>
          <p:cNvPr id="22" name="グループ化 21"/>
          <p:cNvGrpSpPr/>
          <p:nvPr/>
        </p:nvGrpSpPr>
        <p:grpSpPr>
          <a:xfrm>
            <a:off x="5094443" y="1107686"/>
            <a:ext cx="2088232" cy="864096"/>
            <a:chOff x="3221149" y="1556792"/>
            <a:chExt cx="2088232" cy="864096"/>
          </a:xfrm>
        </p:grpSpPr>
        <p:sp>
          <p:nvSpPr>
            <p:cNvPr id="5" name="円/楕円 4"/>
            <p:cNvSpPr/>
            <p:nvPr/>
          </p:nvSpPr>
          <p:spPr>
            <a:xfrm>
              <a:off x="3221149" y="1556792"/>
              <a:ext cx="2088232" cy="864096"/>
            </a:xfrm>
            <a:prstGeom prst="ellipse">
              <a:avLst/>
            </a:prstGeom>
            <a:solidFill>
              <a:srgbClr val="FFCC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dirty="0">
                <a:solidFill>
                  <a:prstClr val="white"/>
                </a:solidFill>
              </a:endParaRPr>
            </a:p>
          </p:txBody>
        </p:sp>
        <p:sp>
          <p:nvSpPr>
            <p:cNvPr id="6" name="テキスト ボックス 1"/>
            <p:cNvSpPr txBox="1"/>
            <p:nvPr/>
          </p:nvSpPr>
          <p:spPr>
            <a:xfrm>
              <a:off x="3494328" y="1698769"/>
              <a:ext cx="1569660" cy="369332"/>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dirty="0" smtClean="0">
                  <a:solidFill>
                    <a:prstClr val="white"/>
                  </a:solidFill>
                  <a:effectLst>
                    <a:outerShdw blurRad="63500" sx="102000" sy="102000" algn="ctr" rotWithShape="0">
                      <a:prstClr val="black">
                        <a:alpha val="40000"/>
                      </a:prstClr>
                    </a:outerShdw>
                  </a:effectLst>
                </a:rPr>
                <a:t>中核拠点機関</a:t>
              </a:r>
              <a:endParaRPr lang="ja-JP" altLang="en-US" dirty="0">
                <a:solidFill>
                  <a:prstClr val="white"/>
                </a:solidFill>
                <a:effectLst>
                  <a:outerShdw blurRad="63500" sx="102000" sy="102000" algn="ctr" rotWithShape="0">
                    <a:prstClr val="black">
                      <a:alpha val="40000"/>
                    </a:prstClr>
                  </a:outerShdw>
                </a:effectLst>
              </a:endParaRPr>
            </a:p>
          </p:txBody>
        </p:sp>
        <p:sp>
          <p:nvSpPr>
            <p:cNvPr id="7" name="テキスト ボックス 81"/>
            <p:cNvSpPr txBox="1"/>
            <p:nvPr/>
          </p:nvSpPr>
          <p:spPr>
            <a:xfrm>
              <a:off x="3711483" y="1989559"/>
              <a:ext cx="1210588" cy="338554"/>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600" dirty="0">
                  <a:solidFill>
                    <a:prstClr val="white"/>
                  </a:solidFill>
                  <a:effectLst>
                    <a:outerShdw blurRad="63500" sx="102000" sy="102000" algn="ctr" rotWithShape="0">
                      <a:prstClr val="black">
                        <a:alpha val="40000"/>
                      </a:prstClr>
                    </a:outerShdw>
                  </a:effectLst>
                </a:rPr>
                <a:t>（東北大学）</a:t>
              </a:r>
            </a:p>
          </p:txBody>
        </p:sp>
      </p:grpSp>
      <p:grpSp>
        <p:nvGrpSpPr>
          <p:cNvPr id="23" name="グループ化 22"/>
          <p:cNvGrpSpPr/>
          <p:nvPr/>
        </p:nvGrpSpPr>
        <p:grpSpPr>
          <a:xfrm>
            <a:off x="827587" y="2760198"/>
            <a:ext cx="2088232" cy="864096"/>
            <a:chOff x="611560" y="2565673"/>
            <a:chExt cx="2088232" cy="864096"/>
          </a:xfrm>
        </p:grpSpPr>
        <p:grpSp>
          <p:nvGrpSpPr>
            <p:cNvPr id="8" name="グループ化 7"/>
            <p:cNvGrpSpPr/>
            <p:nvPr/>
          </p:nvGrpSpPr>
          <p:grpSpPr>
            <a:xfrm>
              <a:off x="611560" y="2565673"/>
              <a:ext cx="2088232" cy="864096"/>
              <a:chOff x="3552097" y="3504735"/>
              <a:chExt cx="2088232" cy="864096"/>
            </a:xfrm>
          </p:grpSpPr>
          <p:sp>
            <p:nvSpPr>
              <p:cNvPr id="10" name="円/楕円 9"/>
              <p:cNvSpPr/>
              <p:nvPr/>
            </p:nvSpPr>
            <p:spPr>
              <a:xfrm>
                <a:off x="3552097" y="3504735"/>
                <a:ext cx="2088232" cy="864096"/>
              </a:xfrm>
              <a:prstGeom prst="ellipse">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dirty="0">
                  <a:solidFill>
                    <a:prstClr val="white"/>
                  </a:solidFill>
                </a:endParaRPr>
              </a:p>
            </p:txBody>
          </p:sp>
          <p:pic>
            <p:nvPicPr>
              <p:cNvPr id="11" name="Picture 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3830749" y="3799998"/>
                <a:ext cx="1561088" cy="3764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9" name="テキスト ボックス 66"/>
            <p:cNvSpPr txBox="1"/>
            <p:nvPr/>
          </p:nvSpPr>
          <p:spPr>
            <a:xfrm>
              <a:off x="1366876" y="2630113"/>
              <a:ext cx="635110" cy="307777"/>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1400" dirty="0">
                  <a:solidFill>
                    <a:prstClr val="black"/>
                  </a:solidFill>
                  <a:effectLst>
                    <a:outerShdw blurRad="63500" sx="102000" sy="102000" algn="ctr" rotWithShape="0">
                      <a:prstClr val="black">
                        <a:alpha val="40000"/>
                      </a:prstClr>
                    </a:outerShdw>
                  </a:effectLst>
                </a:rPr>
                <a:t>課題</a:t>
              </a:r>
              <a:r>
                <a:rPr lang="en-US" altLang="ja-JP" sz="1400" dirty="0">
                  <a:solidFill>
                    <a:prstClr val="black"/>
                  </a:solidFill>
                  <a:effectLst>
                    <a:outerShdw blurRad="63500" sx="102000" sy="102000" algn="ctr" rotWithShape="0">
                      <a:prstClr val="black">
                        <a:alpha val="40000"/>
                      </a:prstClr>
                    </a:outerShdw>
                  </a:effectLst>
                </a:rPr>
                <a:t>1</a:t>
              </a:r>
            </a:p>
          </p:txBody>
        </p:sp>
      </p:grpSp>
      <p:grpSp>
        <p:nvGrpSpPr>
          <p:cNvPr id="21" name="グループ化 20"/>
          <p:cNvGrpSpPr/>
          <p:nvPr/>
        </p:nvGrpSpPr>
        <p:grpSpPr>
          <a:xfrm>
            <a:off x="3491880" y="2760198"/>
            <a:ext cx="2088232" cy="864096"/>
            <a:chOff x="2961394" y="2617137"/>
            <a:chExt cx="2088232" cy="864096"/>
          </a:xfrm>
        </p:grpSpPr>
        <p:grpSp>
          <p:nvGrpSpPr>
            <p:cNvPr id="12" name="グループ化 11"/>
            <p:cNvGrpSpPr/>
            <p:nvPr/>
          </p:nvGrpSpPr>
          <p:grpSpPr>
            <a:xfrm>
              <a:off x="2961394" y="2617137"/>
              <a:ext cx="2088232" cy="864096"/>
              <a:chOff x="5789602" y="3504735"/>
              <a:chExt cx="2088232" cy="864096"/>
            </a:xfrm>
          </p:grpSpPr>
          <p:sp>
            <p:nvSpPr>
              <p:cNvPr id="14" name="円/楕円 13"/>
              <p:cNvSpPr/>
              <p:nvPr/>
            </p:nvSpPr>
            <p:spPr>
              <a:xfrm>
                <a:off x="5789602" y="3504735"/>
                <a:ext cx="2088232" cy="864096"/>
              </a:xfrm>
              <a:prstGeom prst="ellipse">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dirty="0">
                  <a:solidFill>
                    <a:prstClr val="white"/>
                  </a:solidFill>
                </a:endParaRPr>
              </a:p>
            </p:txBody>
          </p:sp>
          <p:pic>
            <p:nvPicPr>
              <p:cNvPr id="15"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6156271" y="3801652"/>
                <a:ext cx="1415891" cy="3937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13" name="テキスト ボックス 72"/>
            <p:cNvSpPr txBox="1"/>
            <p:nvPr/>
          </p:nvSpPr>
          <p:spPr>
            <a:xfrm>
              <a:off x="3687956" y="2681577"/>
              <a:ext cx="635110" cy="307777"/>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1400" dirty="0">
                  <a:solidFill>
                    <a:prstClr val="black"/>
                  </a:solidFill>
                  <a:effectLst>
                    <a:outerShdw blurRad="63500" sx="102000" sy="102000" algn="ctr" rotWithShape="0">
                      <a:prstClr val="black">
                        <a:alpha val="40000"/>
                      </a:prstClr>
                    </a:outerShdw>
                  </a:effectLst>
                </a:rPr>
                <a:t>課題</a:t>
              </a:r>
              <a:r>
                <a:rPr lang="en-US" altLang="ja-JP" sz="1400" dirty="0">
                  <a:solidFill>
                    <a:prstClr val="black"/>
                  </a:solidFill>
                  <a:effectLst>
                    <a:outerShdw blurRad="63500" sx="102000" sy="102000" algn="ctr" rotWithShape="0">
                      <a:prstClr val="black">
                        <a:alpha val="40000"/>
                      </a:prstClr>
                    </a:outerShdw>
                  </a:effectLst>
                </a:rPr>
                <a:t>2</a:t>
              </a:r>
            </a:p>
          </p:txBody>
        </p:sp>
      </p:grpSp>
      <p:grpSp>
        <p:nvGrpSpPr>
          <p:cNvPr id="20" name="グループ化 19"/>
          <p:cNvGrpSpPr/>
          <p:nvPr/>
        </p:nvGrpSpPr>
        <p:grpSpPr>
          <a:xfrm>
            <a:off x="6182950" y="2760198"/>
            <a:ext cx="2088232" cy="864096"/>
            <a:chOff x="5364088" y="2617137"/>
            <a:chExt cx="2088232" cy="864096"/>
          </a:xfrm>
        </p:grpSpPr>
        <p:grpSp>
          <p:nvGrpSpPr>
            <p:cNvPr id="16" name="グループ化 15"/>
            <p:cNvGrpSpPr/>
            <p:nvPr/>
          </p:nvGrpSpPr>
          <p:grpSpPr>
            <a:xfrm>
              <a:off x="5364088" y="2617137"/>
              <a:ext cx="2088232" cy="864096"/>
              <a:chOff x="1314592" y="3504735"/>
              <a:chExt cx="2088232" cy="864096"/>
            </a:xfrm>
          </p:grpSpPr>
          <p:sp>
            <p:nvSpPr>
              <p:cNvPr id="18" name="円/楕円 17"/>
              <p:cNvSpPr/>
              <p:nvPr/>
            </p:nvSpPr>
            <p:spPr>
              <a:xfrm>
                <a:off x="1314592" y="3504735"/>
                <a:ext cx="2088232" cy="864096"/>
              </a:xfrm>
              <a:prstGeom prst="ellipse">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dirty="0">
                  <a:solidFill>
                    <a:prstClr val="white"/>
                  </a:solidFill>
                </a:endParaRPr>
              </a:p>
            </p:txBody>
          </p:sp>
          <p:pic>
            <p:nvPicPr>
              <p:cNvPr id="19" name="Picture 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750515" y="3846174"/>
                <a:ext cx="1216385" cy="3597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17" name="テキスト ボックス 7"/>
            <p:cNvSpPr txBox="1"/>
            <p:nvPr/>
          </p:nvSpPr>
          <p:spPr>
            <a:xfrm>
              <a:off x="6115515" y="2681577"/>
              <a:ext cx="635110" cy="307777"/>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1400" dirty="0">
                  <a:solidFill>
                    <a:prstClr val="black"/>
                  </a:solidFill>
                  <a:effectLst>
                    <a:outerShdw blurRad="63500" sx="102000" sy="102000" algn="ctr" rotWithShape="0">
                      <a:prstClr val="black">
                        <a:alpha val="40000"/>
                      </a:prstClr>
                    </a:outerShdw>
                  </a:effectLst>
                </a:rPr>
                <a:t>課題</a:t>
              </a:r>
              <a:r>
                <a:rPr lang="en-US" altLang="ja-JP" sz="1400" dirty="0">
                  <a:solidFill>
                    <a:prstClr val="black"/>
                  </a:solidFill>
                  <a:effectLst>
                    <a:outerShdw blurRad="63500" sx="102000" sy="102000" algn="ctr" rotWithShape="0">
                      <a:prstClr val="black">
                        <a:alpha val="40000"/>
                      </a:prstClr>
                    </a:outerShdw>
                  </a:effectLst>
                </a:rPr>
                <a:t>3</a:t>
              </a:r>
            </a:p>
          </p:txBody>
        </p:sp>
      </p:grpSp>
      <p:cxnSp>
        <p:nvCxnSpPr>
          <p:cNvPr id="30" name="直線コネクタ 29"/>
          <p:cNvCxnSpPr/>
          <p:nvPr/>
        </p:nvCxnSpPr>
        <p:spPr>
          <a:xfrm>
            <a:off x="1848398" y="2492280"/>
            <a:ext cx="544229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6133055" y="2232030"/>
            <a:ext cx="66231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39" name="正方形/長方形 38"/>
          <p:cNvSpPr/>
          <p:nvPr/>
        </p:nvSpPr>
        <p:spPr>
          <a:xfrm>
            <a:off x="6605024" y="2060230"/>
            <a:ext cx="1276576" cy="2880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5" tIns="45695" rIns="91385" bIns="45695" rtlCol="0" anchor="ctr"/>
          <a:lstStyle/>
          <a:p>
            <a:pPr algn="ctr" defTabSz="913850"/>
            <a:endParaRPr lang="ja-JP" altLang="en-US" dirty="0">
              <a:solidFill>
                <a:prstClr val="white"/>
              </a:solidFill>
            </a:endParaRPr>
          </a:p>
        </p:txBody>
      </p:sp>
      <p:sp>
        <p:nvSpPr>
          <p:cNvPr id="41" name="テキスト ボックス 40"/>
          <p:cNvSpPr txBox="1"/>
          <p:nvPr/>
        </p:nvSpPr>
        <p:spPr>
          <a:xfrm>
            <a:off x="6703256" y="2066966"/>
            <a:ext cx="1082237" cy="307726"/>
          </a:xfrm>
          <a:prstGeom prst="rect">
            <a:avLst/>
          </a:prstGeom>
          <a:noFill/>
        </p:spPr>
        <p:txBody>
          <a:bodyPr wrap="none" lIns="91385" tIns="45695" rIns="91385" bIns="45695" rtlCol="0">
            <a:spAutoFit/>
          </a:bodyPr>
          <a:lstStyle/>
          <a:p>
            <a:pPr defTabSz="913850"/>
            <a:r>
              <a:rPr lang="ja-JP" altLang="en-US" sz="1400" b="1" dirty="0">
                <a:solidFill>
                  <a:prstClr val="white"/>
                </a:solidFill>
                <a:effectLst>
                  <a:outerShdw blurRad="50800" dist="38100" dir="5400000" algn="t" rotWithShape="0">
                    <a:prstClr val="black">
                      <a:alpha val="40000"/>
                    </a:prstClr>
                  </a:outerShdw>
                </a:effectLst>
              </a:rPr>
              <a:t>運営委員会</a:t>
            </a:r>
          </a:p>
        </p:txBody>
      </p:sp>
      <p:sp>
        <p:nvSpPr>
          <p:cNvPr id="42" name="円/楕円 41"/>
          <p:cNvSpPr/>
          <p:nvPr/>
        </p:nvSpPr>
        <p:spPr>
          <a:xfrm>
            <a:off x="3981998" y="3716414"/>
            <a:ext cx="1107996" cy="469940"/>
          </a:xfrm>
          <a:prstGeom prst="ellipse">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85" tIns="45695" rIns="91385" bIns="45695"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dirty="0">
              <a:solidFill>
                <a:prstClr val="white"/>
              </a:solidFill>
            </a:endParaRPr>
          </a:p>
        </p:txBody>
      </p:sp>
      <p:sp>
        <p:nvSpPr>
          <p:cNvPr id="43" name="テキスト ボックス 98"/>
          <p:cNvSpPr txBox="1"/>
          <p:nvPr/>
        </p:nvSpPr>
        <p:spPr>
          <a:xfrm>
            <a:off x="4174363" y="3826314"/>
            <a:ext cx="748812" cy="261560"/>
          </a:xfrm>
          <a:prstGeom prst="rect">
            <a:avLst/>
          </a:prstGeom>
          <a:noFill/>
        </p:spPr>
        <p:txBody>
          <a:bodyPr wrap="none" lIns="91385" tIns="45695" rIns="91385" bIns="45695"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100" b="1" dirty="0">
                <a:solidFill>
                  <a:prstClr val="black"/>
                </a:solidFill>
              </a:rPr>
              <a:t>東北大学</a:t>
            </a:r>
          </a:p>
        </p:txBody>
      </p:sp>
      <p:sp>
        <p:nvSpPr>
          <p:cNvPr id="33" name="円/楕円 32"/>
          <p:cNvSpPr/>
          <p:nvPr/>
        </p:nvSpPr>
        <p:spPr>
          <a:xfrm>
            <a:off x="6156178" y="3645024"/>
            <a:ext cx="1107996" cy="469940"/>
          </a:xfrm>
          <a:prstGeom prst="ellipse">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85" tIns="45695" rIns="91385" bIns="45695"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dirty="0">
              <a:solidFill>
                <a:prstClr val="white"/>
              </a:solidFill>
            </a:endParaRPr>
          </a:p>
        </p:txBody>
      </p:sp>
      <p:sp>
        <p:nvSpPr>
          <p:cNvPr id="34" name="テキスト ボックス 98"/>
          <p:cNvSpPr txBox="1"/>
          <p:nvPr/>
        </p:nvSpPr>
        <p:spPr>
          <a:xfrm>
            <a:off x="6372206" y="3754924"/>
            <a:ext cx="748812" cy="261560"/>
          </a:xfrm>
          <a:prstGeom prst="rect">
            <a:avLst/>
          </a:prstGeom>
          <a:noFill/>
        </p:spPr>
        <p:txBody>
          <a:bodyPr wrap="none" lIns="91385" tIns="45695" rIns="91385" bIns="45695"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100" b="1" dirty="0">
                <a:solidFill>
                  <a:prstClr val="black"/>
                </a:solidFill>
              </a:rPr>
              <a:t>東京大学</a:t>
            </a:r>
          </a:p>
        </p:txBody>
      </p:sp>
      <p:sp>
        <p:nvSpPr>
          <p:cNvPr id="35" name="円/楕円 34"/>
          <p:cNvSpPr/>
          <p:nvPr/>
        </p:nvSpPr>
        <p:spPr>
          <a:xfrm>
            <a:off x="6156178" y="4149080"/>
            <a:ext cx="1107996" cy="469940"/>
          </a:xfrm>
          <a:prstGeom prst="ellipse">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85" tIns="45695" rIns="91385" bIns="45695"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dirty="0">
              <a:solidFill>
                <a:prstClr val="white"/>
              </a:solidFill>
            </a:endParaRPr>
          </a:p>
        </p:txBody>
      </p:sp>
      <p:sp>
        <p:nvSpPr>
          <p:cNvPr id="37" name="テキスト ボックス 98"/>
          <p:cNvSpPr txBox="1"/>
          <p:nvPr/>
        </p:nvSpPr>
        <p:spPr>
          <a:xfrm>
            <a:off x="6372206" y="4258980"/>
            <a:ext cx="748812" cy="261560"/>
          </a:xfrm>
          <a:prstGeom prst="rect">
            <a:avLst/>
          </a:prstGeom>
          <a:noFill/>
        </p:spPr>
        <p:txBody>
          <a:bodyPr wrap="none" lIns="91385" tIns="45695" rIns="91385" bIns="45695"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100" b="1" dirty="0">
                <a:solidFill>
                  <a:prstClr val="black"/>
                </a:solidFill>
              </a:rPr>
              <a:t>岩手大学</a:t>
            </a:r>
          </a:p>
        </p:txBody>
      </p:sp>
      <p:sp>
        <p:nvSpPr>
          <p:cNvPr id="38" name="円/楕円 37"/>
          <p:cNvSpPr/>
          <p:nvPr/>
        </p:nvSpPr>
        <p:spPr>
          <a:xfrm>
            <a:off x="7341353" y="3645024"/>
            <a:ext cx="1107996" cy="469940"/>
          </a:xfrm>
          <a:prstGeom prst="ellipse">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85" tIns="45695" rIns="91385" bIns="45695"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dirty="0">
              <a:solidFill>
                <a:prstClr val="white"/>
              </a:solidFill>
            </a:endParaRPr>
          </a:p>
        </p:txBody>
      </p:sp>
      <p:sp>
        <p:nvSpPr>
          <p:cNvPr id="44" name="テキスト ボックス 98"/>
          <p:cNvSpPr txBox="1"/>
          <p:nvPr/>
        </p:nvSpPr>
        <p:spPr>
          <a:xfrm>
            <a:off x="7401566" y="3754924"/>
            <a:ext cx="1030940" cy="261560"/>
          </a:xfrm>
          <a:prstGeom prst="rect">
            <a:avLst/>
          </a:prstGeom>
          <a:noFill/>
        </p:spPr>
        <p:txBody>
          <a:bodyPr wrap="none" lIns="91385" tIns="45695" rIns="91385" bIns="45695"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100" b="1" dirty="0">
                <a:solidFill>
                  <a:prstClr val="black"/>
                </a:solidFill>
              </a:rPr>
              <a:t>石巻専修大学</a:t>
            </a:r>
          </a:p>
        </p:txBody>
      </p:sp>
      <p:sp>
        <p:nvSpPr>
          <p:cNvPr id="45" name="円/楕円 44"/>
          <p:cNvSpPr/>
          <p:nvPr/>
        </p:nvSpPr>
        <p:spPr>
          <a:xfrm>
            <a:off x="7341353" y="4149080"/>
            <a:ext cx="1107996" cy="469940"/>
          </a:xfrm>
          <a:prstGeom prst="ellipse">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85" tIns="45695" rIns="91385" bIns="45695"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dirty="0">
              <a:solidFill>
                <a:prstClr val="white"/>
              </a:solidFill>
            </a:endParaRPr>
          </a:p>
        </p:txBody>
      </p:sp>
      <p:sp>
        <p:nvSpPr>
          <p:cNvPr id="46" name="テキスト ボックス 98"/>
          <p:cNvSpPr txBox="1"/>
          <p:nvPr/>
        </p:nvSpPr>
        <p:spPr>
          <a:xfrm>
            <a:off x="7401566" y="4258980"/>
            <a:ext cx="1030940" cy="261560"/>
          </a:xfrm>
          <a:prstGeom prst="rect">
            <a:avLst/>
          </a:prstGeom>
          <a:noFill/>
        </p:spPr>
        <p:txBody>
          <a:bodyPr wrap="none" lIns="91385" tIns="45695" rIns="91385" bIns="45695"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100" b="1" dirty="0">
                <a:solidFill>
                  <a:prstClr val="black"/>
                </a:solidFill>
              </a:rPr>
              <a:t>秋田県立大学</a:t>
            </a:r>
          </a:p>
        </p:txBody>
      </p:sp>
      <p:grpSp>
        <p:nvGrpSpPr>
          <p:cNvPr id="24" name="グループ化 23"/>
          <p:cNvGrpSpPr/>
          <p:nvPr/>
        </p:nvGrpSpPr>
        <p:grpSpPr>
          <a:xfrm>
            <a:off x="467549" y="989155"/>
            <a:ext cx="2808312" cy="1124344"/>
            <a:chOff x="1259632" y="1540352"/>
            <a:chExt cx="2808312" cy="1124344"/>
          </a:xfrm>
          <a:solidFill>
            <a:schemeClr val="accent5">
              <a:lumMod val="60000"/>
              <a:lumOff val="40000"/>
            </a:schemeClr>
          </a:solidFill>
        </p:grpSpPr>
        <p:sp>
          <p:nvSpPr>
            <p:cNvPr id="4" name="正方形/長方形 3"/>
            <p:cNvSpPr/>
            <p:nvPr/>
          </p:nvSpPr>
          <p:spPr>
            <a:xfrm>
              <a:off x="1259632" y="1540352"/>
              <a:ext cx="2808312" cy="1124344"/>
            </a:xfrm>
            <a:prstGeom prst="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50"/>
              <a:endParaRPr lang="ja-JP" altLang="en-US" dirty="0">
                <a:solidFill>
                  <a:prstClr val="white"/>
                </a:solidFill>
              </a:endParaRPr>
            </a:p>
          </p:txBody>
        </p:sp>
        <p:sp>
          <p:nvSpPr>
            <p:cNvPr id="47" name="テキスト ボックス 98"/>
            <p:cNvSpPr txBox="1"/>
            <p:nvPr/>
          </p:nvSpPr>
          <p:spPr>
            <a:xfrm>
              <a:off x="1872780" y="1682329"/>
              <a:ext cx="1507144" cy="400110"/>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000" b="1" spc="50" dirty="0">
                  <a:ln w="13500">
                    <a:solidFill>
                      <a:srgbClr val="4F81BD">
                        <a:shade val="2500"/>
                        <a:alpha val="6500"/>
                      </a:srgbClr>
                    </a:solidFill>
                    <a:prstDash val="solid"/>
                  </a:ln>
                  <a:solidFill>
                    <a:srgbClr val="4F81BD">
                      <a:tint val="3000"/>
                      <a:alpha val="95000"/>
                    </a:srgbClr>
                  </a:solidFill>
                  <a:effectLst>
                    <a:outerShdw blurRad="50800" dist="38100" dir="5400000" algn="t" rotWithShape="0">
                      <a:prstClr val="black">
                        <a:alpha val="40000"/>
                      </a:prstClr>
                    </a:outerShdw>
                  </a:effectLst>
                </a:rPr>
                <a:t>推進委員会</a:t>
              </a:r>
            </a:p>
          </p:txBody>
        </p:sp>
        <p:sp>
          <p:nvSpPr>
            <p:cNvPr id="48" name="テキスト ボックス 98"/>
            <p:cNvSpPr txBox="1"/>
            <p:nvPr/>
          </p:nvSpPr>
          <p:spPr>
            <a:xfrm>
              <a:off x="1363352" y="2077398"/>
              <a:ext cx="2704587" cy="430887"/>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100" b="1" dirty="0">
                  <a:solidFill>
                    <a:prstClr val="black"/>
                  </a:solidFill>
                </a:rPr>
                <a:t>各課題代表者</a:t>
              </a:r>
              <a:r>
                <a:rPr lang="en-US" altLang="ja-JP" sz="1100" b="1" dirty="0">
                  <a:solidFill>
                    <a:prstClr val="black"/>
                  </a:solidFill>
                </a:rPr>
                <a:t>/</a:t>
              </a:r>
              <a:r>
                <a:rPr lang="ja-JP" altLang="en-US" sz="1100" b="1" dirty="0">
                  <a:solidFill>
                    <a:prstClr val="black"/>
                  </a:solidFill>
                </a:rPr>
                <a:t>連携自治体代表者</a:t>
              </a:r>
              <a:r>
                <a:rPr lang="en-US" altLang="ja-JP" sz="1100" b="1" dirty="0">
                  <a:solidFill>
                    <a:prstClr val="black"/>
                  </a:solidFill>
                </a:rPr>
                <a:t>/</a:t>
              </a:r>
              <a:r>
                <a:rPr lang="ja-JP" altLang="en-US" sz="1100" b="1" dirty="0">
                  <a:solidFill>
                    <a:prstClr val="black"/>
                  </a:solidFill>
                </a:rPr>
                <a:t>有識者</a:t>
              </a:r>
              <a:endParaRPr lang="en-US" altLang="ja-JP" sz="1100" b="1" dirty="0">
                <a:solidFill>
                  <a:prstClr val="black"/>
                </a:solidFill>
              </a:endParaRPr>
            </a:p>
            <a:p>
              <a:r>
                <a:rPr lang="ja-JP" altLang="en-US" sz="1100" b="1" dirty="0">
                  <a:solidFill>
                    <a:prstClr val="black"/>
                  </a:solidFill>
                </a:rPr>
                <a:t>関係省庁オブザーバー</a:t>
              </a:r>
            </a:p>
          </p:txBody>
        </p:sp>
      </p:grpSp>
      <p:sp>
        <p:nvSpPr>
          <p:cNvPr id="51" name="テキスト ボックス 50"/>
          <p:cNvSpPr txBox="1"/>
          <p:nvPr/>
        </p:nvSpPr>
        <p:spPr>
          <a:xfrm>
            <a:off x="3225276" y="764704"/>
            <a:ext cx="1620845" cy="523170"/>
          </a:xfrm>
          <a:prstGeom prst="rect">
            <a:avLst/>
          </a:prstGeom>
          <a:noFill/>
        </p:spPr>
        <p:txBody>
          <a:bodyPr wrap="none" lIns="91385" tIns="45695" rIns="91385" bIns="45695" rtlCol="0">
            <a:spAutoFit/>
          </a:bodyPr>
          <a:lstStyle/>
          <a:p>
            <a:pPr algn="ctr" defTabSz="913850"/>
            <a:r>
              <a:rPr lang="ja-JP" altLang="en-US" sz="1400" dirty="0">
                <a:solidFill>
                  <a:prstClr val="black"/>
                </a:solidFill>
              </a:rPr>
              <a:t>研究報告書の提出</a:t>
            </a:r>
            <a:endParaRPr lang="en-US" altLang="ja-JP" sz="1400" dirty="0">
              <a:solidFill>
                <a:prstClr val="black"/>
              </a:solidFill>
            </a:endParaRPr>
          </a:p>
          <a:p>
            <a:pPr algn="ctr" defTabSz="913850"/>
            <a:r>
              <a:rPr lang="ja-JP" altLang="en-US" sz="1400" dirty="0">
                <a:solidFill>
                  <a:prstClr val="black"/>
                </a:solidFill>
              </a:rPr>
              <a:t>進捗の報告</a:t>
            </a:r>
          </a:p>
        </p:txBody>
      </p:sp>
      <p:sp>
        <p:nvSpPr>
          <p:cNvPr id="52" name="テキスト ボックス 51"/>
          <p:cNvSpPr txBox="1"/>
          <p:nvPr/>
        </p:nvSpPr>
        <p:spPr>
          <a:xfrm>
            <a:off x="3310190" y="1825614"/>
            <a:ext cx="1559932" cy="307726"/>
          </a:xfrm>
          <a:prstGeom prst="rect">
            <a:avLst/>
          </a:prstGeom>
          <a:noFill/>
        </p:spPr>
        <p:txBody>
          <a:bodyPr wrap="none" lIns="91385" tIns="45695" rIns="91385" bIns="45695" rtlCol="0">
            <a:spAutoFit/>
          </a:bodyPr>
          <a:lstStyle/>
          <a:p>
            <a:pPr algn="ctr" defTabSz="913850"/>
            <a:r>
              <a:rPr lang="ja-JP" altLang="en-US" sz="1400" dirty="0">
                <a:solidFill>
                  <a:prstClr val="black"/>
                </a:solidFill>
              </a:rPr>
              <a:t>計画の承認，助言</a:t>
            </a:r>
          </a:p>
        </p:txBody>
      </p:sp>
      <p:sp>
        <p:nvSpPr>
          <p:cNvPr id="53" name="右矢印 52"/>
          <p:cNvSpPr/>
          <p:nvPr/>
        </p:nvSpPr>
        <p:spPr>
          <a:xfrm>
            <a:off x="3621960" y="1531242"/>
            <a:ext cx="915636" cy="28454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385" tIns="45695" rIns="91385" bIns="45695" rtlCol="0" anchor="ctr"/>
          <a:lstStyle/>
          <a:p>
            <a:pPr algn="ctr" defTabSz="913850"/>
            <a:endParaRPr lang="ja-JP" altLang="en-US" dirty="0">
              <a:solidFill>
                <a:prstClr val="white"/>
              </a:solidFill>
            </a:endParaRPr>
          </a:p>
        </p:txBody>
      </p:sp>
      <p:sp>
        <p:nvSpPr>
          <p:cNvPr id="55" name="正方形/長方形 54"/>
          <p:cNvSpPr/>
          <p:nvPr/>
        </p:nvSpPr>
        <p:spPr>
          <a:xfrm>
            <a:off x="786074" y="2658458"/>
            <a:ext cx="2232248" cy="2498734"/>
          </a:xfrm>
          <a:prstGeom prst="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85" tIns="45695" rIns="91385" bIns="45695" rtlCol="0" anchor="ctr"/>
          <a:lstStyle/>
          <a:p>
            <a:pPr algn="ctr" defTabSz="913850"/>
            <a:endParaRPr lang="ja-JP" altLang="en-US" dirty="0">
              <a:solidFill>
                <a:prstClr val="white"/>
              </a:solidFill>
            </a:endParaRPr>
          </a:p>
        </p:txBody>
      </p:sp>
      <p:sp>
        <p:nvSpPr>
          <p:cNvPr id="56" name="正方形/長方形 55"/>
          <p:cNvSpPr/>
          <p:nvPr/>
        </p:nvSpPr>
        <p:spPr>
          <a:xfrm>
            <a:off x="3450372" y="2658458"/>
            <a:ext cx="2232248" cy="2498734"/>
          </a:xfrm>
          <a:prstGeom prst="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85" tIns="45695" rIns="91385" bIns="45695" rtlCol="0" anchor="ctr"/>
          <a:lstStyle/>
          <a:p>
            <a:pPr algn="ctr" defTabSz="913850"/>
            <a:endParaRPr lang="ja-JP" altLang="en-US" dirty="0">
              <a:solidFill>
                <a:prstClr val="white"/>
              </a:solidFill>
            </a:endParaRPr>
          </a:p>
        </p:txBody>
      </p:sp>
      <p:sp>
        <p:nvSpPr>
          <p:cNvPr id="57" name="正方形/長方形 56"/>
          <p:cNvSpPr/>
          <p:nvPr/>
        </p:nvSpPr>
        <p:spPr>
          <a:xfrm>
            <a:off x="6037026" y="2658458"/>
            <a:ext cx="2495416" cy="2498734"/>
          </a:xfrm>
          <a:prstGeom prst="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85" tIns="45695" rIns="91385" bIns="45695" rtlCol="0" anchor="ctr"/>
          <a:lstStyle/>
          <a:p>
            <a:pPr algn="ctr" defTabSz="913850"/>
            <a:endParaRPr lang="ja-JP" altLang="en-US" dirty="0">
              <a:solidFill>
                <a:prstClr val="white"/>
              </a:solidFill>
            </a:endParaRPr>
          </a:p>
        </p:txBody>
      </p:sp>
      <p:sp>
        <p:nvSpPr>
          <p:cNvPr id="59" name="テキスト ボックス 58"/>
          <p:cNvSpPr txBox="1"/>
          <p:nvPr/>
        </p:nvSpPr>
        <p:spPr>
          <a:xfrm>
            <a:off x="1025006" y="4679381"/>
            <a:ext cx="1723438" cy="369281"/>
          </a:xfrm>
          <a:prstGeom prst="rect">
            <a:avLst/>
          </a:prstGeom>
          <a:noFill/>
        </p:spPr>
        <p:txBody>
          <a:bodyPr wrap="none" lIns="91385" tIns="45695" rIns="91385" bIns="45695" rtlCol="0">
            <a:spAutoFit/>
          </a:bodyPr>
          <a:lstStyle/>
          <a:p>
            <a:pPr defTabSz="913850"/>
            <a:r>
              <a:rPr lang="ja-JP" altLang="en-US" dirty="0" smtClean="0">
                <a:solidFill>
                  <a:prstClr val="black"/>
                </a:solidFill>
              </a:rPr>
              <a:t>塩竈市，久慈市</a:t>
            </a:r>
            <a:endParaRPr lang="ja-JP" altLang="en-US" dirty="0">
              <a:solidFill>
                <a:prstClr val="black"/>
              </a:solidFill>
            </a:endParaRPr>
          </a:p>
        </p:txBody>
      </p:sp>
      <p:sp>
        <p:nvSpPr>
          <p:cNvPr id="60" name="テキスト ボックス 59"/>
          <p:cNvSpPr txBox="1"/>
          <p:nvPr/>
        </p:nvSpPr>
        <p:spPr>
          <a:xfrm>
            <a:off x="4127914" y="4679381"/>
            <a:ext cx="877052" cy="369281"/>
          </a:xfrm>
          <a:prstGeom prst="rect">
            <a:avLst/>
          </a:prstGeom>
          <a:noFill/>
        </p:spPr>
        <p:txBody>
          <a:bodyPr wrap="none" lIns="91385" tIns="45695" rIns="91385" bIns="45695" rtlCol="0">
            <a:spAutoFit/>
          </a:bodyPr>
          <a:lstStyle/>
          <a:p>
            <a:pPr defTabSz="913850"/>
            <a:r>
              <a:rPr lang="ja-JP" altLang="en-US" dirty="0" smtClean="0">
                <a:solidFill>
                  <a:prstClr val="black"/>
                </a:solidFill>
              </a:rPr>
              <a:t>仙台市</a:t>
            </a:r>
            <a:endParaRPr lang="ja-JP" altLang="en-US" dirty="0">
              <a:solidFill>
                <a:prstClr val="black"/>
              </a:solidFill>
            </a:endParaRPr>
          </a:p>
        </p:txBody>
      </p:sp>
      <p:sp>
        <p:nvSpPr>
          <p:cNvPr id="61" name="テキスト ボックス 60"/>
          <p:cNvSpPr txBox="1"/>
          <p:nvPr/>
        </p:nvSpPr>
        <p:spPr>
          <a:xfrm>
            <a:off x="6444213" y="4679381"/>
            <a:ext cx="1723438" cy="369281"/>
          </a:xfrm>
          <a:prstGeom prst="rect">
            <a:avLst/>
          </a:prstGeom>
          <a:noFill/>
        </p:spPr>
        <p:txBody>
          <a:bodyPr wrap="none" lIns="91385" tIns="45695" rIns="91385" bIns="45695" rtlCol="0">
            <a:spAutoFit/>
          </a:bodyPr>
          <a:lstStyle/>
          <a:p>
            <a:pPr defTabSz="913850"/>
            <a:r>
              <a:rPr lang="ja-JP" altLang="en-US" dirty="0" smtClean="0">
                <a:solidFill>
                  <a:prstClr val="black"/>
                </a:solidFill>
              </a:rPr>
              <a:t>石巻市，大崎市</a:t>
            </a:r>
            <a:endParaRPr lang="ja-JP" altLang="en-US" dirty="0">
              <a:solidFill>
                <a:prstClr val="black"/>
              </a:solidFill>
            </a:endParaRPr>
          </a:p>
        </p:txBody>
      </p:sp>
      <p:sp>
        <p:nvSpPr>
          <p:cNvPr id="62" name="テキスト ボックス 61"/>
          <p:cNvSpPr txBox="1"/>
          <p:nvPr/>
        </p:nvSpPr>
        <p:spPr>
          <a:xfrm>
            <a:off x="539554" y="5373220"/>
            <a:ext cx="2736304" cy="1015663"/>
          </a:xfrm>
          <a:prstGeom prst="rect">
            <a:avLst/>
          </a:prstGeom>
          <a:noFill/>
        </p:spPr>
        <p:txBody>
          <a:bodyPr wrap="square" lIns="91385" tIns="45695" rIns="91385" bIns="45695" rtlCol="0">
            <a:spAutoFit/>
          </a:bodyPr>
          <a:lstStyle/>
          <a:p>
            <a:pPr defTabSz="913850"/>
            <a:r>
              <a:rPr lang="ja-JP" altLang="en-US" sz="1000" dirty="0">
                <a:solidFill>
                  <a:prstClr val="black"/>
                </a:solidFill>
              </a:rPr>
              <a:t>北日本造船株式会社，株式会社ユアテック，川崎重工業株式会社精密機械カンパニー，第一電気株式会社，東洋電機株式会社，</a:t>
            </a:r>
            <a:r>
              <a:rPr lang="en-US" altLang="ja-JP" sz="1000" dirty="0" err="1">
                <a:solidFill>
                  <a:prstClr val="black"/>
                </a:solidFill>
              </a:rPr>
              <a:t>Hitz</a:t>
            </a:r>
            <a:r>
              <a:rPr lang="en-US" altLang="ja-JP" sz="1000" dirty="0">
                <a:solidFill>
                  <a:prstClr val="black"/>
                </a:solidFill>
              </a:rPr>
              <a:t> </a:t>
            </a:r>
            <a:r>
              <a:rPr lang="ja-JP" altLang="en-US" sz="1000" dirty="0">
                <a:solidFill>
                  <a:prstClr val="black"/>
                </a:solidFill>
              </a:rPr>
              <a:t>日立造船株式会社，東北ドック鉄工株式会社，イートン株式会社，株式会社埼玉富士，株式会社グローバルエナジー，株式会社スカイ電子　など</a:t>
            </a:r>
          </a:p>
        </p:txBody>
      </p:sp>
      <p:sp>
        <p:nvSpPr>
          <p:cNvPr id="63" name="テキスト ボックス 62"/>
          <p:cNvSpPr txBox="1"/>
          <p:nvPr/>
        </p:nvSpPr>
        <p:spPr>
          <a:xfrm>
            <a:off x="3275856" y="5373225"/>
            <a:ext cx="2736304" cy="1323439"/>
          </a:xfrm>
          <a:prstGeom prst="rect">
            <a:avLst/>
          </a:prstGeom>
          <a:noFill/>
        </p:spPr>
        <p:txBody>
          <a:bodyPr wrap="square" lIns="91385" tIns="45695" rIns="91385" bIns="45695" rtlCol="0">
            <a:spAutoFit/>
          </a:bodyPr>
          <a:lstStyle/>
          <a:p>
            <a:pPr defTabSz="913850"/>
            <a:r>
              <a:rPr lang="ja-JP" altLang="en-US" sz="1000" dirty="0">
                <a:solidFill>
                  <a:prstClr val="black"/>
                </a:solidFill>
              </a:rPr>
              <a:t>東北経済連合会，藻類産業創成コンソーシアム，野村証券，宇部興産，昭和シェル石油，亀山鉄工所，関西化学機械製作，協業組合仙台清掃公社，クラリアント（ズードケミー触媒） ，クリハラ，佐藤工業，自然環境産業，新日本製鐵，耐圧硝子工業，ダイセル，千代田化工，東京ガス，農事組合法人蔵王ファーム，三菱化工機，三丸化学工業，リセルバー ，浜松ホトニクス　など</a:t>
            </a:r>
          </a:p>
        </p:txBody>
      </p:sp>
      <p:sp>
        <p:nvSpPr>
          <p:cNvPr id="64" name="テキスト ボックス 63"/>
          <p:cNvSpPr txBox="1"/>
          <p:nvPr/>
        </p:nvSpPr>
        <p:spPr>
          <a:xfrm>
            <a:off x="6012162" y="5373221"/>
            <a:ext cx="2736304" cy="1323389"/>
          </a:xfrm>
          <a:prstGeom prst="rect">
            <a:avLst/>
          </a:prstGeom>
          <a:noFill/>
        </p:spPr>
        <p:txBody>
          <a:bodyPr wrap="square" lIns="91385" tIns="45695" rIns="91385" bIns="45695" rtlCol="0">
            <a:spAutoFit/>
          </a:bodyPr>
          <a:lstStyle/>
          <a:p>
            <a:pPr defTabSz="913850"/>
            <a:r>
              <a:rPr lang="ja-JP" altLang="en-US" sz="1000" dirty="0">
                <a:solidFill>
                  <a:prstClr val="black"/>
                </a:solidFill>
              </a:rPr>
              <a:t>イオン株式会社，</a:t>
            </a:r>
            <a:r>
              <a:rPr lang="en-US" altLang="ja-JP" sz="1000" dirty="0">
                <a:solidFill>
                  <a:prstClr val="black"/>
                </a:solidFill>
              </a:rPr>
              <a:t>NTT </a:t>
            </a:r>
            <a:r>
              <a:rPr lang="ja-JP" altLang="en-US" sz="1000" dirty="0">
                <a:solidFill>
                  <a:prstClr val="black"/>
                </a:solidFill>
              </a:rPr>
              <a:t>グループ，株式会社クボタ，国際航業株式会社，株式会社システマ，ソニー</a:t>
            </a:r>
          </a:p>
          <a:p>
            <a:pPr defTabSz="913850"/>
            <a:r>
              <a:rPr lang="ja-JP" altLang="en-US" sz="1000" dirty="0">
                <a:solidFill>
                  <a:prstClr val="black"/>
                </a:solidFill>
              </a:rPr>
              <a:t>株式会社，デルタ電子株式会社，</a:t>
            </a:r>
            <a:r>
              <a:rPr lang="en-US" altLang="ja-JP" sz="1000" dirty="0">
                <a:solidFill>
                  <a:prstClr val="black"/>
                </a:solidFill>
              </a:rPr>
              <a:t>DOWA </a:t>
            </a:r>
            <a:r>
              <a:rPr lang="ja-JP" altLang="en-US" sz="1000" dirty="0">
                <a:solidFill>
                  <a:prstClr val="black"/>
                </a:solidFill>
              </a:rPr>
              <a:t>ホールディングス株式会社，日本放送協会，株式会社野村総合研究所，</a:t>
            </a:r>
            <a:r>
              <a:rPr lang="en-US" altLang="ja-JP" sz="1000" dirty="0">
                <a:solidFill>
                  <a:prstClr val="black"/>
                </a:solidFill>
              </a:rPr>
              <a:t>4R</a:t>
            </a:r>
            <a:r>
              <a:rPr lang="ja-JP" altLang="en-US" sz="1000" dirty="0">
                <a:solidFill>
                  <a:prstClr val="black"/>
                </a:solidFill>
              </a:rPr>
              <a:t>エナジー株式会社，富士電機株式会社，関東自動車工業，トヨタ自動車東日本株式会社，工藤電気，引地精工，有限会社エボテック</a:t>
            </a:r>
            <a:r>
              <a:rPr lang="ja-JP" altLang="en-US" sz="1000" dirty="0" smtClean="0">
                <a:solidFill>
                  <a:prstClr val="black"/>
                </a:solidFill>
              </a:rPr>
              <a:t>，東北放送株式会社</a:t>
            </a:r>
            <a:r>
              <a:rPr lang="ja-JP" altLang="en-US" sz="1000" dirty="0">
                <a:solidFill>
                  <a:prstClr val="black"/>
                </a:solidFill>
              </a:rPr>
              <a:t>　など</a:t>
            </a:r>
          </a:p>
        </p:txBody>
      </p:sp>
      <p:cxnSp>
        <p:nvCxnSpPr>
          <p:cNvPr id="66" name="カギ線コネクタ 65"/>
          <p:cNvCxnSpPr/>
          <p:nvPr/>
        </p:nvCxnSpPr>
        <p:spPr>
          <a:xfrm rot="16200000" flipH="1">
            <a:off x="5926732" y="2551480"/>
            <a:ext cx="4392489" cy="1106973"/>
          </a:xfrm>
          <a:prstGeom prst="bentConnector3">
            <a:avLst>
              <a:gd name="adj1" fmla="val 22313"/>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1" name="カギ線コネクタ 70"/>
          <p:cNvCxnSpPr/>
          <p:nvPr/>
        </p:nvCxnSpPr>
        <p:spPr>
          <a:xfrm flipV="1">
            <a:off x="539556" y="908718"/>
            <a:ext cx="7029931" cy="1439544"/>
          </a:xfrm>
          <a:prstGeom prst="bentConnector3">
            <a:avLst>
              <a:gd name="adj1" fmla="val 61316"/>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539552" y="2348262"/>
            <a:ext cx="0" cy="2952945"/>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p:nvPr/>
        </p:nvCxnSpPr>
        <p:spPr>
          <a:xfrm>
            <a:off x="539554" y="5301207"/>
            <a:ext cx="8136904"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80" name="テキスト ボックス 79"/>
          <p:cNvSpPr txBox="1"/>
          <p:nvPr/>
        </p:nvSpPr>
        <p:spPr>
          <a:xfrm>
            <a:off x="6835420" y="777808"/>
            <a:ext cx="1620845" cy="369281"/>
          </a:xfrm>
          <a:prstGeom prst="rect">
            <a:avLst/>
          </a:prstGeom>
          <a:solidFill>
            <a:srgbClr val="FFC000"/>
          </a:solidFill>
        </p:spPr>
        <p:txBody>
          <a:bodyPr wrap="none" lIns="91385" tIns="45695" rIns="91385" bIns="45695" rtlCol="0">
            <a:spAutoFit/>
          </a:bodyPr>
          <a:lstStyle/>
          <a:p>
            <a:pPr defTabSz="913850"/>
            <a:r>
              <a:rPr lang="ja-JP" altLang="en-US" b="1" dirty="0" smtClean="0">
                <a:solidFill>
                  <a:prstClr val="white"/>
                </a:solidFill>
              </a:rPr>
              <a:t>コンソーシアム</a:t>
            </a:r>
            <a:endParaRPr lang="ja-JP" altLang="en-US" b="1" dirty="0">
              <a:solidFill>
                <a:prstClr val="white"/>
              </a:solidFill>
            </a:endParaRPr>
          </a:p>
        </p:txBody>
      </p:sp>
      <p:sp>
        <p:nvSpPr>
          <p:cNvPr id="65" name="スライド番号プレースホルダー 2"/>
          <p:cNvSpPr>
            <a:spLocks noGrp="1"/>
          </p:cNvSpPr>
          <p:nvPr>
            <p:ph type="sldNum" sz="quarter" idx="12"/>
          </p:nvPr>
        </p:nvSpPr>
        <p:spPr>
          <a:xfrm>
            <a:off x="6975475" y="6448434"/>
            <a:ext cx="2133600" cy="365125"/>
          </a:xfrm>
        </p:spPr>
        <p:txBody>
          <a:bodyPr/>
          <a:lstStyle/>
          <a:p>
            <a:pPr>
              <a:defRPr/>
            </a:pPr>
            <a:fld id="{6A042D69-DC8F-477C-AA50-09036862282E}" type="slidenum">
              <a:rPr lang="ja-JP" altLang="en-US" sz="1400" smtClean="0">
                <a:solidFill>
                  <a:prstClr val="black">
                    <a:tint val="75000"/>
                  </a:prstClr>
                </a:solidFill>
              </a:rPr>
              <a:pPr>
                <a:defRPr/>
              </a:pPr>
              <a:t>37</a:t>
            </a:fld>
            <a:endParaRPr lang="ja-JP" altLang="en-US" sz="1400" dirty="0">
              <a:solidFill>
                <a:prstClr val="black">
                  <a:tint val="75000"/>
                </a:prstClr>
              </a:solidFill>
            </a:endParaRPr>
          </a:p>
        </p:txBody>
      </p:sp>
      <p:sp>
        <p:nvSpPr>
          <p:cNvPr id="67" name="右矢印 66"/>
          <p:cNvSpPr/>
          <p:nvPr/>
        </p:nvSpPr>
        <p:spPr>
          <a:xfrm rot="10800000">
            <a:off x="3563890" y="1266779"/>
            <a:ext cx="915636" cy="28454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385" tIns="45695" rIns="91385" bIns="45695" rtlCol="0" anchor="ctr"/>
          <a:lstStyle/>
          <a:p>
            <a:pPr algn="ctr" defTabSz="913850"/>
            <a:endParaRPr lang="ja-JP" altLang="en-US" dirty="0">
              <a:solidFill>
                <a:prstClr val="white"/>
              </a:solidFill>
            </a:endParaRPr>
          </a:p>
        </p:txBody>
      </p:sp>
    </p:spTree>
    <p:extLst>
      <p:ext uri="{BB962C8B-B14F-4D97-AF65-F5344CB8AC3E}">
        <p14:creationId xmlns="" xmlns:p14="http://schemas.microsoft.com/office/powerpoint/2010/main" val="36965843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r="2575" b="29543"/>
          <a:stretch/>
        </p:blipFill>
        <p:spPr bwMode="auto">
          <a:xfrm>
            <a:off x="2314128" y="1540046"/>
            <a:ext cx="6829872" cy="50131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1" name="直線コネクタ 10"/>
          <p:cNvCxnSpPr/>
          <p:nvPr/>
        </p:nvCxnSpPr>
        <p:spPr>
          <a:xfrm>
            <a:off x="805471" y="6536377"/>
            <a:ext cx="756091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テキスト ボックス 14"/>
          <p:cNvSpPr txBox="1"/>
          <p:nvPr/>
        </p:nvSpPr>
        <p:spPr>
          <a:xfrm>
            <a:off x="3682306" y="6536378"/>
            <a:ext cx="1807243" cy="276948"/>
          </a:xfrm>
          <a:prstGeom prst="rect">
            <a:avLst/>
          </a:prstGeom>
          <a:noFill/>
        </p:spPr>
        <p:txBody>
          <a:bodyPr wrap="none" lIns="91385" tIns="45695" rIns="91385" bIns="45695"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1200" dirty="0">
                <a:solidFill>
                  <a:schemeClr val="bg1">
                    <a:lumMod val="65000"/>
                  </a:schemeClr>
                </a:solidFill>
              </a:rPr>
              <a:t>TOHOKU UNIVERSITY</a:t>
            </a:r>
            <a:endParaRPr lang="ja-JP" altLang="en-US" sz="1200" dirty="0">
              <a:solidFill>
                <a:schemeClr val="bg1">
                  <a:lumMod val="65000"/>
                </a:schemeClr>
              </a:solidFill>
            </a:endParaRPr>
          </a:p>
        </p:txBody>
      </p:sp>
      <p:pic>
        <p:nvPicPr>
          <p:cNvPr id="19" name="Picture 43"/>
          <p:cNvPicPr>
            <a:picLocks noChangeAspect="1" noChangeArrowheads="1"/>
          </p:cNvPicPr>
          <p:nvPr/>
        </p:nvPicPr>
        <p:blipFill>
          <a:blip r:embed="rId3" cstate="print"/>
          <a:srcRect/>
          <a:stretch>
            <a:fillRect/>
          </a:stretch>
        </p:blipFill>
        <p:spPr bwMode="auto">
          <a:xfrm>
            <a:off x="8388429" y="216475"/>
            <a:ext cx="581025" cy="720725"/>
          </a:xfrm>
          <a:prstGeom prst="rect">
            <a:avLst/>
          </a:prstGeom>
          <a:noFill/>
          <a:ln w="9525">
            <a:noFill/>
            <a:round/>
            <a:headEnd/>
            <a:tailEnd/>
          </a:ln>
        </p:spPr>
      </p:pic>
      <p:sp>
        <p:nvSpPr>
          <p:cNvPr id="20" name="スライド番号プレースホルダー 2"/>
          <p:cNvSpPr txBox="1">
            <a:spLocks/>
          </p:cNvSpPr>
          <p:nvPr/>
        </p:nvSpPr>
        <p:spPr bwMode="auto">
          <a:xfrm>
            <a:off x="6975475" y="6448434"/>
            <a:ext cx="2133600" cy="365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363" tIns="45685" rIns="91363" bIns="45685" numCol="1" anchor="t" anchorCtr="0" compatLnSpc="1">
            <a:prstTxWarp prst="textNoShape">
              <a:avLst/>
            </a:prstTxWarp>
          </a:bodyPr>
          <a:lstStyle>
            <a:defPPr>
              <a:defRPr lang="ja-JP"/>
            </a:defPPr>
            <a:lvl1pPr marL="0" algn="r" defTabSz="914180" rtl="0" eaLnBrk="1" latinLnBrk="0" hangingPunct="1">
              <a:defRPr kumimoji="0" sz="1400" kern="1200">
                <a:solidFill>
                  <a:schemeClr val="tx1"/>
                </a:solidFill>
                <a:latin typeface="+mn-lt"/>
                <a:ea typeface="ＭＳ Ｐゴシック" pitchFamily="50" charset="-128"/>
                <a:cs typeface="+mn-cs"/>
              </a:defRPr>
            </a:lvl1pPr>
            <a:lvl2pPr marL="457090" algn="l" defTabSz="914180" rtl="0" eaLnBrk="1" latinLnBrk="0" hangingPunct="1">
              <a:defRPr kumimoji="1" sz="1800" kern="1200">
                <a:solidFill>
                  <a:schemeClr val="tx1"/>
                </a:solidFill>
                <a:latin typeface="+mn-lt"/>
                <a:ea typeface="+mn-ea"/>
                <a:cs typeface="+mn-cs"/>
              </a:defRPr>
            </a:lvl2pPr>
            <a:lvl3pPr marL="914180" algn="l" defTabSz="914180" rtl="0" eaLnBrk="1" latinLnBrk="0" hangingPunct="1">
              <a:defRPr kumimoji="1" sz="1800" kern="1200">
                <a:solidFill>
                  <a:schemeClr val="tx1"/>
                </a:solidFill>
                <a:latin typeface="+mn-lt"/>
                <a:ea typeface="+mn-ea"/>
                <a:cs typeface="+mn-cs"/>
              </a:defRPr>
            </a:lvl3pPr>
            <a:lvl4pPr marL="1371270" algn="l" defTabSz="914180" rtl="0" eaLnBrk="1" latinLnBrk="0" hangingPunct="1">
              <a:defRPr kumimoji="1" sz="1800" kern="1200">
                <a:solidFill>
                  <a:schemeClr val="tx1"/>
                </a:solidFill>
                <a:latin typeface="+mn-lt"/>
                <a:ea typeface="+mn-ea"/>
                <a:cs typeface="+mn-cs"/>
              </a:defRPr>
            </a:lvl4pPr>
            <a:lvl5pPr marL="1828361" algn="l" defTabSz="914180" rtl="0" eaLnBrk="1" latinLnBrk="0" hangingPunct="1">
              <a:defRPr kumimoji="1" sz="1800" kern="1200">
                <a:solidFill>
                  <a:schemeClr val="tx1"/>
                </a:solidFill>
                <a:latin typeface="+mn-lt"/>
                <a:ea typeface="+mn-ea"/>
                <a:cs typeface="+mn-cs"/>
              </a:defRPr>
            </a:lvl5pPr>
            <a:lvl6pPr marL="2285451" algn="l" defTabSz="914180" rtl="0" eaLnBrk="1" latinLnBrk="0" hangingPunct="1">
              <a:defRPr kumimoji="1" sz="1800" kern="1200">
                <a:solidFill>
                  <a:schemeClr val="tx1"/>
                </a:solidFill>
                <a:latin typeface="+mn-lt"/>
                <a:ea typeface="+mn-ea"/>
                <a:cs typeface="+mn-cs"/>
              </a:defRPr>
            </a:lvl6pPr>
            <a:lvl7pPr marL="2742542" algn="l" defTabSz="914180" rtl="0" eaLnBrk="1" latinLnBrk="0" hangingPunct="1">
              <a:defRPr kumimoji="1" sz="1800" kern="1200">
                <a:solidFill>
                  <a:schemeClr val="tx1"/>
                </a:solidFill>
                <a:latin typeface="+mn-lt"/>
                <a:ea typeface="+mn-ea"/>
                <a:cs typeface="+mn-cs"/>
              </a:defRPr>
            </a:lvl7pPr>
            <a:lvl8pPr marL="3199632" algn="l" defTabSz="914180" rtl="0" eaLnBrk="1" latinLnBrk="0" hangingPunct="1">
              <a:defRPr kumimoji="1" sz="1800" kern="1200">
                <a:solidFill>
                  <a:schemeClr val="tx1"/>
                </a:solidFill>
                <a:latin typeface="+mn-lt"/>
                <a:ea typeface="+mn-ea"/>
                <a:cs typeface="+mn-cs"/>
              </a:defRPr>
            </a:lvl8pPr>
            <a:lvl9pPr marL="3656722" algn="l" defTabSz="914180" rtl="0" eaLnBrk="1" latinLnBrk="0" hangingPunct="1">
              <a:defRPr kumimoji="1" sz="1800" kern="1200">
                <a:solidFill>
                  <a:schemeClr val="tx1"/>
                </a:solidFill>
                <a:latin typeface="+mn-lt"/>
                <a:ea typeface="+mn-ea"/>
                <a:cs typeface="+mn-cs"/>
              </a:defRPr>
            </a:lvl9pPr>
          </a:lstStyle>
          <a:p>
            <a:pPr>
              <a:defRPr/>
            </a:pPr>
            <a:fld id="{6A042D69-DC8F-477C-AA50-09036862282E}" type="slidenum">
              <a:rPr lang="ja-JP" altLang="en-US" sz="1200">
                <a:solidFill>
                  <a:prstClr val="black">
                    <a:tint val="75000"/>
                  </a:prstClr>
                </a:solidFill>
              </a:rPr>
              <a:pPr>
                <a:defRPr/>
              </a:pPr>
              <a:t>38</a:t>
            </a:fld>
            <a:endParaRPr lang="ja-JP" altLang="en-US" sz="1200" dirty="0">
              <a:solidFill>
                <a:prstClr val="black">
                  <a:tint val="75000"/>
                </a:prstClr>
              </a:solidFill>
            </a:endParaRPr>
          </a:p>
        </p:txBody>
      </p:sp>
      <p:sp>
        <p:nvSpPr>
          <p:cNvPr id="21" name="テキスト ボックス 20"/>
          <p:cNvSpPr txBox="1"/>
          <p:nvPr/>
        </p:nvSpPr>
        <p:spPr>
          <a:xfrm>
            <a:off x="3851926" y="1412782"/>
            <a:ext cx="971630" cy="461614"/>
          </a:xfrm>
          <a:prstGeom prst="rect">
            <a:avLst/>
          </a:prstGeom>
          <a:noFill/>
        </p:spPr>
        <p:txBody>
          <a:bodyPr wrap="none" lIns="91385" tIns="45695" rIns="91385" bIns="45695" rtlCol="0">
            <a:spAutoFit/>
          </a:bodyPr>
          <a:lstStyle/>
          <a:p>
            <a:r>
              <a:rPr lang="ja-JP" altLang="en-US" sz="2400" dirty="0"/>
              <a:t>課題</a:t>
            </a:r>
            <a:r>
              <a:rPr lang="en-US" altLang="ja-JP" sz="2400" dirty="0"/>
              <a:t>3</a:t>
            </a:r>
            <a:endParaRPr lang="ja-JP" altLang="en-US" sz="2400" dirty="0"/>
          </a:p>
        </p:txBody>
      </p:sp>
      <p:sp>
        <p:nvSpPr>
          <p:cNvPr id="22" name="テキスト ボックス 21"/>
          <p:cNvSpPr txBox="1"/>
          <p:nvPr/>
        </p:nvSpPr>
        <p:spPr>
          <a:xfrm>
            <a:off x="1237593" y="2636921"/>
            <a:ext cx="7128792" cy="1213519"/>
          </a:xfrm>
          <a:prstGeom prst="rect">
            <a:avLst/>
          </a:prstGeom>
          <a:noFill/>
        </p:spPr>
        <p:txBody>
          <a:bodyPr wrap="square" lIns="91385" tIns="45695" rIns="91385" bIns="45695" rtlCol="0">
            <a:spAutoFit/>
          </a:bodyPr>
          <a:lstStyle/>
          <a:p>
            <a:r>
              <a:rPr lang="ja-JP" altLang="en-US" sz="2400" dirty="0"/>
              <a:t>再生可能エネルギーを中心とし、人・車等のモビリティ（移動体）の視点を加えた都市の総合的なエネルギー管理システムの構築のための研究開発</a:t>
            </a:r>
          </a:p>
        </p:txBody>
      </p:sp>
      <p:sp>
        <p:nvSpPr>
          <p:cNvPr id="23" name="Rectangle 5"/>
          <p:cNvSpPr>
            <a:spLocks noChangeArrowheads="1"/>
          </p:cNvSpPr>
          <p:nvPr/>
        </p:nvSpPr>
        <p:spPr bwMode="auto">
          <a:xfrm>
            <a:off x="1133421" y="4581133"/>
            <a:ext cx="6408738" cy="4518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63" tIns="45685" rIns="91363" bIns="45685" anchor="b"/>
          <a:lstStyle/>
          <a:p>
            <a:pPr algn="ctr" fontAlgn="base">
              <a:lnSpc>
                <a:spcPct val="90000"/>
              </a:lnSpc>
              <a:spcBef>
                <a:spcPct val="20000"/>
              </a:spcBef>
              <a:spcAft>
                <a:spcPct val="0"/>
              </a:spcAft>
              <a:buClr>
                <a:srgbClr val="000000"/>
              </a:buClr>
              <a:buSzPct val="70000"/>
              <a:buFont typeface="Wingdings" pitchFamily="2" charset="2"/>
              <a:buNone/>
            </a:pPr>
            <a:r>
              <a:rPr lang="ja-JP" altLang="en-US" dirty="0" smtClean="0">
                <a:solidFill>
                  <a:srgbClr val="000000"/>
                </a:solidFill>
                <a:sym typeface="Arial" pitchFamily="34" charset="0"/>
              </a:rPr>
              <a:t>　　　</a:t>
            </a:r>
            <a:r>
              <a:rPr lang="ja-JP" altLang="en-US" sz="2000" dirty="0">
                <a:solidFill>
                  <a:srgbClr val="000000"/>
                </a:solidFill>
                <a:sym typeface="Arial" pitchFamily="34" charset="0"/>
              </a:rPr>
              <a:t>　　</a:t>
            </a:r>
            <a:r>
              <a:rPr lang="ja-JP" altLang="en-US" sz="2000" dirty="0">
                <a:sym typeface="Arial" pitchFamily="34" charset="0"/>
              </a:rPr>
              <a:t>課題代表　東北大学</a:t>
            </a:r>
            <a:r>
              <a:rPr lang="ja-JP" altLang="en-US" dirty="0" smtClean="0">
                <a:solidFill>
                  <a:srgbClr val="0000FF"/>
                </a:solidFill>
                <a:latin typeface="Tahoma" pitchFamily="34" charset="0"/>
                <a:sym typeface="Arial" pitchFamily="34" charset="0"/>
              </a:rPr>
              <a:t>　　　　　　　　</a:t>
            </a:r>
          </a:p>
        </p:txBody>
      </p:sp>
    </p:spTree>
    <p:extLst>
      <p:ext uri="{BB962C8B-B14F-4D97-AF65-F5344CB8AC3E}">
        <p14:creationId xmlns="" xmlns:p14="http://schemas.microsoft.com/office/powerpoint/2010/main" val="22813685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r="2575" b="29543"/>
          <a:stretch/>
        </p:blipFill>
        <p:spPr bwMode="auto">
          <a:xfrm>
            <a:off x="2314128" y="1540046"/>
            <a:ext cx="6829872" cy="50131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 name="テキスト ボックス 8"/>
          <p:cNvSpPr txBox="1"/>
          <p:nvPr/>
        </p:nvSpPr>
        <p:spPr>
          <a:xfrm>
            <a:off x="1043609" y="514799"/>
            <a:ext cx="7322777" cy="461665"/>
          </a:xfrm>
          <a:prstGeom prst="rect">
            <a:avLst/>
          </a:prstGeom>
          <a:noFill/>
        </p:spPr>
        <p:txBody>
          <a:bodyPr wrap="square" lIns="91385" tIns="45695" rIns="91385" bIns="45695"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400" dirty="0"/>
              <a:t>課題</a:t>
            </a:r>
            <a:r>
              <a:rPr lang="en-US" altLang="ja-JP" sz="2400" dirty="0"/>
              <a:t>3</a:t>
            </a:r>
            <a:r>
              <a:rPr lang="ja-JP" altLang="en-US" sz="2400" dirty="0"/>
              <a:t>の目的</a:t>
            </a:r>
            <a:endParaRPr lang="ja-JP" altLang="en-US" sz="2400" dirty="0">
              <a:latin typeface="メイリオ" pitchFamily="50" charset="-128"/>
              <a:ea typeface="メイリオ" pitchFamily="50" charset="-128"/>
              <a:cs typeface="メイリオ" pitchFamily="50" charset="-128"/>
            </a:endParaRPr>
          </a:p>
        </p:txBody>
      </p:sp>
      <p:cxnSp>
        <p:nvCxnSpPr>
          <p:cNvPr id="14" name="直線コネクタ 13"/>
          <p:cNvCxnSpPr/>
          <p:nvPr/>
        </p:nvCxnSpPr>
        <p:spPr>
          <a:xfrm>
            <a:off x="0" y="991761"/>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5" name="正方形/長方形 14"/>
          <p:cNvSpPr/>
          <p:nvPr/>
        </p:nvSpPr>
        <p:spPr>
          <a:xfrm>
            <a:off x="0" y="11033"/>
            <a:ext cx="980728" cy="9807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5" tIns="45695" rIns="91385" bIns="45695"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6" name="正方形/長方形 15"/>
          <p:cNvSpPr/>
          <p:nvPr/>
        </p:nvSpPr>
        <p:spPr>
          <a:xfrm>
            <a:off x="820708" y="11033"/>
            <a:ext cx="160023" cy="40466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5" tIns="45695" rIns="91385" bIns="45695"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7" name="正方形/長方形 16"/>
          <p:cNvSpPr/>
          <p:nvPr/>
        </p:nvSpPr>
        <p:spPr>
          <a:xfrm>
            <a:off x="820708" y="402880"/>
            <a:ext cx="160023" cy="58888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85" tIns="45695" rIns="91385" bIns="45695"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cxnSp>
        <p:nvCxnSpPr>
          <p:cNvPr id="18" name="直線コネクタ 17"/>
          <p:cNvCxnSpPr/>
          <p:nvPr/>
        </p:nvCxnSpPr>
        <p:spPr>
          <a:xfrm>
            <a:off x="805471" y="6536377"/>
            <a:ext cx="756091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9" name="テキスト ボックス 14"/>
          <p:cNvSpPr txBox="1"/>
          <p:nvPr/>
        </p:nvSpPr>
        <p:spPr>
          <a:xfrm>
            <a:off x="3682306" y="6536378"/>
            <a:ext cx="1807243" cy="276948"/>
          </a:xfrm>
          <a:prstGeom prst="rect">
            <a:avLst/>
          </a:prstGeom>
          <a:noFill/>
        </p:spPr>
        <p:txBody>
          <a:bodyPr wrap="none" lIns="91385" tIns="45695" rIns="91385" bIns="45695"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1200" dirty="0">
                <a:solidFill>
                  <a:schemeClr val="bg1">
                    <a:lumMod val="65000"/>
                  </a:schemeClr>
                </a:solidFill>
              </a:rPr>
              <a:t>TOHOKU UNIVERSITY</a:t>
            </a:r>
            <a:endParaRPr lang="ja-JP" altLang="en-US" sz="1200" dirty="0">
              <a:solidFill>
                <a:schemeClr val="bg1">
                  <a:lumMod val="65000"/>
                </a:schemeClr>
              </a:solidFill>
            </a:endParaRPr>
          </a:p>
        </p:txBody>
      </p:sp>
      <p:sp>
        <p:nvSpPr>
          <p:cNvPr id="8" name="テキスト ボックス 16"/>
          <p:cNvSpPr txBox="1"/>
          <p:nvPr/>
        </p:nvSpPr>
        <p:spPr>
          <a:xfrm>
            <a:off x="1187627" y="1628803"/>
            <a:ext cx="6930272" cy="1200278"/>
          </a:xfrm>
          <a:prstGeom prst="rect">
            <a:avLst/>
          </a:prstGeom>
          <a:noFill/>
        </p:spPr>
        <p:txBody>
          <a:bodyPr wrap="square" lIns="91385" tIns="45695" rIns="91385" bIns="45695"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576" indent="-285576">
              <a:buFont typeface="Wingdings" pitchFamily="2" charset="2"/>
              <a:buChar char="l"/>
            </a:pPr>
            <a:r>
              <a:rPr lang="ja-JP" altLang="en-US" b="1" dirty="0" smtClean="0"/>
              <a:t>津波被災地復興</a:t>
            </a:r>
            <a:endParaRPr lang="en-US" altLang="ja-JP" b="1" dirty="0" smtClean="0"/>
          </a:p>
          <a:p>
            <a:pPr>
              <a:buNone/>
            </a:pPr>
            <a:r>
              <a:rPr lang="ja-JP" altLang="en-US" dirty="0" smtClean="0"/>
              <a:t>石巻市の復興事業の再生可能エネルギー関連事業と連携し、移動体を含む新しいエネルギー管理システムを構築し、災害に強く、環境先進モデル都市へ先導する。</a:t>
            </a:r>
            <a:endParaRPr lang="en-US" altLang="ja-JP" dirty="0" smtClean="0"/>
          </a:p>
        </p:txBody>
      </p:sp>
      <p:grpSp>
        <p:nvGrpSpPr>
          <p:cNvPr id="9" name="グループ化 8"/>
          <p:cNvGrpSpPr/>
          <p:nvPr/>
        </p:nvGrpSpPr>
        <p:grpSpPr>
          <a:xfrm>
            <a:off x="5489606" y="3356992"/>
            <a:ext cx="3041840" cy="2664296"/>
            <a:chOff x="980717" y="5013176"/>
            <a:chExt cx="1096539" cy="1001187"/>
          </a:xfrm>
        </p:grpSpPr>
        <p:sp>
          <p:nvSpPr>
            <p:cNvPr id="11" name="正方形/長方形 10"/>
            <p:cNvSpPr/>
            <p:nvPr/>
          </p:nvSpPr>
          <p:spPr>
            <a:xfrm>
              <a:off x="980717" y="5013176"/>
              <a:ext cx="1096539" cy="1001187"/>
            </a:xfrm>
            <a:prstGeom prst="rect">
              <a:avLst/>
            </a:prstGeom>
            <a:solidFill>
              <a:schemeClr val="bg1"/>
            </a:solidFill>
            <a:ln w="6350">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pic>
          <p:nvPicPr>
            <p:cNvPr id="12" name="Picture 11"/>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5063" t="5342" r="1481" b="13174"/>
            <a:stretch/>
          </p:blipFill>
          <p:spPr bwMode="auto">
            <a:xfrm>
              <a:off x="1049757" y="5085184"/>
              <a:ext cx="958457" cy="7243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pic>
        <p:nvPicPr>
          <p:cNvPr id="10" name="Picture 43"/>
          <p:cNvPicPr>
            <a:picLocks noChangeAspect="1" noChangeArrowheads="1"/>
          </p:cNvPicPr>
          <p:nvPr/>
        </p:nvPicPr>
        <p:blipFill>
          <a:blip r:embed="rId4" cstate="print"/>
          <a:srcRect/>
          <a:stretch>
            <a:fillRect/>
          </a:stretch>
        </p:blipFill>
        <p:spPr bwMode="auto">
          <a:xfrm>
            <a:off x="8388429" y="216475"/>
            <a:ext cx="581025" cy="720725"/>
          </a:xfrm>
          <a:prstGeom prst="rect">
            <a:avLst/>
          </a:prstGeom>
          <a:noFill/>
          <a:ln w="9525">
            <a:noFill/>
            <a:round/>
            <a:headEnd/>
            <a:tailEnd/>
          </a:ln>
        </p:spPr>
      </p:pic>
      <p:sp>
        <p:nvSpPr>
          <p:cNvPr id="20" name="スライド番号プレースホルダー 2"/>
          <p:cNvSpPr>
            <a:spLocks noGrp="1"/>
          </p:cNvSpPr>
          <p:nvPr>
            <p:ph type="sldNum" sz="quarter" idx="12"/>
          </p:nvPr>
        </p:nvSpPr>
        <p:spPr>
          <a:xfrm>
            <a:off x="6975475" y="6448434"/>
            <a:ext cx="2133600" cy="365125"/>
          </a:xfrm>
        </p:spPr>
        <p:txBody>
          <a:bodyPr/>
          <a:lstStyle/>
          <a:p>
            <a:pPr>
              <a:defRPr/>
            </a:pPr>
            <a:fld id="{6A042D69-DC8F-477C-AA50-09036862282E}" type="slidenum">
              <a:rPr lang="ja-JP" altLang="en-US" sz="1200">
                <a:solidFill>
                  <a:prstClr val="black">
                    <a:tint val="75000"/>
                  </a:prstClr>
                </a:solidFill>
              </a:rPr>
              <a:pPr>
                <a:defRPr/>
              </a:pPr>
              <a:t>39</a:t>
            </a:fld>
            <a:endParaRPr lang="ja-JP" altLang="en-US" sz="1200" dirty="0">
              <a:solidFill>
                <a:prstClr val="black">
                  <a:tint val="75000"/>
                </a:prstClr>
              </a:solidFill>
            </a:endParaRPr>
          </a:p>
        </p:txBody>
      </p:sp>
      <p:sp>
        <p:nvSpPr>
          <p:cNvPr id="21" name="テキスト ボックス 16"/>
          <p:cNvSpPr txBox="1"/>
          <p:nvPr/>
        </p:nvSpPr>
        <p:spPr>
          <a:xfrm>
            <a:off x="1187624" y="3356993"/>
            <a:ext cx="4301980" cy="1754276"/>
          </a:xfrm>
          <a:prstGeom prst="rect">
            <a:avLst/>
          </a:prstGeom>
          <a:noFill/>
        </p:spPr>
        <p:txBody>
          <a:bodyPr wrap="square" lIns="91385" tIns="45695" rIns="91385" bIns="45695"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576" indent="-285576">
              <a:buFont typeface="Wingdings" pitchFamily="2" charset="2"/>
              <a:buChar char="l"/>
            </a:pPr>
            <a:r>
              <a:rPr lang="ja-JP" altLang="en-US" b="1" dirty="0" smtClean="0"/>
              <a:t>内陸</a:t>
            </a:r>
            <a:r>
              <a:rPr lang="ja-JP" altLang="en-US" b="1" dirty="0"/>
              <a:t>被災地復興</a:t>
            </a:r>
            <a:endParaRPr lang="en-US" altLang="ja-JP" b="1" dirty="0"/>
          </a:p>
          <a:p>
            <a:pPr>
              <a:buNone/>
            </a:pPr>
            <a:r>
              <a:rPr lang="ja-JP" altLang="en-US" dirty="0"/>
              <a:t>大崎市鳴子町の復興事業である温泉熱を利用したエネルギー利用システムの構築と連携し、移動体を含む新しいエネルギー管理システムを構築し、災害に強く、環境先進モデル地域へ先導する</a:t>
            </a:r>
            <a:r>
              <a:rPr lang="ja-JP" altLang="en-US" dirty="0" smtClean="0"/>
              <a:t>。</a:t>
            </a:r>
            <a:endParaRPr lang="ja-JP" altLang="en-US" dirty="0"/>
          </a:p>
        </p:txBody>
      </p:sp>
    </p:spTree>
    <p:extLst>
      <p:ext uri="{BB962C8B-B14F-4D97-AF65-F5344CB8AC3E}">
        <p14:creationId xmlns="" xmlns:p14="http://schemas.microsoft.com/office/powerpoint/2010/main" val="3942929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Line 2"/>
          <p:cNvSpPr>
            <a:spLocks noChangeShapeType="1"/>
          </p:cNvSpPr>
          <p:nvPr/>
        </p:nvSpPr>
        <p:spPr bwMode="auto">
          <a:xfrm>
            <a:off x="0" y="476250"/>
            <a:ext cx="9144000" cy="0"/>
          </a:xfrm>
          <a:prstGeom prst="line">
            <a:avLst/>
          </a:prstGeom>
          <a:noFill/>
          <a:ln w="38100">
            <a:solidFill>
              <a:schemeClr val="bg2"/>
            </a:solidFill>
            <a:round/>
            <a:headEnd/>
            <a:tailEnd/>
          </a:ln>
        </p:spPr>
        <p:txBody>
          <a:bodyPr lIns="83786" tIns="41893" rIns="83786" bIns="41893"/>
          <a:lstStyle/>
          <a:p>
            <a:endParaRPr lang="ja-JP" altLang="en-US" sz="1800" smtClean="0">
              <a:solidFill>
                <a:prstClr val="black"/>
              </a:solidFill>
              <a:latin typeface="Arial" pitchFamily="34" charset="0"/>
              <a:ea typeface="ＭＳ Ｐゴシック" pitchFamily="50" charset="-128"/>
            </a:endParaRPr>
          </a:p>
        </p:txBody>
      </p:sp>
      <p:sp>
        <p:nvSpPr>
          <p:cNvPr id="12292" name="Rectangle 3"/>
          <p:cNvSpPr>
            <a:spLocks noChangeArrowheads="1"/>
          </p:cNvSpPr>
          <p:nvPr/>
        </p:nvSpPr>
        <p:spPr bwMode="auto">
          <a:xfrm>
            <a:off x="449265" y="84138"/>
            <a:ext cx="8154987" cy="392112"/>
          </a:xfrm>
          <a:prstGeom prst="rect">
            <a:avLst/>
          </a:prstGeom>
          <a:noFill/>
          <a:ln w="9525">
            <a:noFill/>
            <a:miter lim="800000"/>
            <a:headEnd/>
            <a:tailEnd/>
          </a:ln>
        </p:spPr>
        <p:txBody>
          <a:bodyPr lIns="91415" tIns="45708" rIns="91415" bIns="45708" anchor="ctr"/>
          <a:lstStyle/>
          <a:p>
            <a:pPr algn="ctr"/>
            <a:r>
              <a:rPr lang="ja-JP" altLang="en-US" sz="2400" dirty="0" smtClean="0">
                <a:solidFill>
                  <a:srgbClr val="4E5B6F"/>
                </a:solidFill>
                <a:latin typeface="HGPｺﾞｼｯｸE" pitchFamily="50" charset="-128"/>
                <a:ea typeface="HGPｺﾞｼｯｸE" pitchFamily="50" charset="-128"/>
              </a:rPr>
              <a:t>家庭におけるＤＣ／ＡＣハイブリッドグリッドによる省エネ化</a:t>
            </a:r>
            <a:endParaRPr lang="en-US" altLang="ja-JP" sz="2400" dirty="0" smtClean="0">
              <a:solidFill>
                <a:srgbClr val="4E5B6F"/>
              </a:solidFill>
              <a:latin typeface="HGPｺﾞｼｯｸE" pitchFamily="50" charset="-128"/>
              <a:ea typeface="HGPｺﾞｼｯｸE" pitchFamily="50" charset="-128"/>
            </a:endParaRPr>
          </a:p>
        </p:txBody>
      </p:sp>
      <p:pic>
        <p:nvPicPr>
          <p:cNvPr id="12293" name="Picture 7"/>
          <p:cNvPicPr>
            <a:picLocks noChangeAspect="1" noChangeArrowheads="1"/>
          </p:cNvPicPr>
          <p:nvPr/>
        </p:nvPicPr>
        <p:blipFill>
          <a:blip r:embed="rId3" cstate="print"/>
          <a:srcRect/>
          <a:stretch>
            <a:fillRect/>
          </a:stretch>
        </p:blipFill>
        <p:spPr bwMode="auto">
          <a:xfrm>
            <a:off x="450813" y="620610"/>
            <a:ext cx="4795838" cy="6119812"/>
          </a:xfrm>
          <a:prstGeom prst="rect">
            <a:avLst/>
          </a:prstGeom>
          <a:noFill/>
          <a:ln w="9525">
            <a:noFill/>
            <a:miter lim="800000"/>
            <a:headEnd/>
            <a:tailEnd/>
          </a:ln>
        </p:spPr>
      </p:pic>
      <p:sp>
        <p:nvSpPr>
          <p:cNvPr id="12294" name="Text Box 22"/>
          <p:cNvSpPr txBox="1">
            <a:spLocks noChangeArrowheads="1"/>
          </p:cNvSpPr>
          <p:nvPr/>
        </p:nvSpPr>
        <p:spPr bwMode="auto">
          <a:xfrm>
            <a:off x="5170237" y="836641"/>
            <a:ext cx="3323538" cy="2031301"/>
          </a:xfrm>
          <a:prstGeom prst="rect">
            <a:avLst/>
          </a:prstGeom>
          <a:noFill/>
          <a:ln w="9525">
            <a:noFill/>
            <a:miter lim="800000"/>
            <a:headEnd/>
            <a:tailEnd/>
          </a:ln>
        </p:spPr>
        <p:txBody>
          <a:bodyPr wrap="square" lIns="91415" tIns="45708" rIns="91415" bIns="45708">
            <a:spAutoFit/>
          </a:bodyPr>
          <a:lstStyle/>
          <a:p>
            <a:r>
              <a:rPr lang="ja-JP" altLang="en-US" sz="1800" dirty="0" smtClean="0">
                <a:solidFill>
                  <a:prstClr val="black"/>
                </a:solidFill>
                <a:latin typeface="HGPｺﾞｼｯｸE" pitchFamily="50" charset="-128"/>
                <a:ea typeface="HGPｺﾞｼｯｸE" pitchFamily="50" charset="-128"/>
              </a:rPr>
              <a:t>もともとＤＣ（直流電気）で駆動している家電が多い</a:t>
            </a:r>
            <a:endParaRPr lang="en-US" altLang="ja-JP" sz="1800" dirty="0" smtClean="0">
              <a:solidFill>
                <a:prstClr val="black"/>
              </a:solidFill>
              <a:latin typeface="HGPｺﾞｼｯｸE" pitchFamily="50" charset="-128"/>
              <a:ea typeface="HGPｺﾞｼｯｸE" pitchFamily="50" charset="-128"/>
            </a:endParaRPr>
          </a:p>
          <a:p>
            <a:endParaRPr lang="en-US" altLang="ja-JP" sz="1800" dirty="0" smtClean="0">
              <a:solidFill>
                <a:prstClr val="black"/>
              </a:solidFill>
              <a:latin typeface="HGPｺﾞｼｯｸE" pitchFamily="50" charset="-128"/>
              <a:ea typeface="HGPｺﾞｼｯｸE" pitchFamily="50" charset="-128"/>
            </a:endParaRPr>
          </a:p>
          <a:p>
            <a:pPr>
              <a:buFont typeface="Wingdings" pitchFamily="2" charset="2"/>
              <a:buChar char="l"/>
            </a:pPr>
            <a:r>
              <a:rPr lang="ja-JP" altLang="en-US" sz="1800" dirty="0" smtClean="0">
                <a:solidFill>
                  <a:prstClr val="black"/>
                </a:solidFill>
                <a:latin typeface="HGPｺﾞｼｯｸE" pitchFamily="50" charset="-128"/>
                <a:ea typeface="HGPｺﾞｼｯｸE" pitchFamily="50" charset="-128"/>
              </a:rPr>
              <a:t>ＡＣ：掃除機・ドライヤー・</a:t>
            </a:r>
            <a:endParaRPr lang="en-US" altLang="ja-JP" sz="1800" dirty="0" smtClean="0">
              <a:solidFill>
                <a:prstClr val="black"/>
              </a:solidFill>
              <a:latin typeface="HGPｺﾞｼｯｸE" pitchFamily="50" charset="-128"/>
              <a:ea typeface="HGPｺﾞｼｯｸE" pitchFamily="50" charset="-128"/>
            </a:endParaRPr>
          </a:p>
          <a:p>
            <a:r>
              <a:rPr lang="ja-JP" altLang="en-US" sz="1800" dirty="0" smtClean="0">
                <a:solidFill>
                  <a:prstClr val="black"/>
                </a:solidFill>
                <a:latin typeface="HGPｺﾞｼｯｸE" pitchFamily="50" charset="-128"/>
                <a:ea typeface="HGPｺﾞｼｯｸE" pitchFamily="50" charset="-128"/>
              </a:rPr>
              <a:t>　　　　 冷蔵庫等</a:t>
            </a:r>
            <a:endParaRPr lang="en-US" altLang="ja-JP" sz="1800" dirty="0" smtClean="0">
              <a:solidFill>
                <a:prstClr val="black"/>
              </a:solidFill>
              <a:latin typeface="HGPｺﾞｼｯｸE" pitchFamily="50" charset="-128"/>
              <a:ea typeface="HGPｺﾞｼｯｸE" pitchFamily="50" charset="-128"/>
            </a:endParaRPr>
          </a:p>
          <a:p>
            <a:pPr>
              <a:buFont typeface="Wingdings" pitchFamily="2" charset="2"/>
              <a:buChar char="l"/>
            </a:pPr>
            <a:r>
              <a:rPr lang="ja-JP" altLang="en-US" sz="1800" dirty="0" smtClean="0">
                <a:solidFill>
                  <a:prstClr val="black"/>
                </a:solidFill>
                <a:latin typeface="HGPｺﾞｼｯｸE" pitchFamily="50" charset="-128"/>
                <a:ea typeface="HGPｺﾞｼｯｸE" pitchFamily="50" charset="-128"/>
              </a:rPr>
              <a:t>ＤＣ：ＰＣ・照明・ＴＶ・</a:t>
            </a:r>
            <a:endParaRPr lang="en-US" altLang="ja-JP" sz="1800" dirty="0" smtClean="0">
              <a:solidFill>
                <a:prstClr val="black"/>
              </a:solidFill>
              <a:latin typeface="HGPｺﾞｼｯｸE" pitchFamily="50" charset="-128"/>
              <a:ea typeface="HGPｺﾞｼｯｸE" pitchFamily="50" charset="-128"/>
            </a:endParaRPr>
          </a:p>
          <a:p>
            <a:r>
              <a:rPr lang="en-US" altLang="ja-JP" sz="1800" dirty="0" smtClean="0">
                <a:solidFill>
                  <a:prstClr val="black"/>
                </a:solidFill>
                <a:latin typeface="HGPｺﾞｼｯｸE" pitchFamily="50" charset="-128"/>
                <a:ea typeface="HGPｺﾞｼｯｸE" pitchFamily="50" charset="-128"/>
              </a:rPr>
              <a:t>        </a:t>
            </a:r>
            <a:r>
              <a:rPr lang="ja-JP" altLang="en-US" sz="1800" dirty="0" smtClean="0">
                <a:solidFill>
                  <a:prstClr val="black"/>
                </a:solidFill>
                <a:latin typeface="HGPｺﾞｼｯｸE" pitchFamily="50" charset="-128"/>
                <a:ea typeface="HGPｺﾞｼｯｸE" pitchFamily="50" charset="-128"/>
              </a:rPr>
              <a:t>ビデオ・ゲーム機等</a:t>
            </a:r>
            <a:endParaRPr lang="en-US" altLang="ja-JP" sz="1800" dirty="0" smtClean="0">
              <a:solidFill>
                <a:prstClr val="black"/>
              </a:solidFill>
              <a:latin typeface="HGPｺﾞｼｯｸE" pitchFamily="50" charset="-128"/>
              <a:ea typeface="HGPｺﾞｼｯｸE" pitchFamily="50" charset="-128"/>
            </a:endParaRPr>
          </a:p>
        </p:txBody>
      </p:sp>
      <p:sp>
        <p:nvSpPr>
          <p:cNvPr id="7" name="テキスト ボックス 6"/>
          <p:cNvSpPr txBox="1"/>
          <p:nvPr/>
        </p:nvSpPr>
        <p:spPr>
          <a:xfrm>
            <a:off x="5834945" y="4941211"/>
            <a:ext cx="2441793" cy="1785104"/>
          </a:xfrm>
          <a:prstGeom prst="rect">
            <a:avLst/>
          </a:prstGeom>
          <a:solidFill>
            <a:srgbClr val="FFFF00"/>
          </a:solidFill>
        </p:spPr>
        <p:txBody>
          <a:bodyPr wrap="square">
            <a:spAutoFit/>
          </a:bodyPr>
          <a:lstStyle/>
          <a:p>
            <a:pPr>
              <a:defRPr/>
            </a:pPr>
            <a:r>
              <a:rPr lang="ja-JP" altLang="en-US" sz="2000" dirty="0">
                <a:solidFill>
                  <a:srgbClr val="FF0000"/>
                </a:solidFill>
                <a:latin typeface="HGPｺﾞｼｯｸE" pitchFamily="50" charset="-128"/>
                <a:ea typeface="HGPｺﾞｼｯｸE" pitchFamily="50" charset="-128"/>
              </a:rPr>
              <a:t>開発項目</a:t>
            </a:r>
            <a:endParaRPr lang="en-US" altLang="ja-JP" sz="2000" dirty="0">
              <a:solidFill>
                <a:srgbClr val="FF0000"/>
              </a:solidFill>
              <a:latin typeface="HGPｺﾞｼｯｸE" pitchFamily="50" charset="-128"/>
              <a:ea typeface="HGPｺﾞｼｯｸE" pitchFamily="50" charset="-128"/>
            </a:endParaRPr>
          </a:p>
          <a:p>
            <a:pPr>
              <a:defRPr/>
            </a:pPr>
            <a:r>
              <a:rPr lang="ja-JP" altLang="en-US" sz="1800" dirty="0">
                <a:solidFill>
                  <a:srgbClr val="D6ECFF">
                    <a:lumMod val="50000"/>
                  </a:srgbClr>
                </a:solidFill>
                <a:latin typeface="HGPｺﾞｼｯｸE" pitchFamily="50" charset="-128"/>
                <a:ea typeface="HGPｺﾞｼｯｸE" pitchFamily="50" charset="-128"/>
              </a:rPr>
              <a:t>低圧ＡＣ－ＤＣ</a:t>
            </a:r>
            <a:endParaRPr lang="en-US" altLang="ja-JP" sz="1800" dirty="0">
              <a:solidFill>
                <a:srgbClr val="D6ECFF">
                  <a:lumMod val="50000"/>
                </a:srgbClr>
              </a:solidFill>
              <a:latin typeface="HGPｺﾞｼｯｸE" pitchFamily="50" charset="-128"/>
              <a:ea typeface="HGPｺﾞｼｯｸE" pitchFamily="50" charset="-128"/>
            </a:endParaRPr>
          </a:p>
          <a:p>
            <a:pPr>
              <a:defRPr/>
            </a:pPr>
            <a:r>
              <a:rPr lang="ja-JP" altLang="en-US" sz="1800" dirty="0">
                <a:solidFill>
                  <a:srgbClr val="D6ECFF">
                    <a:lumMod val="50000"/>
                  </a:srgbClr>
                </a:solidFill>
                <a:latin typeface="HGPｺﾞｼｯｸE" pitchFamily="50" charset="-128"/>
                <a:ea typeface="HGPｺﾞｼｯｸE" pitchFamily="50" charset="-128"/>
              </a:rPr>
              <a:t>ハイブリッドシステム開発</a:t>
            </a:r>
            <a:endParaRPr lang="en-US" altLang="ja-JP" sz="1800" dirty="0">
              <a:solidFill>
                <a:srgbClr val="D6ECFF">
                  <a:lumMod val="50000"/>
                </a:srgbClr>
              </a:solidFill>
              <a:latin typeface="HGPｺﾞｼｯｸE" pitchFamily="50" charset="-128"/>
              <a:ea typeface="HGPｺﾞｼｯｸE" pitchFamily="50" charset="-128"/>
            </a:endParaRPr>
          </a:p>
          <a:p>
            <a:pPr>
              <a:defRPr/>
            </a:pPr>
            <a:r>
              <a:rPr lang="ja-JP" altLang="en-US" sz="1800" dirty="0">
                <a:solidFill>
                  <a:srgbClr val="D6ECFF">
                    <a:lumMod val="50000"/>
                  </a:srgbClr>
                </a:solidFill>
                <a:latin typeface="HGPｺﾞｼｯｸE" pitchFamily="50" charset="-128"/>
                <a:ea typeface="HGPｺﾞｼｯｸE" pitchFamily="50" charset="-128"/>
              </a:rPr>
              <a:t>・　</a:t>
            </a:r>
            <a:r>
              <a:rPr lang="ja-JP" altLang="en-US" sz="1800" dirty="0" smtClean="0">
                <a:solidFill>
                  <a:srgbClr val="D6ECFF">
                    <a:lumMod val="50000"/>
                  </a:srgbClr>
                </a:solidFill>
                <a:latin typeface="HGPｺﾞｼｯｸE" pitchFamily="50" charset="-128"/>
                <a:ea typeface="HGPｺﾞｼｯｸE" pitchFamily="50" charset="-128"/>
              </a:rPr>
              <a:t>ＤＣ　</a:t>
            </a:r>
            <a:r>
              <a:rPr lang="ja-JP" altLang="en-US" sz="1800" dirty="0">
                <a:solidFill>
                  <a:srgbClr val="D6ECFF">
                    <a:lumMod val="50000"/>
                  </a:srgbClr>
                </a:solidFill>
                <a:latin typeface="HGPｺﾞｼｯｸE" pitchFamily="50" charset="-128"/>
                <a:ea typeface="HGPｺﾞｼｯｸE" pitchFamily="50" charset="-128"/>
              </a:rPr>
              <a:t>　４８Ｖ、１ｋｗｈ</a:t>
            </a:r>
            <a:endParaRPr lang="en-US" altLang="ja-JP" sz="1800" dirty="0">
              <a:solidFill>
                <a:srgbClr val="D6ECFF">
                  <a:lumMod val="50000"/>
                </a:srgbClr>
              </a:solidFill>
              <a:latin typeface="HGPｺﾞｼｯｸE" pitchFamily="50" charset="-128"/>
              <a:ea typeface="HGPｺﾞｼｯｸE" pitchFamily="50" charset="-128"/>
            </a:endParaRPr>
          </a:p>
          <a:p>
            <a:pPr>
              <a:defRPr/>
            </a:pPr>
            <a:r>
              <a:rPr lang="ja-JP" altLang="en-US" sz="1800" dirty="0">
                <a:solidFill>
                  <a:srgbClr val="D6ECFF">
                    <a:lumMod val="50000"/>
                  </a:srgbClr>
                </a:solidFill>
                <a:latin typeface="HGPｺﾞｼｯｸE" pitchFamily="50" charset="-128"/>
                <a:ea typeface="HGPｺﾞｼｯｸE" pitchFamily="50" charset="-128"/>
              </a:rPr>
              <a:t>・　</a:t>
            </a:r>
            <a:r>
              <a:rPr lang="ja-JP" altLang="en-US" sz="1800" dirty="0" smtClean="0">
                <a:solidFill>
                  <a:srgbClr val="D6ECFF">
                    <a:lumMod val="50000"/>
                  </a:srgbClr>
                </a:solidFill>
                <a:latin typeface="HGPｺﾞｼｯｸE" pitchFamily="50" charset="-128"/>
                <a:ea typeface="HGPｺﾞｼｯｸE" pitchFamily="50" charset="-128"/>
              </a:rPr>
              <a:t>ＡＣ　１００Ｖ、２ｋｗｈ</a:t>
            </a:r>
            <a:endParaRPr lang="ja-JP" altLang="en-US" sz="1800" dirty="0">
              <a:solidFill>
                <a:srgbClr val="D6ECFF">
                  <a:lumMod val="50000"/>
                </a:srgbClr>
              </a:solidFill>
              <a:latin typeface="HGPｺﾞｼｯｸE" pitchFamily="50" charset="-128"/>
              <a:ea typeface="HGPｺﾞｼｯｸE" pitchFamily="50" charset="-128"/>
            </a:endParaRPr>
          </a:p>
        </p:txBody>
      </p:sp>
      <p:sp>
        <p:nvSpPr>
          <p:cNvPr id="8" name="Text Box 32"/>
          <p:cNvSpPr txBox="1">
            <a:spLocks noChangeArrowheads="1"/>
          </p:cNvSpPr>
          <p:nvPr/>
        </p:nvSpPr>
        <p:spPr bwMode="auto">
          <a:xfrm>
            <a:off x="5369649" y="3645031"/>
            <a:ext cx="3456480" cy="1200304"/>
          </a:xfrm>
          <a:prstGeom prst="rect">
            <a:avLst/>
          </a:prstGeom>
          <a:noFill/>
          <a:ln w="9525">
            <a:noFill/>
            <a:miter lim="800000"/>
            <a:headEnd/>
            <a:tailEnd/>
          </a:ln>
        </p:spPr>
        <p:txBody>
          <a:bodyPr wrap="square" lIns="91415" tIns="45708" rIns="91415" bIns="45708">
            <a:spAutoFit/>
          </a:bodyPr>
          <a:lstStyle/>
          <a:p>
            <a:pPr algn="ctr"/>
            <a:r>
              <a:rPr lang="ja-JP" altLang="en-US" sz="1800" i="1" u="sng" dirty="0" smtClean="0">
                <a:solidFill>
                  <a:srgbClr val="EA157A"/>
                </a:solidFill>
                <a:latin typeface="Arial" pitchFamily="34" charset="0"/>
                <a:ea typeface="ＭＳ Ｐゴシック" pitchFamily="50" charset="-128"/>
              </a:rPr>
              <a:t>直流給電の普及に</a:t>
            </a:r>
            <a:r>
              <a:rPr lang="ja-JP" altLang="en-US" sz="1800" i="1" u="sng" dirty="0" err="1" smtClean="0">
                <a:solidFill>
                  <a:srgbClr val="EA157A"/>
                </a:solidFill>
                <a:latin typeface="Arial" pitchFamily="34" charset="0"/>
                <a:ea typeface="ＭＳ Ｐゴシック" pitchFamily="50" charset="-128"/>
              </a:rPr>
              <a:t>よ</a:t>
            </a:r>
            <a:r>
              <a:rPr lang="en-US" altLang="ja-JP" sz="1800" i="1" u="sng" dirty="0" smtClean="0">
                <a:solidFill>
                  <a:srgbClr val="EA157A"/>
                </a:solidFill>
                <a:latin typeface="Arial" pitchFamily="34" charset="0"/>
                <a:ea typeface="ＭＳ Ｐゴシック" pitchFamily="50" charset="-128"/>
              </a:rPr>
              <a:t>AC</a:t>
            </a:r>
            <a:r>
              <a:rPr lang="ja-JP" altLang="en-US" sz="1800" i="1" u="sng" dirty="0" smtClean="0">
                <a:solidFill>
                  <a:srgbClr val="EA157A"/>
                </a:solidFill>
                <a:latin typeface="Arial" pitchFamily="34" charset="0"/>
                <a:ea typeface="ＭＳ Ｐゴシック" pitchFamily="50" charset="-128"/>
              </a:rPr>
              <a:t>→</a:t>
            </a:r>
            <a:r>
              <a:rPr lang="en-US" altLang="ja-JP" sz="1800" i="1" u="sng" dirty="0" smtClean="0">
                <a:solidFill>
                  <a:srgbClr val="EA157A"/>
                </a:solidFill>
                <a:latin typeface="Arial" pitchFamily="34" charset="0"/>
                <a:ea typeface="ＭＳ Ｐゴシック" pitchFamily="50" charset="-128"/>
              </a:rPr>
              <a:t>DC</a:t>
            </a:r>
            <a:r>
              <a:rPr lang="ja-JP" altLang="en-US" sz="1800" i="1" u="sng" dirty="0" err="1" smtClean="0">
                <a:solidFill>
                  <a:srgbClr val="EA157A"/>
                </a:solidFill>
                <a:latin typeface="Arial" pitchFamily="34" charset="0"/>
                <a:ea typeface="ＭＳ Ｐゴシック" pitchFamily="50" charset="-128"/>
              </a:rPr>
              <a:t>への</a:t>
            </a:r>
            <a:r>
              <a:rPr lang="ja-JP" altLang="en-US" sz="1800" i="1" u="sng" dirty="0" smtClean="0">
                <a:solidFill>
                  <a:srgbClr val="EA157A"/>
                </a:solidFill>
                <a:latin typeface="Arial" pitchFamily="34" charset="0"/>
                <a:ea typeface="ＭＳ Ｐゴシック" pitchFamily="50" charset="-128"/>
              </a:rPr>
              <a:t>変換ロス（使用電力の約</a:t>
            </a:r>
            <a:r>
              <a:rPr lang="en-US" altLang="ja-JP" sz="1800" i="1" u="sng" dirty="0" smtClean="0">
                <a:solidFill>
                  <a:srgbClr val="EA157A"/>
                </a:solidFill>
                <a:latin typeface="Arial" pitchFamily="34" charset="0"/>
                <a:ea typeface="ＭＳ Ｐゴシック" pitchFamily="50" charset="-128"/>
              </a:rPr>
              <a:t>20</a:t>
            </a:r>
            <a:r>
              <a:rPr lang="ja-JP" altLang="en-US" sz="1800" i="1" u="sng" dirty="0" smtClean="0">
                <a:solidFill>
                  <a:srgbClr val="EA157A"/>
                </a:solidFill>
                <a:latin typeface="Arial" pitchFamily="34" charset="0"/>
                <a:ea typeface="ＭＳ Ｐゴシック" pitchFamily="50" charset="-128"/>
              </a:rPr>
              <a:t>％）分</a:t>
            </a:r>
            <a:endParaRPr lang="en-US" altLang="ja-JP" sz="1800" i="1" u="sng" dirty="0" smtClean="0">
              <a:solidFill>
                <a:srgbClr val="EA157A"/>
              </a:solidFill>
              <a:latin typeface="Arial" pitchFamily="34" charset="0"/>
              <a:ea typeface="ＭＳ Ｐゴシック" pitchFamily="50" charset="-128"/>
            </a:endParaRPr>
          </a:p>
          <a:p>
            <a:pPr algn="ctr"/>
            <a:r>
              <a:rPr lang="ja-JP" altLang="en-US" sz="1800" i="1" u="sng" dirty="0" smtClean="0">
                <a:solidFill>
                  <a:srgbClr val="EA157A"/>
                </a:solidFill>
                <a:latin typeface="Arial" pitchFamily="34" charset="0"/>
                <a:ea typeface="ＭＳ Ｐゴシック" pitchFamily="50" charset="-128"/>
              </a:rPr>
              <a:t>の削減が可能に</a:t>
            </a:r>
            <a:endParaRPr lang="en-US" altLang="ja-JP" sz="1800" i="1" u="sng" dirty="0" smtClean="0">
              <a:solidFill>
                <a:srgbClr val="EA157A"/>
              </a:solidFill>
              <a:latin typeface="Arial" pitchFamily="34" charset="0"/>
              <a:ea typeface="ＭＳ Ｐゴシック" pitchFamily="50" charset="-128"/>
            </a:endParaRPr>
          </a:p>
        </p:txBody>
      </p:sp>
      <p:sp>
        <p:nvSpPr>
          <p:cNvPr id="9" name="二等辺三角形 8"/>
          <p:cNvSpPr/>
          <p:nvPr/>
        </p:nvSpPr>
        <p:spPr>
          <a:xfrm rot="10800000">
            <a:off x="6366711" y="3068950"/>
            <a:ext cx="1661769" cy="36005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右矢印 10"/>
          <p:cNvSpPr/>
          <p:nvPr/>
        </p:nvSpPr>
        <p:spPr>
          <a:xfrm>
            <a:off x="7641672" y="2391364"/>
            <a:ext cx="199412" cy="288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7829068" y="2276840"/>
            <a:ext cx="1308371" cy="523220"/>
          </a:xfrm>
          <a:prstGeom prst="rect">
            <a:avLst/>
          </a:prstGeom>
          <a:noFill/>
        </p:spPr>
        <p:txBody>
          <a:bodyPr wrap="none" rtlCol="0">
            <a:spAutoFit/>
          </a:bodyPr>
          <a:lstStyle/>
          <a:p>
            <a:r>
              <a:rPr kumimoji="1" lang="ja-JP" altLang="en-US" sz="1400" dirty="0" smtClean="0">
                <a:solidFill>
                  <a:srgbClr val="FF0000"/>
                </a:solidFill>
                <a:latin typeface="HGP創英角ｺﾞｼｯｸUB" pitchFamily="50" charset="-128"/>
                <a:ea typeface="HGP創英角ｺﾞｼｯｸUB" pitchFamily="50" charset="-128"/>
              </a:rPr>
              <a:t>ＡＣからの変換</a:t>
            </a:r>
            <a:endParaRPr kumimoji="1" lang="en-US" altLang="ja-JP" sz="1400" dirty="0" smtClean="0">
              <a:solidFill>
                <a:srgbClr val="FF0000"/>
              </a:solidFill>
              <a:latin typeface="HGP創英角ｺﾞｼｯｸUB" pitchFamily="50" charset="-128"/>
              <a:ea typeface="HGP創英角ｺﾞｼｯｸUB" pitchFamily="50" charset="-128"/>
            </a:endParaRPr>
          </a:p>
          <a:p>
            <a:r>
              <a:rPr kumimoji="1" lang="ja-JP" altLang="en-US" sz="1400" dirty="0" smtClean="0">
                <a:solidFill>
                  <a:srgbClr val="FF0000"/>
                </a:solidFill>
                <a:latin typeface="HGP創英角ｺﾞｼｯｸUB" pitchFamily="50" charset="-128"/>
                <a:ea typeface="HGP創英角ｺﾞｼｯｸUB" pitchFamily="50" charset="-128"/>
              </a:rPr>
              <a:t>ロスが</a:t>
            </a:r>
            <a:r>
              <a:rPr lang="ja-JP" altLang="en-US" sz="1400" dirty="0" smtClean="0">
                <a:solidFill>
                  <a:srgbClr val="FF0000"/>
                </a:solidFill>
                <a:latin typeface="HGP創英角ｺﾞｼｯｸUB" pitchFamily="50" charset="-128"/>
                <a:ea typeface="HGP創英角ｺﾞｼｯｸUB" pitchFamily="50" charset="-128"/>
              </a:rPr>
              <a:t>発生</a:t>
            </a:r>
            <a:endParaRPr kumimoji="1" lang="ja-JP" altLang="en-US" sz="1400" dirty="0">
              <a:solidFill>
                <a:srgbClr val="FF0000"/>
              </a:solidFill>
              <a:latin typeface="HGP創英角ｺﾞｼｯｸUB" pitchFamily="50" charset="-128"/>
              <a:ea typeface="HGP創英角ｺﾞｼｯｸUB" pitchFamily="50" charset="-128"/>
            </a:endParaRPr>
          </a:p>
        </p:txBody>
      </p:sp>
      <p:sp>
        <p:nvSpPr>
          <p:cNvPr id="13" name="正方形/長方形 12"/>
          <p:cNvSpPr/>
          <p:nvPr/>
        </p:nvSpPr>
        <p:spPr>
          <a:xfrm>
            <a:off x="5170237" y="2262092"/>
            <a:ext cx="3814444" cy="576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4555885" y="476672"/>
            <a:ext cx="4588115" cy="369332"/>
          </a:xfrm>
          <a:prstGeom prst="rect">
            <a:avLst/>
          </a:prstGeom>
          <a:noFill/>
        </p:spPr>
        <p:txBody>
          <a:bodyPr wrap="none" rtlCol="0">
            <a:spAutoFit/>
          </a:bodyPr>
          <a:lstStyle/>
          <a:p>
            <a:r>
              <a:rPr kumimoji="1" lang="ja-JP" altLang="en-US" b="1" dirty="0" smtClean="0">
                <a:solidFill>
                  <a:srgbClr val="FF0000"/>
                </a:solidFill>
              </a:rPr>
              <a:t>パナソニック㈱エコ</a:t>
            </a:r>
            <a:r>
              <a:rPr lang="ja-JP" altLang="en-US" b="1" dirty="0" smtClean="0">
                <a:solidFill>
                  <a:srgbClr val="FF0000"/>
                </a:solidFill>
              </a:rPr>
              <a:t>ソリューション社も同じ考え</a:t>
            </a:r>
            <a:endParaRPr kumimoji="1" lang="ja-JP" altLang="en-US" b="1" dirty="0">
              <a:solidFill>
                <a:srgbClr val="FF00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bwMode="auto">
          <a:xfrm>
            <a:off x="457259" y="1958959"/>
            <a:ext cx="8280920" cy="2720361"/>
          </a:xfrm>
          <a:prstGeom prst="roundRect">
            <a:avLst/>
          </a:prstGeom>
          <a:gradFill flip="none" rotWithShape="1">
            <a:gsLst>
              <a:gs pos="45000">
                <a:srgbClr val="92D050">
                  <a:tint val="66000"/>
                  <a:satMod val="160000"/>
                  <a:alpha val="86000"/>
                </a:srgbClr>
              </a:gs>
              <a:gs pos="50000">
                <a:srgbClr val="92D050">
                  <a:tint val="44500"/>
                  <a:satMod val="160000"/>
                </a:srgbClr>
              </a:gs>
              <a:gs pos="100000">
                <a:srgbClr val="92D050">
                  <a:tint val="23500"/>
                  <a:satMod val="160000"/>
                </a:srgbClr>
              </a:gs>
            </a:gsLst>
            <a:path path="circle">
              <a:fillToRect l="50000" t="50000" r="50000" b="50000"/>
            </a:path>
            <a:tileRect/>
          </a:gradFill>
          <a:ln w="38100" cap="flat" cmpd="sng" algn="ctr">
            <a:solidFill>
              <a:srgbClr val="00B050"/>
            </a:solidFill>
            <a:prstDash val="solid"/>
            <a:round/>
            <a:headEnd type="none" w="med" len="med"/>
            <a:tailEnd type="none" w="med" len="med"/>
          </a:ln>
          <a:effectLst/>
        </p:spPr>
        <p:txBody>
          <a:bodyPr lIns="65266" tIns="32633" rIns="65266" bIns="32633"/>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pic>
        <p:nvPicPr>
          <p:cNvPr id="4" name="Picture 3"/>
          <p:cNvPicPr>
            <a:picLocks noChangeAspect="1" noChangeArrowheads="1"/>
          </p:cNvPicPr>
          <p:nvPr/>
        </p:nvPicPr>
        <p:blipFill>
          <a:blip r:embed="rId2" cstate="print"/>
          <a:srcRect/>
          <a:stretch>
            <a:fillRect/>
          </a:stretch>
        </p:blipFill>
        <p:spPr bwMode="auto">
          <a:xfrm>
            <a:off x="1177018" y="2010455"/>
            <a:ext cx="6789964" cy="823232"/>
          </a:xfrm>
          <a:prstGeom prst="rect">
            <a:avLst/>
          </a:prstGeom>
          <a:noFill/>
          <a:ln w="9525">
            <a:noFill/>
            <a:miter lim="800000"/>
            <a:headEnd/>
            <a:tailEnd/>
          </a:ln>
        </p:spPr>
      </p:pic>
      <p:sp>
        <p:nvSpPr>
          <p:cNvPr id="5" name="正方形/長方形 4"/>
          <p:cNvSpPr>
            <a:spLocks noChangeArrowheads="1"/>
          </p:cNvSpPr>
          <p:nvPr/>
        </p:nvSpPr>
        <p:spPr bwMode="auto">
          <a:xfrm>
            <a:off x="1177018" y="2010455"/>
            <a:ext cx="6789964" cy="823232"/>
          </a:xfrm>
          <a:prstGeom prst="rect">
            <a:avLst/>
          </a:prstGeom>
          <a:solidFill>
            <a:srgbClr val="FFFFFF">
              <a:alpha val="50195"/>
            </a:srgbClr>
          </a:solidFill>
          <a:ln w="31750">
            <a:noFill/>
            <a:round/>
            <a:headEnd/>
            <a:tailEnd type="triangle" w="med" len="med"/>
          </a:ln>
        </p:spPr>
        <p:txBody>
          <a:bodyPr lIns="65266" tIns="32633" rIns="65266" bIns="32633"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spcBef>
                <a:spcPct val="50000"/>
              </a:spcBef>
            </a:pPr>
            <a:endParaRPr lang="ja-JP" altLang="en-US"/>
          </a:p>
        </p:txBody>
      </p:sp>
      <p:sp>
        <p:nvSpPr>
          <p:cNvPr id="6" name="角丸四角形 5"/>
          <p:cNvSpPr>
            <a:spLocks noChangeArrowheads="1"/>
          </p:cNvSpPr>
          <p:nvPr/>
        </p:nvSpPr>
        <p:spPr bwMode="auto">
          <a:xfrm>
            <a:off x="199572" y="363991"/>
            <a:ext cx="8743724" cy="1543277"/>
          </a:xfrm>
          <a:prstGeom prst="roundRect">
            <a:avLst>
              <a:gd name="adj" fmla="val 16667"/>
            </a:avLst>
          </a:prstGeom>
          <a:noFill/>
          <a:ln w="12700" algn="ctr">
            <a:solidFill>
              <a:srgbClr val="7030A0"/>
            </a:solidFill>
            <a:round/>
            <a:headEnd/>
            <a:tailEnd/>
          </a:ln>
        </p:spPr>
        <p:txBody>
          <a:bodyPr lIns="65266" tIns="32633" rIns="65266" bIns="32633"/>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pPr>
            <a:endParaRPr lang="ja-JP" altLang="en-US" dirty="0"/>
          </a:p>
        </p:txBody>
      </p:sp>
      <p:pic>
        <p:nvPicPr>
          <p:cNvPr id="7" name="Picture 575" descr="\\sct1\情報事業本部\03社会基盤情報部\05未契約作業\文科省牧野先生対応（金木）\東京湾近辺.png"/>
          <p:cNvPicPr>
            <a:picLocks noChangeAspect="1" noChangeArrowheads="1"/>
          </p:cNvPicPr>
          <p:nvPr/>
        </p:nvPicPr>
        <p:blipFill>
          <a:blip r:embed="rId3" cstate="print">
            <a:lum bright="-15000" contrast="20000"/>
          </a:blip>
          <a:srcRect/>
          <a:stretch>
            <a:fillRect/>
          </a:stretch>
        </p:blipFill>
        <p:spPr bwMode="auto">
          <a:xfrm>
            <a:off x="1179656" y="2267555"/>
            <a:ext cx="6806940" cy="2160240"/>
          </a:xfrm>
          <a:prstGeom prst="rect">
            <a:avLst/>
          </a:prstGeom>
          <a:scene3d>
            <a:camera prst="orthographicFront">
              <a:rot lat="4200000" lon="0" rev="0"/>
            </a:camera>
            <a:lightRig rig="threePt" dir="t"/>
          </a:scene3d>
        </p:spPr>
      </p:pic>
      <p:pic>
        <p:nvPicPr>
          <p:cNvPr id="8" name="Picture 575" descr="\\sct1\情報事業本部\03社会基盤情報部\05未契約作業\文科省牧野先生対応（金木）\東京湾近辺.png"/>
          <p:cNvPicPr>
            <a:picLocks noChangeAspect="1" noChangeArrowheads="1"/>
          </p:cNvPicPr>
          <p:nvPr/>
        </p:nvPicPr>
        <p:blipFill>
          <a:blip r:embed="rId3" cstate="print">
            <a:lum bright="-15000" contrast="20000"/>
          </a:blip>
          <a:srcRect/>
          <a:stretch>
            <a:fillRect/>
          </a:stretch>
        </p:blipFill>
        <p:spPr bwMode="auto">
          <a:xfrm>
            <a:off x="1197269" y="3141938"/>
            <a:ext cx="6806940" cy="2160240"/>
          </a:xfrm>
          <a:prstGeom prst="rect">
            <a:avLst/>
          </a:prstGeom>
          <a:scene3d>
            <a:camera prst="orthographicFront">
              <a:rot lat="4200000" lon="0" rev="0"/>
            </a:camera>
            <a:lightRig rig="threePt" dir="t"/>
          </a:scene3d>
        </p:spPr>
      </p:pic>
      <p:sp>
        <p:nvSpPr>
          <p:cNvPr id="9" name="AutoShape 736"/>
          <p:cNvSpPr>
            <a:spLocks noChangeArrowheads="1"/>
          </p:cNvSpPr>
          <p:nvPr/>
        </p:nvSpPr>
        <p:spPr bwMode="auto">
          <a:xfrm>
            <a:off x="3235099" y="981983"/>
            <a:ext cx="2571750" cy="616857"/>
          </a:xfrm>
          <a:prstGeom prst="flowChartSummingJunction">
            <a:avLst/>
          </a:prstGeom>
          <a:solidFill>
            <a:schemeClr val="bg1"/>
          </a:solidFill>
          <a:ln w="28575">
            <a:solidFill>
              <a:schemeClr val="accent2"/>
            </a:solidFill>
            <a:round/>
            <a:headEnd/>
            <a:tailEnd/>
          </a:ln>
        </p:spPr>
        <p:txBody>
          <a:bodyPr lIns="65266" tIns="32633" rIns="65266" bIns="32633"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spcBef>
                <a:spcPct val="50000"/>
              </a:spcBef>
            </a:pPr>
            <a:endParaRPr lang="ja-JP" altLang="ja-JP"/>
          </a:p>
        </p:txBody>
      </p:sp>
      <p:sp>
        <p:nvSpPr>
          <p:cNvPr id="10" name="AutoShape 754"/>
          <p:cNvSpPr>
            <a:spLocks noChangeArrowheads="1"/>
          </p:cNvSpPr>
          <p:nvPr/>
        </p:nvSpPr>
        <p:spPr bwMode="auto">
          <a:xfrm>
            <a:off x="3182939" y="6004587"/>
            <a:ext cx="2494643" cy="482186"/>
          </a:xfrm>
          <a:prstGeom prst="flowChartSummingJunction">
            <a:avLst/>
          </a:prstGeom>
          <a:solidFill>
            <a:schemeClr val="bg1"/>
          </a:solidFill>
          <a:ln w="28575">
            <a:solidFill>
              <a:srgbClr val="FF6600"/>
            </a:solidFill>
            <a:round/>
            <a:headEnd/>
            <a:tailEnd/>
          </a:ln>
        </p:spPr>
        <p:txBody>
          <a:bodyPr lIns="65266" tIns="32633" rIns="65266" bIns="32633" anchor="ct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spcBef>
                <a:spcPct val="50000"/>
              </a:spcBef>
            </a:pPr>
            <a:endParaRPr lang="ja-JP" altLang="ja-JP"/>
          </a:p>
        </p:txBody>
      </p:sp>
      <p:sp>
        <p:nvSpPr>
          <p:cNvPr id="11" name="Text Box 769"/>
          <p:cNvSpPr txBox="1">
            <a:spLocks noChangeArrowheads="1"/>
          </p:cNvSpPr>
          <p:nvPr/>
        </p:nvSpPr>
        <p:spPr bwMode="auto">
          <a:xfrm>
            <a:off x="3543533" y="1136196"/>
            <a:ext cx="1953759" cy="285750"/>
          </a:xfrm>
          <a:prstGeom prst="rect">
            <a:avLst/>
          </a:prstGeom>
          <a:solidFill>
            <a:schemeClr val="bg1"/>
          </a:solidFill>
          <a:ln w="9525" algn="ctr">
            <a:noFill/>
            <a:miter lim="800000"/>
            <a:headEnd/>
            <a:tailEnd/>
          </a:ln>
        </p:spPr>
        <p:txBody>
          <a:bodyPr lIns="65266" tIns="32633" rIns="65266" bIns="32633">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spcBef>
                <a:spcPct val="50000"/>
              </a:spcBef>
            </a:pPr>
            <a:r>
              <a:rPr lang="ja-JP" altLang="en-US" sz="1400" b="1" dirty="0">
                <a:solidFill>
                  <a:schemeClr val="accent2"/>
                </a:solidFill>
              </a:rPr>
              <a:t>スマートグリッド</a:t>
            </a:r>
          </a:p>
        </p:txBody>
      </p:sp>
      <p:sp>
        <p:nvSpPr>
          <p:cNvPr id="12" name="Text Box 770"/>
          <p:cNvSpPr txBox="1">
            <a:spLocks noChangeArrowheads="1"/>
          </p:cNvSpPr>
          <p:nvPr/>
        </p:nvSpPr>
        <p:spPr bwMode="auto">
          <a:xfrm>
            <a:off x="3779392" y="6044979"/>
            <a:ext cx="1285875" cy="486531"/>
          </a:xfrm>
          <a:prstGeom prst="rect">
            <a:avLst/>
          </a:prstGeom>
          <a:solidFill>
            <a:schemeClr val="bg1"/>
          </a:solidFill>
          <a:ln w="9525" algn="ctr">
            <a:noFill/>
            <a:miter lim="800000"/>
            <a:headEnd/>
            <a:tailEnd/>
          </a:ln>
        </p:spPr>
        <p:txBody>
          <a:bodyPr lIns="65266" tIns="32633" rIns="65266" bIns="32633">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lnSpc>
                <a:spcPts val="1071"/>
              </a:lnSpc>
              <a:spcBef>
                <a:spcPct val="50000"/>
              </a:spcBef>
            </a:pPr>
            <a:r>
              <a:rPr lang="ja-JP" altLang="en-US" b="1" dirty="0">
                <a:solidFill>
                  <a:srgbClr val="FF6600"/>
                </a:solidFill>
              </a:rPr>
              <a:t>モビリティ</a:t>
            </a:r>
            <a:endParaRPr lang="en-US" altLang="ja-JP" b="1" dirty="0">
              <a:solidFill>
                <a:srgbClr val="FF6600"/>
              </a:solidFill>
            </a:endParaRPr>
          </a:p>
          <a:p>
            <a:pPr algn="ctr" defTabSz="913288">
              <a:lnSpc>
                <a:spcPts val="1071"/>
              </a:lnSpc>
              <a:spcBef>
                <a:spcPct val="50000"/>
              </a:spcBef>
            </a:pPr>
            <a:r>
              <a:rPr lang="ja-JP" altLang="en-US" b="1" dirty="0">
                <a:solidFill>
                  <a:srgbClr val="FF6600"/>
                </a:solidFill>
              </a:rPr>
              <a:t>ネットワーク</a:t>
            </a:r>
          </a:p>
        </p:txBody>
      </p:sp>
      <p:pic>
        <p:nvPicPr>
          <p:cNvPr id="13" name="Picture 61" descr="C:\Documents and Settings\akira.mitsuyasu\Local Settings\Temporary Internet Files\Content.IE5\VVIOVKZ2\MC900215550[1].wmf"/>
          <p:cNvPicPr>
            <a:picLocks noChangeAspect="1" noChangeArrowheads="1"/>
          </p:cNvPicPr>
          <p:nvPr/>
        </p:nvPicPr>
        <p:blipFill>
          <a:blip r:embed="rId4" cstate="print">
            <a:lum bright="20000" contrast="-14000"/>
          </a:blip>
          <a:srcRect/>
          <a:stretch>
            <a:fillRect/>
          </a:stretch>
        </p:blipFill>
        <p:spPr bwMode="auto">
          <a:xfrm>
            <a:off x="967244" y="1239383"/>
            <a:ext cx="209776" cy="583974"/>
          </a:xfrm>
          <a:prstGeom prst="rect">
            <a:avLst/>
          </a:prstGeom>
          <a:noFill/>
          <a:ln w="9525">
            <a:noFill/>
            <a:miter lim="800000"/>
            <a:headEnd/>
            <a:tailEnd/>
          </a:ln>
        </p:spPr>
      </p:pic>
      <p:pic>
        <p:nvPicPr>
          <p:cNvPr id="14" name="Picture 66" descr="C:\Documents and Settings\akira.mitsuyasu\Local Settings\Temporary Internet Files\Content.IE5\L4YSBL82\MC900263056[1].wmf"/>
          <p:cNvPicPr>
            <a:picLocks noChangeAspect="1" noChangeArrowheads="1"/>
          </p:cNvPicPr>
          <p:nvPr/>
        </p:nvPicPr>
        <p:blipFill>
          <a:blip r:embed="rId5" cstate="print">
            <a:lum bright="30000" contrast="-40000"/>
          </a:blip>
          <a:srcRect/>
          <a:stretch>
            <a:fillRect/>
          </a:stretch>
        </p:blipFill>
        <p:spPr bwMode="auto">
          <a:xfrm>
            <a:off x="2391456" y="1472973"/>
            <a:ext cx="535214" cy="383268"/>
          </a:xfrm>
          <a:prstGeom prst="rect">
            <a:avLst/>
          </a:prstGeom>
          <a:noFill/>
          <a:ln w="9525">
            <a:noFill/>
            <a:miter lim="800000"/>
            <a:headEnd/>
            <a:tailEnd/>
          </a:ln>
        </p:spPr>
      </p:pic>
      <p:sp>
        <p:nvSpPr>
          <p:cNvPr id="15" name="AutoShape 784"/>
          <p:cNvSpPr>
            <a:spLocks noChangeArrowheads="1"/>
          </p:cNvSpPr>
          <p:nvPr/>
        </p:nvSpPr>
        <p:spPr bwMode="auto">
          <a:xfrm>
            <a:off x="251732" y="1350508"/>
            <a:ext cx="857250" cy="197304"/>
          </a:xfrm>
          <a:prstGeom prst="roundRect">
            <a:avLst>
              <a:gd name="adj" fmla="val 16667"/>
            </a:avLst>
          </a:prstGeom>
          <a:noFill/>
          <a:ln w="9525">
            <a:noFill/>
            <a:round/>
            <a:headEnd/>
            <a:tailEnd/>
          </a:ln>
        </p:spPr>
        <p:txBody>
          <a:bodyPr lIns="0" tIns="0" rIns="0" bIns="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spcBef>
                <a:spcPct val="50000"/>
              </a:spcBef>
            </a:pPr>
            <a:r>
              <a:rPr lang="ja-JP" altLang="en-US" sz="1000" dirty="0"/>
              <a:t>風力発電</a:t>
            </a:r>
          </a:p>
        </p:txBody>
      </p:sp>
      <p:sp>
        <p:nvSpPr>
          <p:cNvPr id="16" name="AutoShape 785"/>
          <p:cNvSpPr>
            <a:spLocks noChangeArrowheads="1"/>
          </p:cNvSpPr>
          <p:nvPr/>
        </p:nvSpPr>
        <p:spPr bwMode="auto">
          <a:xfrm>
            <a:off x="1605643" y="1495651"/>
            <a:ext cx="857250" cy="197304"/>
          </a:xfrm>
          <a:prstGeom prst="roundRect">
            <a:avLst>
              <a:gd name="adj" fmla="val 16667"/>
            </a:avLst>
          </a:prstGeom>
          <a:noFill/>
          <a:ln w="9525">
            <a:noFill/>
            <a:round/>
            <a:headEnd/>
            <a:tailEnd/>
          </a:ln>
        </p:spPr>
        <p:txBody>
          <a:bodyPr lIns="0" tIns="0" rIns="0" bIns="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spcBef>
                <a:spcPct val="50000"/>
              </a:spcBef>
            </a:pPr>
            <a:r>
              <a:rPr lang="ja-JP" altLang="en-US" sz="1000" dirty="0"/>
              <a:t>水力発電</a:t>
            </a:r>
          </a:p>
        </p:txBody>
      </p:sp>
      <p:pic>
        <p:nvPicPr>
          <p:cNvPr id="17" name="Picture 65" descr="C:\Documents and Settings\akira.mitsuyasu\Local Settings\Temporary Internet Files\Content.IE5\RXJEBFSH\MC900215569[1].wmf"/>
          <p:cNvPicPr>
            <a:picLocks noChangeAspect="1" noChangeArrowheads="1"/>
          </p:cNvPicPr>
          <p:nvPr/>
        </p:nvPicPr>
        <p:blipFill>
          <a:blip r:embed="rId6" cstate="print">
            <a:lum bright="30000" contrast="-32000"/>
          </a:blip>
          <a:srcRect/>
          <a:stretch>
            <a:fillRect/>
          </a:stretch>
        </p:blipFill>
        <p:spPr bwMode="auto">
          <a:xfrm>
            <a:off x="7952248" y="981983"/>
            <a:ext cx="682625" cy="537482"/>
          </a:xfrm>
          <a:prstGeom prst="rect">
            <a:avLst/>
          </a:prstGeom>
          <a:noFill/>
          <a:ln w="9525">
            <a:noFill/>
            <a:miter lim="800000"/>
            <a:headEnd/>
            <a:tailEnd/>
          </a:ln>
        </p:spPr>
      </p:pic>
      <p:sp>
        <p:nvSpPr>
          <p:cNvPr id="18" name="AutoShape 787"/>
          <p:cNvSpPr>
            <a:spLocks noChangeArrowheads="1"/>
          </p:cNvSpPr>
          <p:nvPr/>
        </p:nvSpPr>
        <p:spPr bwMode="auto">
          <a:xfrm>
            <a:off x="7863795" y="827768"/>
            <a:ext cx="857250" cy="197304"/>
          </a:xfrm>
          <a:prstGeom prst="roundRect">
            <a:avLst>
              <a:gd name="adj" fmla="val 16667"/>
            </a:avLst>
          </a:prstGeom>
          <a:noFill/>
          <a:ln w="9525">
            <a:noFill/>
            <a:round/>
            <a:headEnd/>
            <a:tailEnd/>
          </a:ln>
        </p:spPr>
        <p:txBody>
          <a:bodyPr lIns="0" tIns="0" rIns="0" bIns="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spcBef>
                <a:spcPct val="50000"/>
              </a:spcBef>
            </a:pPr>
            <a:r>
              <a:rPr lang="ja-JP" altLang="en-US" sz="1000" dirty="0"/>
              <a:t>大型発電所</a:t>
            </a:r>
          </a:p>
        </p:txBody>
      </p:sp>
      <p:pic>
        <p:nvPicPr>
          <p:cNvPr id="19" name="Picture 1994" descr="充電ス~1"/>
          <p:cNvPicPr>
            <a:picLocks noChangeAspect="1" noChangeArrowheads="1"/>
          </p:cNvPicPr>
          <p:nvPr/>
        </p:nvPicPr>
        <p:blipFill>
          <a:blip r:embed="rId7" cstate="print"/>
          <a:srcRect l="34894" t="2333" r="28278" b="5042"/>
          <a:stretch>
            <a:fillRect/>
          </a:stretch>
        </p:blipFill>
        <p:spPr bwMode="auto">
          <a:xfrm>
            <a:off x="4160387" y="411621"/>
            <a:ext cx="246062" cy="467179"/>
          </a:xfrm>
          <a:prstGeom prst="rect">
            <a:avLst/>
          </a:prstGeom>
          <a:noFill/>
          <a:ln w="9525">
            <a:noFill/>
            <a:miter lim="800000"/>
            <a:headEnd/>
            <a:tailEnd/>
          </a:ln>
        </p:spPr>
      </p:pic>
      <p:sp>
        <p:nvSpPr>
          <p:cNvPr id="20" name="フリーフォーム 19"/>
          <p:cNvSpPr/>
          <p:nvPr/>
        </p:nvSpPr>
        <p:spPr>
          <a:xfrm rot="20308998" flipH="1">
            <a:off x="4393981" y="595312"/>
            <a:ext cx="459241" cy="234724"/>
          </a:xfrm>
          <a:custGeom>
            <a:avLst/>
            <a:gdLst>
              <a:gd name="connsiteX0" fmla="*/ 0 w 283464"/>
              <a:gd name="connsiteY0" fmla="*/ 178308 h 231665"/>
              <a:gd name="connsiteX1" fmla="*/ 146304 w 283464"/>
              <a:gd name="connsiteY1" fmla="*/ 210312 h 231665"/>
              <a:gd name="connsiteX2" fmla="*/ 182880 w 283464"/>
              <a:gd name="connsiteY2" fmla="*/ 169164 h 231665"/>
              <a:gd name="connsiteX3" fmla="*/ 187452 w 283464"/>
              <a:gd name="connsiteY3" fmla="*/ 137160 h 231665"/>
              <a:gd name="connsiteX4" fmla="*/ 196596 w 283464"/>
              <a:gd name="connsiteY4" fmla="*/ 96012 h 231665"/>
              <a:gd name="connsiteX5" fmla="*/ 214884 w 283464"/>
              <a:gd name="connsiteY5" fmla="*/ 68580 h 231665"/>
              <a:gd name="connsiteX6" fmla="*/ 224028 w 283464"/>
              <a:gd name="connsiteY6" fmla="*/ 54864 h 231665"/>
              <a:gd name="connsiteX7" fmla="*/ 237744 w 283464"/>
              <a:gd name="connsiteY7" fmla="*/ 41148 h 231665"/>
              <a:gd name="connsiteX8" fmla="*/ 251460 w 283464"/>
              <a:gd name="connsiteY8" fmla="*/ 32004 h 231665"/>
              <a:gd name="connsiteX9" fmla="*/ 283464 w 283464"/>
              <a:gd name="connsiteY9" fmla="*/ 0 h 23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464" h="231665">
                <a:moveTo>
                  <a:pt x="0" y="178308"/>
                </a:moveTo>
                <a:cubicBezTo>
                  <a:pt x="55609" y="203023"/>
                  <a:pt x="85297" y="231665"/>
                  <a:pt x="146304" y="210312"/>
                </a:cubicBezTo>
                <a:cubicBezTo>
                  <a:pt x="159920" y="205546"/>
                  <a:pt x="174084" y="182357"/>
                  <a:pt x="182880" y="169164"/>
                </a:cubicBezTo>
                <a:cubicBezTo>
                  <a:pt x="184404" y="158496"/>
                  <a:pt x="185813" y="147811"/>
                  <a:pt x="187452" y="137160"/>
                </a:cubicBezTo>
                <a:cubicBezTo>
                  <a:pt x="188561" y="129954"/>
                  <a:pt x="191305" y="105536"/>
                  <a:pt x="196596" y="96012"/>
                </a:cubicBezTo>
                <a:cubicBezTo>
                  <a:pt x="201933" y="86405"/>
                  <a:pt x="208788" y="77724"/>
                  <a:pt x="214884" y="68580"/>
                </a:cubicBezTo>
                <a:cubicBezTo>
                  <a:pt x="217932" y="64008"/>
                  <a:pt x="220143" y="58749"/>
                  <a:pt x="224028" y="54864"/>
                </a:cubicBezTo>
                <a:cubicBezTo>
                  <a:pt x="228600" y="50292"/>
                  <a:pt x="232777" y="45287"/>
                  <a:pt x="237744" y="41148"/>
                </a:cubicBezTo>
                <a:cubicBezTo>
                  <a:pt x="241965" y="37630"/>
                  <a:pt x="247353" y="35655"/>
                  <a:pt x="251460" y="32004"/>
                </a:cubicBezTo>
                <a:cubicBezTo>
                  <a:pt x="262736" y="21981"/>
                  <a:pt x="272796" y="10668"/>
                  <a:pt x="283464" y="0"/>
                </a:cubicBezTo>
              </a:path>
            </a:pathLst>
          </a:custGeom>
          <a:ln w="22225">
            <a:solidFill>
              <a:schemeClr val="tx1">
                <a:lumMod val="75000"/>
                <a:lumOff val="25000"/>
                <a:alpha val="54000"/>
              </a:schemeClr>
            </a:solidFill>
          </a:ln>
        </p:spPr>
        <p:style>
          <a:lnRef idx="1">
            <a:schemeClr val="accent1"/>
          </a:lnRef>
          <a:fillRef idx="0">
            <a:schemeClr val="accent1"/>
          </a:fillRef>
          <a:effectRef idx="0">
            <a:schemeClr val="accent1"/>
          </a:effectRef>
          <a:fontRef idx="minor">
            <a:schemeClr val="tx1"/>
          </a:fontRef>
        </p:style>
        <p:txBody>
          <a:bodyPr lIns="65266" tIns="32633" rIns="65266" bIns="32633"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dirty="0"/>
          </a:p>
        </p:txBody>
      </p:sp>
      <p:grpSp>
        <p:nvGrpSpPr>
          <p:cNvPr id="21" name="Group 98"/>
          <p:cNvGrpSpPr>
            <a:grpSpLocks/>
          </p:cNvGrpSpPr>
          <p:nvPr/>
        </p:nvGrpSpPr>
        <p:grpSpPr bwMode="auto">
          <a:xfrm>
            <a:off x="4858892" y="519344"/>
            <a:ext cx="638401" cy="359455"/>
            <a:chOff x="0" y="0"/>
            <a:chExt cx="20000" cy="20000"/>
          </a:xfrm>
        </p:grpSpPr>
        <p:sp>
          <p:nvSpPr>
            <p:cNvPr id="327" name="Freeform 99"/>
            <p:cNvSpPr>
              <a:spLocks/>
            </p:cNvSpPr>
            <p:nvPr/>
          </p:nvSpPr>
          <p:spPr bwMode="auto">
            <a:xfrm>
              <a:off x="0" y="0"/>
              <a:ext cx="20000" cy="17548"/>
            </a:xfrm>
            <a:custGeom>
              <a:avLst/>
              <a:gdLst>
                <a:gd name="T0" fmla="*/ 3422 w 20000"/>
                <a:gd name="T1" fmla="*/ 311 h 20000"/>
                <a:gd name="T2" fmla="*/ 1397 w 20000"/>
                <a:gd name="T3" fmla="*/ 2380 h 20000"/>
                <a:gd name="T4" fmla="*/ 0 w 20000"/>
                <a:gd name="T5" fmla="*/ 4356 h 20000"/>
                <a:gd name="T6" fmla="*/ 0 w 20000"/>
                <a:gd name="T7" fmla="*/ 8081 h 20000"/>
                <a:gd name="T8" fmla="*/ 139 w 20000"/>
                <a:gd name="T9" fmla="*/ 8703 h 20000"/>
                <a:gd name="T10" fmla="*/ 650 w 20000"/>
                <a:gd name="T11" fmla="*/ 9114 h 20000"/>
                <a:gd name="T12" fmla="*/ 18806 w 20000"/>
                <a:gd name="T13" fmla="*/ 9114 h 20000"/>
                <a:gd name="T14" fmla="*/ 19733 w 20000"/>
                <a:gd name="T15" fmla="*/ 8803 h 20000"/>
                <a:gd name="T16" fmla="*/ 19989 w 20000"/>
                <a:gd name="T17" fmla="*/ 8291 h 20000"/>
                <a:gd name="T18" fmla="*/ 19989 w 20000"/>
                <a:gd name="T19" fmla="*/ 923 h 20000"/>
                <a:gd name="T20" fmla="*/ 19733 w 20000"/>
                <a:gd name="T21" fmla="*/ 271 h 20000"/>
                <a:gd name="T22" fmla="*/ 18934 w 20000"/>
                <a:gd name="T23" fmla="*/ 0 h 20000"/>
                <a:gd name="T24" fmla="*/ 4211 w 20000"/>
                <a:gd name="T25" fmla="*/ 0 h 20000"/>
                <a:gd name="T26" fmla="*/ 3422 w 20000"/>
                <a:gd name="T27" fmla="*/ 311 h 200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000"/>
                <a:gd name="T43" fmla="*/ 0 h 20000"/>
                <a:gd name="T44" fmla="*/ 20000 w 20000"/>
                <a:gd name="T45" fmla="*/ 20000 h 200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000" h="20000">
                  <a:moveTo>
                    <a:pt x="3422" y="682"/>
                  </a:moveTo>
                  <a:lnTo>
                    <a:pt x="1397" y="5215"/>
                  </a:lnTo>
                  <a:lnTo>
                    <a:pt x="0" y="9549"/>
                  </a:lnTo>
                  <a:lnTo>
                    <a:pt x="0" y="17712"/>
                  </a:lnTo>
                  <a:lnTo>
                    <a:pt x="139" y="19076"/>
                  </a:lnTo>
                  <a:lnTo>
                    <a:pt x="650" y="19978"/>
                  </a:lnTo>
                  <a:lnTo>
                    <a:pt x="18806" y="19978"/>
                  </a:lnTo>
                  <a:lnTo>
                    <a:pt x="19733" y="19296"/>
                  </a:lnTo>
                  <a:lnTo>
                    <a:pt x="19989" y="18174"/>
                  </a:lnTo>
                  <a:lnTo>
                    <a:pt x="19989" y="2024"/>
                  </a:lnTo>
                  <a:lnTo>
                    <a:pt x="19733" y="594"/>
                  </a:lnTo>
                  <a:lnTo>
                    <a:pt x="18934" y="0"/>
                  </a:lnTo>
                  <a:lnTo>
                    <a:pt x="4211" y="0"/>
                  </a:lnTo>
                  <a:lnTo>
                    <a:pt x="3422" y="682"/>
                  </a:lnTo>
                  <a:close/>
                </a:path>
              </a:pathLst>
            </a:custGeom>
            <a:solidFill>
              <a:srgbClr val="FFFF00"/>
            </a:solidFill>
            <a:ln w="6350" cap="flat">
              <a:solidFill>
                <a:srgbClr val="000000"/>
              </a:solidFill>
              <a:prstDash val="solid"/>
              <a:round/>
              <a:headEnd type="none" w="lg" len="med"/>
              <a:tailEnd type="triangle" w="lg"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sp>
          <p:nvSpPr>
            <p:cNvPr id="328" name="Freeform 100"/>
            <p:cNvSpPr>
              <a:spLocks/>
            </p:cNvSpPr>
            <p:nvPr/>
          </p:nvSpPr>
          <p:spPr bwMode="auto">
            <a:xfrm>
              <a:off x="235" y="1429"/>
              <a:ext cx="3859" cy="6949"/>
            </a:xfrm>
            <a:custGeom>
              <a:avLst/>
              <a:gdLst>
                <a:gd name="T0" fmla="*/ 1 w 20000"/>
                <a:gd name="T1" fmla="*/ 0 h 20000"/>
                <a:gd name="T2" fmla="*/ 1 w 20000"/>
                <a:gd name="T3" fmla="*/ 5 h 20000"/>
                <a:gd name="T4" fmla="*/ 1 w 20000"/>
                <a:gd name="T5" fmla="*/ 35 h 20000"/>
                <a:gd name="T6" fmla="*/ 0 w 20000"/>
                <a:gd name="T7" fmla="*/ 34 h 20000"/>
                <a:gd name="T8" fmla="*/ 0 w 20000"/>
                <a:gd name="T9" fmla="*/ 31 h 20000"/>
                <a:gd name="T10" fmla="*/ 0 w 20000"/>
                <a:gd name="T11" fmla="*/ 14 h 20000"/>
                <a:gd name="T12" fmla="*/ 1 w 20000"/>
                <a:gd name="T13" fmla="*/ 0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13923" y="0"/>
                  </a:moveTo>
                  <a:lnTo>
                    <a:pt x="19945" y="2611"/>
                  </a:lnTo>
                  <a:lnTo>
                    <a:pt x="12099" y="19944"/>
                  </a:lnTo>
                  <a:lnTo>
                    <a:pt x="3646" y="19389"/>
                  </a:lnTo>
                  <a:lnTo>
                    <a:pt x="0" y="17611"/>
                  </a:lnTo>
                  <a:lnTo>
                    <a:pt x="6685" y="7611"/>
                  </a:lnTo>
                  <a:lnTo>
                    <a:pt x="13923" y="0"/>
                  </a:lnTo>
                  <a:close/>
                </a:path>
              </a:pathLst>
            </a:custGeom>
            <a:solidFill>
              <a:srgbClr val="FFFFFF"/>
            </a:solidFill>
            <a:ln w="6350" cap="flat">
              <a:solidFill>
                <a:srgbClr val="000000"/>
              </a:solidFill>
              <a:prstDash val="solid"/>
              <a:round/>
              <a:headEnd type="none" w="lg" len="med"/>
              <a:tailEnd type="triangle" w="lg"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sp>
          <p:nvSpPr>
            <p:cNvPr id="329" name="Freeform 101"/>
            <p:cNvSpPr>
              <a:spLocks/>
            </p:cNvSpPr>
            <p:nvPr/>
          </p:nvSpPr>
          <p:spPr bwMode="auto">
            <a:xfrm>
              <a:off x="3625" y="2239"/>
              <a:ext cx="4691" cy="6352"/>
            </a:xfrm>
            <a:custGeom>
              <a:avLst/>
              <a:gdLst>
                <a:gd name="T0" fmla="*/ 1 w 20000"/>
                <a:gd name="T1" fmla="*/ 0 h 20000"/>
                <a:gd name="T2" fmla="*/ 3 w 20000"/>
                <a:gd name="T3" fmla="*/ 0 h 20000"/>
                <a:gd name="T4" fmla="*/ 3 w 20000"/>
                <a:gd name="T5" fmla="*/ 3 h 20000"/>
                <a:gd name="T6" fmla="*/ 3 w 20000"/>
                <a:gd name="T7" fmla="*/ 18 h 20000"/>
                <a:gd name="T8" fmla="*/ 3 w 20000"/>
                <a:gd name="T9" fmla="*/ 20 h 20000"/>
                <a:gd name="T10" fmla="*/ 0 w 20000"/>
                <a:gd name="T11" fmla="*/ 20 h 20000"/>
                <a:gd name="T12" fmla="*/ 0 w 20000"/>
                <a:gd name="T13" fmla="*/ 18 h 20000"/>
                <a:gd name="T14" fmla="*/ 1 w 20000"/>
                <a:gd name="T15" fmla="*/ 0 h 20000"/>
                <a:gd name="T16" fmla="*/ 0 60000 65536"/>
                <a:gd name="T17" fmla="*/ 0 60000 65536"/>
                <a:gd name="T18" fmla="*/ 0 60000 65536"/>
                <a:gd name="T19" fmla="*/ 0 60000 65536"/>
                <a:gd name="T20" fmla="*/ 0 60000 65536"/>
                <a:gd name="T21" fmla="*/ 0 60000 65536"/>
                <a:gd name="T22" fmla="*/ 0 60000 65536"/>
                <a:gd name="T23" fmla="*/ 0 60000 65536"/>
                <a:gd name="T24" fmla="*/ 0 w 20000"/>
                <a:gd name="T25" fmla="*/ 0 h 20000"/>
                <a:gd name="T26" fmla="*/ 20000 w 20000"/>
                <a:gd name="T27" fmla="*/ 20000 h 20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000" h="20000">
                  <a:moveTo>
                    <a:pt x="5500" y="0"/>
                  </a:moveTo>
                  <a:lnTo>
                    <a:pt x="19227" y="0"/>
                  </a:lnTo>
                  <a:lnTo>
                    <a:pt x="19955" y="2918"/>
                  </a:lnTo>
                  <a:lnTo>
                    <a:pt x="19955" y="18055"/>
                  </a:lnTo>
                  <a:lnTo>
                    <a:pt x="18727" y="19939"/>
                  </a:lnTo>
                  <a:lnTo>
                    <a:pt x="500" y="19939"/>
                  </a:lnTo>
                  <a:lnTo>
                    <a:pt x="0" y="17386"/>
                  </a:lnTo>
                  <a:lnTo>
                    <a:pt x="5500" y="0"/>
                  </a:lnTo>
                  <a:close/>
                </a:path>
              </a:pathLst>
            </a:custGeom>
            <a:solidFill>
              <a:srgbClr val="FFFFFF"/>
            </a:solidFill>
            <a:ln w="6350" cap="flat">
              <a:solidFill>
                <a:srgbClr val="000000"/>
              </a:solidFill>
              <a:prstDash val="solid"/>
              <a:round/>
              <a:headEnd type="none" w="lg" len="med"/>
              <a:tailEnd type="triangle" w="lg"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sp>
          <p:nvSpPr>
            <p:cNvPr id="330" name="Freeform 102"/>
            <p:cNvSpPr>
              <a:spLocks/>
            </p:cNvSpPr>
            <p:nvPr/>
          </p:nvSpPr>
          <p:spPr bwMode="auto">
            <a:xfrm>
              <a:off x="9478" y="2239"/>
              <a:ext cx="8774" cy="5309"/>
            </a:xfrm>
            <a:custGeom>
              <a:avLst/>
              <a:gdLst>
                <a:gd name="T0" fmla="*/ 7 w 20000"/>
                <a:gd name="T1" fmla="*/ 0 h 20000"/>
                <a:gd name="T2" fmla="*/ 137 w 20000"/>
                <a:gd name="T3" fmla="*/ 0 h 20000"/>
                <a:gd name="T4" fmla="*/ 143 w 20000"/>
                <a:gd name="T5" fmla="*/ 1 h 20000"/>
                <a:gd name="T6" fmla="*/ 143 w 20000"/>
                <a:gd name="T7" fmla="*/ 6 h 20000"/>
                <a:gd name="T8" fmla="*/ 136 w 20000"/>
                <a:gd name="T9" fmla="*/ 7 h 20000"/>
                <a:gd name="T10" fmla="*/ 6 w 20000"/>
                <a:gd name="T11" fmla="*/ 7 h 20000"/>
                <a:gd name="T12" fmla="*/ 0 w 20000"/>
                <a:gd name="T13" fmla="*/ 6 h 20000"/>
                <a:gd name="T14" fmla="*/ 0 w 20000"/>
                <a:gd name="T15" fmla="*/ 1 h 20000"/>
                <a:gd name="T16" fmla="*/ 7 w 20000"/>
                <a:gd name="T17" fmla="*/ 0 h 20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000"/>
                <a:gd name="T28" fmla="*/ 0 h 20000"/>
                <a:gd name="T29" fmla="*/ 20000 w 20000"/>
                <a:gd name="T30" fmla="*/ 20000 h 20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000" h="20000">
                  <a:moveTo>
                    <a:pt x="972" y="0"/>
                  </a:moveTo>
                  <a:lnTo>
                    <a:pt x="19198" y="0"/>
                  </a:lnTo>
                  <a:lnTo>
                    <a:pt x="19976" y="2836"/>
                  </a:lnTo>
                  <a:lnTo>
                    <a:pt x="19976" y="17600"/>
                  </a:lnTo>
                  <a:lnTo>
                    <a:pt x="19004" y="19927"/>
                  </a:lnTo>
                  <a:lnTo>
                    <a:pt x="802" y="19927"/>
                  </a:lnTo>
                  <a:lnTo>
                    <a:pt x="0" y="17600"/>
                  </a:lnTo>
                  <a:lnTo>
                    <a:pt x="0" y="2327"/>
                  </a:lnTo>
                  <a:lnTo>
                    <a:pt x="972" y="0"/>
                  </a:lnTo>
                  <a:close/>
                </a:path>
              </a:pathLst>
            </a:custGeom>
            <a:solidFill>
              <a:srgbClr val="FFFFFF"/>
            </a:solidFill>
            <a:ln w="6350" cap="flat">
              <a:solidFill>
                <a:srgbClr val="000000"/>
              </a:solidFill>
              <a:prstDash val="solid"/>
              <a:round/>
              <a:headEnd type="none" w="lg" len="med"/>
              <a:tailEnd type="triangle" w="lg"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sp>
          <p:nvSpPr>
            <p:cNvPr id="331" name="Line 103"/>
            <p:cNvSpPr>
              <a:spLocks noChangeShapeType="1"/>
            </p:cNvSpPr>
            <p:nvPr/>
          </p:nvSpPr>
          <p:spPr bwMode="auto">
            <a:xfrm>
              <a:off x="13795" y="2239"/>
              <a:ext cx="11" cy="5309"/>
            </a:xfrm>
            <a:prstGeom prst="line">
              <a:avLst/>
            </a:prstGeom>
            <a:noFill/>
            <a:ln w="6350">
              <a:solidFill>
                <a:srgbClr val="000000"/>
              </a:solidFill>
              <a:round/>
              <a:headEnd type="none" w="lg" len="med"/>
              <a:tailEnd type="none" w="lg"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grpSp>
          <p:nvGrpSpPr>
            <p:cNvPr id="332" name="Group 104"/>
            <p:cNvGrpSpPr>
              <a:grpSpLocks/>
            </p:cNvGrpSpPr>
            <p:nvPr/>
          </p:nvGrpSpPr>
          <p:grpSpPr bwMode="auto">
            <a:xfrm>
              <a:off x="1727" y="14266"/>
              <a:ext cx="3433" cy="5734"/>
              <a:chOff x="0" y="0"/>
              <a:chExt cx="20000" cy="20000"/>
            </a:xfrm>
          </p:grpSpPr>
          <p:sp>
            <p:nvSpPr>
              <p:cNvPr id="337" name="Oval 105"/>
              <p:cNvSpPr>
                <a:spLocks noChangeArrowheads="1"/>
              </p:cNvSpPr>
              <p:nvPr/>
            </p:nvSpPr>
            <p:spPr bwMode="auto">
              <a:xfrm>
                <a:off x="0" y="0"/>
                <a:ext cx="20000" cy="20000"/>
              </a:xfrm>
              <a:prstGeom prst="ellipse">
                <a:avLst/>
              </a:prstGeom>
              <a:solidFill>
                <a:srgbClr val="595959"/>
              </a:solidFill>
              <a:ln w="6350">
                <a:solidFill>
                  <a:srgbClr val="000000"/>
                </a:solidFill>
                <a:round/>
                <a:headEnd/>
                <a:tailEn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ja-JP" dirty="0">
                  <a:latin typeface="Calibri" pitchFamily="34" charset="0"/>
                  <a:ea typeface="ＭＳ Ｐゴシック" charset="-128"/>
                </a:endParaRPr>
              </a:p>
            </p:txBody>
          </p:sp>
          <p:sp>
            <p:nvSpPr>
              <p:cNvPr id="338" name="Oval 106"/>
              <p:cNvSpPr>
                <a:spLocks noChangeArrowheads="1"/>
              </p:cNvSpPr>
              <p:nvPr/>
            </p:nvSpPr>
            <p:spPr bwMode="auto">
              <a:xfrm>
                <a:off x="5529" y="5323"/>
                <a:ext cx="8878" cy="9222"/>
              </a:xfrm>
              <a:prstGeom prst="ellipse">
                <a:avLst/>
              </a:prstGeom>
              <a:solidFill>
                <a:srgbClr val="9F9F9F"/>
              </a:solidFill>
              <a:ln w="6350">
                <a:solidFill>
                  <a:srgbClr val="000000"/>
                </a:solidFill>
                <a:round/>
                <a:headEnd/>
                <a:tailEn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ja-JP" dirty="0">
                  <a:latin typeface="Calibri" pitchFamily="34" charset="0"/>
                  <a:ea typeface="ＭＳ Ｐゴシック" charset="-128"/>
                </a:endParaRPr>
              </a:p>
            </p:txBody>
          </p:sp>
        </p:grpSp>
        <p:sp>
          <p:nvSpPr>
            <p:cNvPr id="333" name="AutoShape 107"/>
            <p:cNvSpPr>
              <a:spLocks noChangeArrowheads="1"/>
            </p:cNvSpPr>
            <p:nvPr/>
          </p:nvSpPr>
          <p:spPr bwMode="auto">
            <a:xfrm>
              <a:off x="352" y="11429"/>
              <a:ext cx="949" cy="2664"/>
            </a:xfrm>
            <a:prstGeom prst="roundRect">
              <a:avLst>
                <a:gd name="adj" fmla="val 16667"/>
              </a:avLst>
            </a:prstGeom>
            <a:solidFill>
              <a:srgbClr val="FFFFFF"/>
            </a:solidFill>
            <a:ln w="6350">
              <a:solidFill>
                <a:srgbClr val="000000"/>
              </a:solidFill>
              <a:round/>
              <a:headEnd/>
              <a:tailEn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ja-JP" dirty="0">
                <a:latin typeface="Calibri" pitchFamily="34" charset="0"/>
                <a:ea typeface="ＭＳ Ｐゴシック" charset="-128"/>
              </a:endParaRPr>
            </a:p>
          </p:txBody>
        </p:sp>
        <p:grpSp>
          <p:nvGrpSpPr>
            <p:cNvPr id="334" name="Group 108"/>
            <p:cNvGrpSpPr>
              <a:grpSpLocks/>
            </p:cNvGrpSpPr>
            <p:nvPr/>
          </p:nvGrpSpPr>
          <p:grpSpPr bwMode="auto">
            <a:xfrm>
              <a:off x="14925" y="14266"/>
              <a:ext cx="3433" cy="5734"/>
              <a:chOff x="0" y="0"/>
              <a:chExt cx="20000" cy="20000"/>
            </a:xfrm>
          </p:grpSpPr>
          <p:sp>
            <p:nvSpPr>
              <p:cNvPr id="335" name="Oval 109"/>
              <p:cNvSpPr>
                <a:spLocks noChangeArrowheads="1"/>
              </p:cNvSpPr>
              <p:nvPr/>
            </p:nvSpPr>
            <p:spPr bwMode="auto">
              <a:xfrm>
                <a:off x="0" y="0"/>
                <a:ext cx="20000" cy="20000"/>
              </a:xfrm>
              <a:prstGeom prst="ellipse">
                <a:avLst/>
              </a:prstGeom>
              <a:solidFill>
                <a:srgbClr val="595959"/>
              </a:solidFill>
              <a:ln w="6350">
                <a:solidFill>
                  <a:srgbClr val="000000"/>
                </a:solidFill>
                <a:round/>
                <a:headEnd/>
                <a:tailEn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ja-JP" dirty="0">
                  <a:latin typeface="Calibri" pitchFamily="34" charset="0"/>
                  <a:ea typeface="ＭＳ Ｐゴシック" charset="-128"/>
                </a:endParaRPr>
              </a:p>
            </p:txBody>
          </p:sp>
          <p:sp>
            <p:nvSpPr>
              <p:cNvPr id="336" name="Oval 110"/>
              <p:cNvSpPr>
                <a:spLocks noChangeArrowheads="1"/>
              </p:cNvSpPr>
              <p:nvPr/>
            </p:nvSpPr>
            <p:spPr bwMode="auto">
              <a:xfrm>
                <a:off x="5593" y="5323"/>
                <a:ext cx="8878" cy="9222"/>
              </a:xfrm>
              <a:prstGeom prst="ellipse">
                <a:avLst/>
              </a:prstGeom>
              <a:solidFill>
                <a:srgbClr val="9F9F9F"/>
              </a:solidFill>
              <a:ln w="6350">
                <a:solidFill>
                  <a:srgbClr val="000000"/>
                </a:solidFill>
                <a:round/>
                <a:headEnd/>
                <a:tailEn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ja-JP" dirty="0">
                  <a:latin typeface="Calibri" pitchFamily="34" charset="0"/>
                  <a:ea typeface="ＭＳ Ｐゴシック" charset="-128"/>
                </a:endParaRPr>
              </a:p>
            </p:txBody>
          </p:sp>
        </p:grpSp>
      </p:grpSp>
      <p:sp>
        <p:nvSpPr>
          <p:cNvPr id="22" name="AutoShape 816"/>
          <p:cNvSpPr>
            <a:spLocks noChangeArrowheads="1"/>
          </p:cNvSpPr>
          <p:nvPr/>
        </p:nvSpPr>
        <p:spPr bwMode="auto">
          <a:xfrm>
            <a:off x="2617107" y="544286"/>
            <a:ext cx="1851706" cy="180294"/>
          </a:xfrm>
          <a:prstGeom prst="roundRect">
            <a:avLst>
              <a:gd name="adj" fmla="val 16667"/>
            </a:avLst>
          </a:prstGeom>
          <a:noFill/>
          <a:ln w="9525">
            <a:noFill/>
            <a:round/>
            <a:headEnd/>
            <a:tailEnd/>
          </a:ln>
        </p:spPr>
        <p:txBody>
          <a:bodyPr lIns="0" tIns="0" rIns="0" bIns="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r>
              <a:rPr lang="en-US" altLang="ja-JP" sz="1000" dirty="0"/>
              <a:t>EV</a:t>
            </a:r>
            <a:r>
              <a:rPr lang="ja-JP" altLang="en-US" sz="1000" dirty="0"/>
              <a:t>と充電インフラ</a:t>
            </a:r>
          </a:p>
        </p:txBody>
      </p:sp>
      <p:sp>
        <p:nvSpPr>
          <p:cNvPr id="23" name="AutoShape 825"/>
          <p:cNvSpPr>
            <a:spLocks noChangeArrowheads="1"/>
          </p:cNvSpPr>
          <p:nvPr/>
        </p:nvSpPr>
        <p:spPr bwMode="auto">
          <a:xfrm>
            <a:off x="937762" y="363997"/>
            <a:ext cx="1113518" cy="213179"/>
          </a:xfrm>
          <a:prstGeom prst="roundRect">
            <a:avLst>
              <a:gd name="adj" fmla="val 16667"/>
            </a:avLst>
          </a:prstGeom>
          <a:noFill/>
          <a:ln w="9525">
            <a:noFill/>
            <a:round/>
            <a:headEnd/>
            <a:tailEnd/>
          </a:ln>
        </p:spPr>
        <p:txBody>
          <a:bodyPr lIns="0" tIns="0" rIns="0" bIns="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spcBef>
                <a:spcPct val="50000"/>
              </a:spcBef>
            </a:pPr>
            <a:r>
              <a:rPr lang="ja-JP" altLang="en-US" sz="1000" dirty="0"/>
              <a:t>スマートハウス</a:t>
            </a:r>
          </a:p>
        </p:txBody>
      </p:sp>
      <p:sp>
        <p:nvSpPr>
          <p:cNvPr id="24" name="AutoShape 832"/>
          <p:cNvSpPr>
            <a:spLocks noChangeArrowheads="1"/>
          </p:cNvSpPr>
          <p:nvPr/>
        </p:nvSpPr>
        <p:spPr bwMode="auto">
          <a:xfrm>
            <a:off x="577170" y="5817053"/>
            <a:ext cx="857250" cy="197304"/>
          </a:xfrm>
          <a:prstGeom prst="roundRect">
            <a:avLst>
              <a:gd name="adj" fmla="val 16667"/>
            </a:avLst>
          </a:prstGeom>
          <a:noFill/>
          <a:ln w="9525">
            <a:noFill/>
            <a:round/>
            <a:headEnd/>
            <a:tailEnd/>
          </a:ln>
        </p:spPr>
        <p:txBody>
          <a:bodyPr lIns="0" tIns="0" rIns="0" bIns="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spcBef>
                <a:spcPct val="50000"/>
              </a:spcBef>
            </a:pPr>
            <a:r>
              <a:rPr lang="ja-JP" altLang="en-US" sz="1000" dirty="0"/>
              <a:t>工事情報等</a:t>
            </a:r>
          </a:p>
        </p:txBody>
      </p:sp>
      <p:sp>
        <p:nvSpPr>
          <p:cNvPr id="25" name="AutoShape 834"/>
          <p:cNvSpPr>
            <a:spLocks noChangeArrowheads="1"/>
          </p:cNvSpPr>
          <p:nvPr/>
        </p:nvSpPr>
        <p:spPr bwMode="auto">
          <a:xfrm>
            <a:off x="6783168" y="4787456"/>
            <a:ext cx="1183821" cy="360589"/>
          </a:xfrm>
          <a:prstGeom prst="roundRect">
            <a:avLst>
              <a:gd name="adj" fmla="val 16667"/>
            </a:avLst>
          </a:prstGeom>
          <a:noFill/>
          <a:ln w="9525">
            <a:noFill/>
            <a:round/>
            <a:headEnd/>
            <a:tailEnd/>
          </a:ln>
        </p:spPr>
        <p:txBody>
          <a:bodyPr lIns="0" tIns="0" rIns="0" bIns="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defRPr/>
            </a:pPr>
            <a:r>
              <a:rPr lang="ja-JP" altLang="en-US" sz="1000" dirty="0"/>
              <a:t>公共交通機関</a:t>
            </a:r>
            <a:endParaRPr lang="en-US" altLang="ja-JP" sz="1000" dirty="0"/>
          </a:p>
          <a:p>
            <a:pPr algn="ctr" defTabSz="913288">
              <a:defRPr/>
            </a:pPr>
            <a:r>
              <a:rPr lang="en-US" altLang="ja-JP" sz="700" dirty="0"/>
              <a:t>(</a:t>
            </a:r>
            <a:r>
              <a:rPr lang="ja-JP" altLang="en-US" sz="700" dirty="0"/>
              <a:t>電気バス等</a:t>
            </a:r>
            <a:r>
              <a:rPr lang="en-US" altLang="ja-JP" sz="700" dirty="0"/>
              <a:t>)</a:t>
            </a:r>
            <a:endParaRPr lang="ja-JP" altLang="en-US" sz="700" dirty="0"/>
          </a:p>
        </p:txBody>
      </p:sp>
      <p:sp>
        <p:nvSpPr>
          <p:cNvPr id="26" name="AutoShape 836"/>
          <p:cNvSpPr>
            <a:spLocks noChangeArrowheads="1"/>
          </p:cNvSpPr>
          <p:nvPr/>
        </p:nvSpPr>
        <p:spPr bwMode="auto">
          <a:xfrm>
            <a:off x="1177021" y="4796518"/>
            <a:ext cx="1543277" cy="248330"/>
          </a:xfrm>
          <a:prstGeom prst="roundRect">
            <a:avLst>
              <a:gd name="adj" fmla="val 16667"/>
            </a:avLst>
          </a:prstGeom>
          <a:noFill/>
          <a:ln w="9525">
            <a:noFill/>
            <a:round/>
            <a:headEnd/>
            <a:tailEnd/>
          </a:ln>
        </p:spPr>
        <p:txBody>
          <a:bodyPr lIns="0" tIns="0" rIns="0" bIns="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spcBef>
                <a:spcPct val="50000"/>
              </a:spcBef>
            </a:pPr>
            <a:r>
              <a:rPr lang="ja-JP" altLang="en-US" sz="1000" dirty="0"/>
              <a:t>プローブカー、カーナビ</a:t>
            </a:r>
            <a:endParaRPr lang="en-US" altLang="ja-JP" sz="1000" dirty="0"/>
          </a:p>
        </p:txBody>
      </p:sp>
      <p:sp>
        <p:nvSpPr>
          <p:cNvPr id="27" name="AutoShape 838"/>
          <p:cNvSpPr>
            <a:spLocks noChangeArrowheads="1"/>
          </p:cNvSpPr>
          <p:nvPr/>
        </p:nvSpPr>
        <p:spPr bwMode="auto">
          <a:xfrm>
            <a:off x="354920" y="4950732"/>
            <a:ext cx="857250" cy="197304"/>
          </a:xfrm>
          <a:prstGeom prst="roundRect">
            <a:avLst>
              <a:gd name="adj" fmla="val 16667"/>
            </a:avLst>
          </a:prstGeom>
          <a:noFill/>
          <a:ln w="9525">
            <a:noFill/>
            <a:round/>
            <a:headEnd/>
            <a:tailEnd/>
          </a:ln>
        </p:spPr>
        <p:txBody>
          <a:bodyPr lIns="0" tIns="0" rIns="0" bIns="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spcBef>
                <a:spcPct val="50000"/>
              </a:spcBef>
            </a:pPr>
            <a:r>
              <a:rPr lang="ja-JP" altLang="en-US" sz="1000" dirty="0"/>
              <a:t>トラカン</a:t>
            </a:r>
            <a:br>
              <a:rPr lang="ja-JP" altLang="en-US" sz="1000" dirty="0"/>
            </a:br>
            <a:r>
              <a:rPr lang="en-US" altLang="ja-JP" sz="1000" dirty="0"/>
              <a:t>CCTV</a:t>
            </a:r>
            <a:r>
              <a:rPr lang="ja-JP" altLang="en-US" sz="1000" dirty="0"/>
              <a:t>等</a:t>
            </a:r>
          </a:p>
        </p:txBody>
      </p:sp>
      <p:grpSp>
        <p:nvGrpSpPr>
          <p:cNvPr id="28" name="Group 146"/>
          <p:cNvGrpSpPr>
            <a:grpSpLocks/>
          </p:cNvGrpSpPr>
          <p:nvPr/>
        </p:nvGrpSpPr>
        <p:grpSpPr bwMode="auto">
          <a:xfrm>
            <a:off x="1588643" y="5044848"/>
            <a:ext cx="257414" cy="411616"/>
            <a:chOff x="771" y="2528"/>
            <a:chExt cx="225" cy="382"/>
          </a:xfrm>
        </p:grpSpPr>
        <p:sp>
          <p:nvSpPr>
            <p:cNvPr id="312" name="Rectangle 130"/>
            <p:cNvSpPr>
              <a:spLocks noChangeArrowheads="1"/>
            </p:cNvSpPr>
            <p:nvPr/>
          </p:nvSpPr>
          <p:spPr bwMode="auto">
            <a:xfrm>
              <a:off x="771" y="2537"/>
              <a:ext cx="16" cy="373"/>
            </a:xfrm>
            <a:prstGeom prst="rect">
              <a:avLst/>
            </a:prstGeom>
            <a:gradFill rotWithShape="1">
              <a:gsLst>
                <a:gs pos="0">
                  <a:schemeClr val="tx2"/>
                </a:gs>
                <a:gs pos="100000">
                  <a:srgbClr val="5F5F5F"/>
                </a:gs>
              </a:gsLst>
              <a:lin ang="0" scaled="1"/>
            </a:gradFill>
            <a:ln w="28575">
              <a:solidFill>
                <a:schemeClr val="tx1"/>
              </a:solidFill>
              <a:miter lim="800000"/>
              <a:headEnd/>
              <a:tailEn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ja-JP" dirty="0">
                <a:ea typeface="ＭＳ Ｐゴシック" charset="-128"/>
              </a:endParaRPr>
            </a:p>
          </p:txBody>
        </p:sp>
        <p:sp>
          <p:nvSpPr>
            <p:cNvPr id="313" name="Freeform 131"/>
            <p:cNvSpPr>
              <a:spLocks/>
            </p:cNvSpPr>
            <p:nvPr/>
          </p:nvSpPr>
          <p:spPr bwMode="auto">
            <a:xfrm>
              <a:off x="787" y="2529"/>
              <a:ext cx="146" cy="61"/>
            </a:xfrm>
            <a:custGeom>
              <a:avLst/>
              <a:gdLst>
                <a:gd name="T0" fmla="*/ 0 w 20000"/>
                <a:gd name="T1" fmla="*/ 0 h 20000"/>
                <a:gd name="T2" fmla="*/ 1 w 20000"/>
                <a:gd name="T3" fmla="*/ 0 h 20000"/>
                <a:gd name="T4" fmla="*/ 1 w 20000"/>
                <a:gd name="T5" fmla="*/ 0 h 20000"/>
                <a:gd name="T6" fmla="*/ 0 w 20000"/>
                <a:gd name="T7" fmla="*/ 0 h 20000"/>
                <a:gd name="T8" fmla="*/ 0 w 20000"/>
                <a:gd name="T9" fmla="*/ 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0" y="15663"/>
                  </a:moveTo>
                  <a:lnTo>
                    <a:pt x="19848" y="0"/>
                  </a:lnTo>
                  <a:lnTo>
                    <a:pt x="19981" y="3495"/>
                  </a:lnTo>
                  <a:lnTo>
                    <a:pt x="0" y="19935"/>
                  </a:lnTo>
                  <a:lnTo>
                    <a:pt x="0" y="15663"/>
                  </a:lnTo>
                  <a:close/>
                </a:path>
              </a:pathLst>
            </a:custGeom>
            <a:gradFill rotWithShape="1">
              <a:gsLst>
                <a:gs pos="0">
                  <a:schemeClr val="tx1"/>
                </a:gs>
                <a:gs pos="100000">
                  <a:srgbClr val="5F5F5F"/>
                </a:gs>
              </a:gsLst>
              <a:lin ang="0" scaled="1"/>
            </a:gradFill>
            <a:ln w="28575" cap="flat">
              <a:solidFill>
                <a:schemeClr val="tx1"/>
              </a:solidFill>
              <a:prstDash val="solid"/>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grpSp>
          <p:nvGrpSpPr>
            <p:cNvPr id="314" name="Group 132"/>
            <p:cNvGrpSpPr>
              <a:grpSpLocks/>
            </p:cNvGrpSpPr>
            <p:nvPr/>
          </p:nvGrpSpPr>
          <p:grpSpPr bwMode="auto">
            <a:xfrm>
              <a:off x="897" y="2528"/>
              <a:ext cx="53" cy="28"/>
              <a:chOff x="27" y="0"/>
              <a:chExt cx="19813" cy="13979"/>
            </a:xfrm>
          </p:grpSpPr>
          <p:sp>
            <p:nvSpPr>
              <p:cNvPr id="325" name="Rectangle 133"/>
              <p:cNvSpPr>
                <a:spLocks noChangeArrowheads="1"/>
              </p:cNvSpPr>
              <p:nvPr/>
            </p:nvSpPr>
            <p:spPr bwMode="auto">
              <a:xfrm>
                <a:off x="6756" y="0"/>
                <a:ext cx="7103" cy="6990"/>
              </a:xfrm>
              <a:prstGeom prst="rect">
                <a:avLst/>
              </a:prstGeom>
              <a:gradFill rotWithShape="1">
                <a:gsLst>
                  <a:gs pos="0">
                    <a:schemeClr val="tx1"/>
                  </a:gs>
                  <a:gs pos="50000">
                    <a:srgbClr val="5F5F5F"/>
                  </a:gs>
                  <a:gs pos="100000">
                    <a:schemeClr val="tx1"/>
                  </a:gs>
                </a:gsLst>
                <a:lin ang="0" scaled="1"/>
              </a:gradFill>
              <a:ln w="28575">
                <a:solidFill>
                  <a:schemeClr val="tx1"/>
                </a:solidFill>
                <a:miter lim="800000"/>
                <a:headEnd/>
                <a:tailEnd/>
              </a:ln>
              <a:effectLst/>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endParaRPr lang="ja-JP" altLang="en-US" dirty="0">
                  <a:ea typeface="ＭＳ Ｐゴシック" pitchFamily="50" charset="-128"/>
                </a:endParaRPr>
              </a:p>
            </p:txBody>
          </p:sp>
          <p:sp>
            <p:nvSpPr>
              <p:cNvPr id="326" name="Freeform 134"/>
              <p:cNvSpPr>
                <a:spLocks/>
              </p:cNvSpPr>
              <p:nvPr/>
            </p:nvSpPr>
            <p:spPr bwMode="auto">
              <a:xfrm>
                <a:off x="27" y="0"/>
                <a:ext cx="19813" cy="13979"/>
              </a:xfrm>
              <a:custGeom>
                <a:avLst/>
                <a:gdLst/>
                <a:ahLst/>
                <a:cxnLst>
                  <a:cxn ang="0">
                    <a:pos x="6753" y="0"/>
                  </a:cxn>
                  <a:cxn ang="0">
                    <a:pos x="0" y="19851"/>
                  </a:cxn>
                  <a:cxn ang="0">
                    <a:pos x="19948" y="19851"/>
                  </a:cxn>
                  <a:cxn ang="0">
                    <a:pos x="13918" y="0"/>
                  </a:cxn>
                </a:cxnLst>
                <a:rect l="0" t="0" r="r" b="b"/>
                <a:pathLst>
                  <a:path w="20000" h="20000">
                    <a:moveTo>
                      <a:pt x="6753" y="0"/>
                    </a:moveTo>
                    <a:lnTo>
                      <a:pt x="0" y="19851"/>
                    </a:lnTo>
                    <a:lnTo>
                      <a:pt x="19948" y="19851"/>
                    </a:lnTo>
                    <a:lnTo>
                      <a:pt x="13918" y="0"/>
                    </a:lnTo>
                  </a:path>
                </a:pathLst>
              </a:custGeom>
              <a:gradFill rotWithShape="1">
                <a:gsLst>
                  <a:gs pos="0">
                    <a:schemeClr val="tx1"/>
                  </a:gs>
                  <a:gs pos="50000">
                    <a:srgbClr val="5F5F5F"/>
                  </a:gs>
                  <a:gs pos="100000">
                    <a:schemeClr val="tx1"/>
                  </a:gs>
                </a:gsLst>
                <a:lin ang="0" scaled="1"/>
              </a:gradFill>
              <a:ln w="28575" cap="flat">
                <a:solidFill>
                  <a:schemeClr val="tx1"/>
                </a:solidFill>
                <a:prstDash val="solid"/>
                <a:round/>
                <a:headEnd type="none" w="sm" len="med"/>
                <a:tailEnd type="none" w="sm" len="med"/>
              </a:ln>
              <a:effectLst/>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endParaRPr lang="ja-JP" altLang="en-US" dirty="0">
                  <a:ea typeface="ＭＳ Ｐゴシック" pitchFamily="50" charset="-128"/>
                </a:endParaRPr>
              </a:p>
            </p:txBody>
          </p:sp>
        </p:grpSp>
        <p:grpSp>
          <p:nvGrpSpPr>
            <p:cNvPr id="315" name="Group 135"/>
            <p:cNvGrpSpPr>
              <a:grpSpLocks/>
            </p:cNvGrpSpPr>
            <p:nvPr/>
          </p:nvGrpSpPr>
          <p:grpSpPr bwMode="auto">
            <a:xfrm>
              <a:off x="867" y="2591"/>
              <a:ext cx="129" cy="94"/>
              <a:chOff x="23" y="30"/>
              <a:chExt cx="19978" cy="19929"/>
            </a:xfrm>
          </p:grpSpPr>
          <p:grpSp>
            <p:nvGrpSpPr>
              <p:cNvPr id="316" name="Group 136"/>
              <p:cNvGrpSpPr>
                <a:grpSpLocks/>
              </p:cNvGrpSpPr>
              <p:nvPr/>
            </p:nvGrpSpPr>
            <p:grpSpPr bwMode="auto">
              <a:xfrm>
                <a:off x="4941" y="30"/>
                <a:ext cx="9375" cy="2463"/>
                <a:chOff x="-39" y="217"/>
                <a:chExt cx="19146" cy="17861"/>
              </a:xfrm>
            </p:grpSpPr>
            <p:sp>
              <p:nvSpPr>
                <p:cNvPr id="323" name="Arc 137"/>
                <p:cNvSpPr>
                  <a:spLocks/>
                </p:cNvSpPr>
                <p:nvPr/>
              </p:nvSpPr>
              <p:spPr bwMode="auto">
                <a:xfrm flipH="1" flipV="1">
                  <a:off x="-39" y="217"/>
                  <a:ext cx="10044" cy="17861"/>
                </a:xfrm>
                <a:custGeom>
                  <a:avLst/>
                  <a:gdLst>
                    <a:gd name="T0" fmla="*/ 0 w 21600"/>
                    <a:gd name="T1" fmla="*/ 0 h 21600"/>
                    <a:gd name="T2" fmla="*/ 2407 w 21600"/>
                    <a:gd name="T3" fmla="*/ 17147 h 21600"/>
                    <a:gd name="T4" fmla="*/ 0 w 21600"/>
                    <a:gd name="T5" fmla="*/ 171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sp>
              <p:nvSpPr>
                <p:cNvPr id="324" name="Arc 138"/>
                <p:cNvSpPr>
                  <a:spLocks/>
                </p:cNvSpPr>
                <p:nvPr/>
              </p:nvSpPr>
              <p:spPr bwMode="auto">
                <a:xfrm flipV="1">
                  <a:off x="9377" y="217"/>
                  <a:ext cx="9730" cy="17861"/>
                </a:xfrm>
                <a:custGeom>
                  <a:avLst/>
                  <a:gdLst>
                    <a:gd name="T0" fmla="*/ 0 w 21600"/>
                    <a:gd name="T1" fmla="*/ 0 h 21600"/>
                    <a:gd name="T2" fmla="*/ 2407 w 21600"/>
                    <a:gd name="T3" fmla="*/ 17147 h 21600"/>
                    <a:gd name="T4" fmla="*/ 0 w 21600"/>
                    <a:gd name="T5" fmla="*/ 171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grpSp>
          <p:grpSp>
            <p:nvGrpSpPr>
              <p:cNvPr id="317" name="Group 139"/>
              <p:cNvGrpSpPr>
                <a:grpSpLocks/>
              </p:cNvGrpSpPr>
              <p:nvPr/>
            </p:nvGrpSpPr>
            <p:grpSpPr bwMode="auto">
              <a:xfrm>
                <a:off x="2175" y="6076"/>
                <a:ext cx="15214" cy="4478"/>
                <a:chOff x="-521" y="-3216"/>
                <a:chExt cx="20579" cy="22663"/>
              </a:xfrm>
            </p:grpSpPr>
            <p:sp>
              <p:nvSpPr>
                <p:cNvPr id="321" name="Arc 140"/>
                <p:cNvSpPr>
                  <a:spLocks/>
                </p:cNvSpPr>
                <p:nvPr/>
              </p:nvSpPr>
              <p:spPr bwMode="auto">
                <a:xfrm flipH="1" flipV="1">
                  <a:off x="-521" y="-3216"/>
                  <a:ext cx="11017" cy="22663"/>
                </a:xfrm>
                <a:custGeom>
                  <a:avLst/>
                  <a:gdLst>
                    <a:gd name="T0" fmla="*/ 0 w 21600"/>
                    <a:gd name="T1" fmla="*/ 0 h 21600"/>
                    <a:gd name="T2" fmla="*/ 2404 w 21600"/>
                    <a:gd name="T3" fmla="*/ 17160 h 21600"/>
                    <a:gd name="T4" fmla="*/ 0 w 21600"/>
                    <a:gd name="T5" fmla="*/ 1716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sp>
              <p:nvSpPr>
                <p:cNvPr id="322" name="Arc 141"/>
                <p:cNvSpPr>
                  <a:spLocks/>
                </p:cNvSpPr>
                <p:nvPr/>
              </p:nvSpPr>
              <p:spPr bwMode="auto">
                <a:xfrm flipV="1">
                  <a:off x="9457" y="-3216"/>
                  <a:ext cx="10601" cy="22663"/>
                </a:xfrm>
                <a:custGeom>
                  <a:avLst/>
                  <a:gdLst>
                    <a:gd name="T0" fmla="*/ 0 w 21600"/>
                    <a:gd name="T1" fmla="*/ 0 h 21600"/>
                    <a:gd name="T2" fmla="*/ 2404 w 21600"/>
                    <a:gd name="T3" fmla="*/ 17160 h 21600"/>
                    <a:gd name="T4" fmla="*/ 0 w 21600"/>
                    <a:gd name="T5" fmla="*/ 1716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grpSp>
          <p:grpSp>
            <p:nvGrpSpPr>
              <p:cNvPr id="318" name="Group 142"/>
              <p:cNvGrpSpPr>
                <a:grpSpLocks/>
              </p:cNvGrpSpPr>
              <p:nvPr/>
            </p:nvGrpSpPr>
            <p:grpSpPr bwMode="auto">
              <a:xfrm>
                <a:off x="23" y="13913"/>
                <a:ext cx="19978" cy="6046"/>
                <a:chOff x="23" y="168"/>
                <a:chExt cx="19976" cy="19693"/>
              </a:xfrm>
            </p:grpSpPr>
            <p:sp>
              <p:nvSpPr>
                <p:cNvPr id="319" name="Arc 143"/>
                <p:cNvSpPr>
                  <a:spLocks/>
                </p:cNvSpPr>
                <p:nvPr/>
              </p:nvSpPr>
              <p:spPr bwMode="auto">
                <a:xfrm flipH="1" flipV="1">
                  <a:off x="23" y="168"/>
                  <a:ext cx="10295" cy="19693"/>
                </a:xfrm>
                <a:custGeom>
                  <a:avLst/>
                  <a:gdLst>
                    <a:gd name="T0" fmla="*/ 0 w 21600"/>
                    <a:gd name="T1" fmla="*/ 0 h 21600"/>
                    <a:gd name="T2" fmla="*/ 2367 w 21600"/>
                    <a:gd name="T3" fmla="*/ 16658 h 21600"/>
                    <a:gd name="T4" fmla="*/ 0 w 21600"/>
                    <a:gd name="T5" fmla="*/ 1665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sp>
              <p:nvSpPr>
                <p:cNvPr id="320" name="Arc 144"/>
                <p:cNvSpPr>
                  <a:spLocks/>
                </p:cNvSpPr>
                <p:nvPr/>
              </p:nvSpPr>
              <p:spPr bwMode="auto">
                <a:xfrm flipV="1">
                  <a:off x="9550" y="168"/>
                  <a:ext cx="10449" cy="19693"/>
                </a:xfrm>
                <a:custGeom>
                  <a:avLst/>
                  <a:gdLst>
                    <a:gd name="T0" fmla="*/ 0 w 21600"/>
                    <a:gd name="T1" fmla="*/ 0 h 21600"/>
                    <a:gd name="T2" fmla="*/ 2367 w 21600"/>
                    <a:gd name="T3" fmla="*/ 16650 h 21600"/>
                    <a:gd name="T4" fmla="*/ 0 w 21600"/>
                    <a:gd name="T5" fmla="*/ 1665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grpSp>
        </p:grpSp>
      </p:grpSp>
      <p:pic>
        <p:nvPicPr>
          <p:cNvPr id="29" name="Picture 13" descr="CP-1022">
            <a:hlinkClick r:id="rId8"/>
          </p:cNvPr>
          <p:cNvPicPr>
            <a:picLocks noChangeAspect="1" noChangeArrowheads="1"/>
          </p:cNvPicPr>
          <p:nvPr/>
        </p:nvPicPr>
        <p:blipFill>
          <a:blip r:embed="rId9" cstate="print"/>
          <a:srcRect/>
          <a:stretch>
            <a:fillRect/>
          </a:stretch>
        </p:blipFill>
        <p:spPr bwMode="auto">
          <a:xfrm>
            <a:off x="765404" y="5313589"/>
            <a:ext cx="411616" cy="348116"/>
          </a:xfrm>
          <a:prstGeom prst="rect">
            <a:avLst/>
          </a:prstGeom>
          <a:noFill/>
          <a:ln w="9525">
            <a:noFill/>
            <a:miter lim="800000"/>
            <a:headEnd/>
            <a:tailEnd/>
          </a:ln>
        </p:spPr>
      </p:pic>
      <p:grpSp>
        <p:nvGrpSpPr>
          <p:cNvPr id="30" name="Group 98"/>
          <p:cNvGrpSpPr>
            <a:grpSpLocks/>
          </p:cNvGrpSpPr>
          <p:nvPr/>
        </p:nvGrpSpPr>
        <p:grpSpPr bwMode="auto">
          <a:xfrm>
            <a:off x="1897069" y="5199068"/>
            <a:ext cx="513669" cy="315233"/>
            <a:chOff x="0" y="0"/>
            <a:chExt cx="20000" cy="20000"/>
          </a:xfrm>
        </p:grpSpPr>
        <p:sp>
          <p:nvSpPr>
            <p:cNvPr id="300" name="Freeform 99"/>
            <p:cNvSpPr>
              <a:spLocks/>
            </p:cNvSpPr>
            <p:nvPr/>
          </p:nvSpPr>
          <p:spPr bwMode="auto">
            <a:xfrm>
              <a:off x="0" y="0"/>
              <a:ext cx="20000" cy="17548"/>
            </a:xfrm>
            <a:custGeom>
              <a:avLst/>
              <a:gdLst>
                <a:gd name="T0" fmla="*/ 3422 w 20000"/>
                <a:gd name="T1" fmla="*/ 311 h 20000"/>
                <a:gd name="T2" fmla="*/ 1397 w 20000"/>
                <a:gd name="T3" fmla="*/ 2380 h 20000"/>
                <a:gd name="T4" fmla="*/ 0 w 20000"/>
                <a:gd name="T5" fmla="*/ 4356 h 20000"/>
                <a:gd name="T6" fmla="*/ 0 w 20000"/>
                <a:gd name="T7" fmla="*/ 8081 h 20000"/>
                <a:gd name="T8" fmla="*/ 139 w 20000"/>
                <a:gd name="T9" fmla="*/ 8703 h 20000"/>
                <a:gd name="T10" fmla="*/ 650 w 20000"/>
                <a:gd name="T11" fmla="*/ 9114 h 20000"/>
                <a:gd name="T12" fmla="*/ 18806 w 20000"/>
                <a:gd name="T13" fmla="*/ 9114 h 20000"/>
                <a:gd name="T14" fmla="*/ 19733 w 20000"/>
                <a:gd name="T15" fmla="*/ 8803 h 20000"/>
                <a:gd name="T16" fmla="*/ 19989 w 20000"/>
                <a:gd name="T17" fmla="*/ 8291 h 20000"/>
                <a:gd name="T18" fmla="*/ 19989 w 20000"/>
                <a:gd name="T19" fmla="*/ 923 h 20000"/>
                <a:gd name="T20" fmla="*/ 19733 w 20000"/>
                <a:gd name="T21" fmla="*/ 271 h 20000"/>
                <a:gd name="T22" fmla="*/ 18934 w 20000"/>
                <a:gd name="T23" fmla="*/ 0 h 20000"/>
                <a:gd name="T24" fmla="*/ 4211 w 20000"/>
                <a:gd name="T25" fmla="*/ 0 h 20000"/>
                <a:gd name="T26" fmla="*/ 3422 w 20000"/>
                <a:gd name="T27" fmla="*/ 311 h 200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000"/>
                <a:gd name="T43" fmla="*/ 0 h 20000"/>
                <a:gd name="T44" fmla="*/ 20000 w 20000"/>
                <a:gd name="T45" fmla="*/ 20000 h 200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000" h="20000">
                  <a:moveTo>
                    <a:pt x="3422" y="682"/>
                  </a:moveTo>
                  <a:lnTo>
                    <a:pt x="1397" y="5215"/>
                  </a:lnTo>
                  <a:lnTo>
                    <a:pt x="0" y="9549"/>
                  </a:lnTo>
                  <a:lnTo>
                    <a:pt x="0" y="17712"/>
                  </a:lnTo>
                  <a:lnTo>
                    <a:pt x="139" y="19076"/>
                  </a:lnTo>
                  <a:lnTo>
                    <a:pt x="650" y="19978"/>
                  </a:lnTo>
                  <a:lnTo>
                    <a:pt x="18806" y="19978"/>
                  </a:lnTo>
                  <a:lnTo>
                    <a:pt x="19733" y="19296"/>
                  </a:lnTo>
                  <a:lnTo>
                    <a:pt x="19989" y="18174"/>
                  </a:lnTo>
                  <a:lnTo>
                    <a:pt x="19989" y="2024"/>
                  </a:lnTo>
                  <a:lnTo>
                    <a:pt x="19733" y="594"/>
                  </a:lnTo>
                  <a:lnTo>
                    <a:pt x="18934" y="0"/>
                  </a:lnTo>
                  <a:lnTo>
                    <a:pt x="4211" y="0"/>
                  </a:lnTo>
                  <a:lnTo>
                    <a:pt x="3422" y="682"/>
                  </a:lnTo>
                  <a:close/>
                </a:path>
              </a:pathLst>
            </a:custGeom>
            <a:solidFill>
              <a:srgbClr val="00B0F0"/>
            </a:solidFill>
            <a:ln w="6350" cap="flat">
              <a:solidFill>
                <a:srgbClr val="000000"/>
              </a:solidFill>
              <a:prstDash val="solid"/>
              <a:round/>
              <a:headEnd type="none" w="lg" len="med"/>
              <a:tailEnd type="triangle" w="lg"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sp>
          <p:nvSpPr>
            <p:cNvPr id="301" name="Freeform 100"/>
            <p:cNvSpPr>
              <a:spLocks/>
            </p:cNvSpPr>
            <p:nvPr/>
          </p:nvSpPr>
          <p:spPr bwMode="auto">
            <a:xfrm>
              <a:off x="235" y="1429"/>
              <a:ext cx="3859" cy="6949"/>
            </a:xfrm>
            <a:custGeom>
              <a:avLst/>
              <a:gdLst>
                <a:gd name="T0" fmla="*/ 1 w 20000"/>
                <a:gd name="T1" fmla="*/ 0 h 20000"/>
                <a:gd name="T2" fmla="*/ 1 w 20000"/>
                <a:gd name="T3" fmla="*/ 5 h 20000"/>
                <a:gd name="T4" fmla="*/ 1 w 20000"/>
                <a:gd name="T5" fmla="*/ 35 h 20000"/>
                <a:gd name="T6" fmla="*/ 0 w 20000"/>
                <a:gd name="T7" fmla="*/ 34 h 20000"/>
                <a:gd name="T8" fmla="*/ 0 w 20000"/>
                <a:gd name="T9" fmla="*/ 31 h 20000"/>
                <a:gd name="T10" fmla="*/ 0 w 20000"/>
                <a:gd name="T11" fmla="*/ 14 h 20000"/>
                <a:gd name="T12" fmla="*/ 1 w 20000"/>
                <a:gd name="T13" fmla="*/ 0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13923" y="0"/>
                  </a:moveTo>
                  <a:lnTo>
                    <a:pt x="19945" y="2611"/>
                  </a:lnTo>
                  <a:lnTo>
                    <a:pt x="12099" y="19944"/>
                  </a:lnTo>
                  <a:lnTo>
                    <a:pt x="3646" y="19389"/>
                  </a:lnTo>
                  <a:lnTo>
                    <a:pt x="0" y="17611"/>
                  </a:lnTo>
                  <a:lnTo>
                    <a:pt x="6685" y="7611"/>
                  </a:lnTo>
                  <a:lnTo>
                    <a:pt x="13923" y="0"/>
                  </a:lnTo>
                  <a:close/>
                </a:path>
              </a:pathLst>
            </a:custGeom>
            <a:solidFill>
              <a:srgbClr val="FFFFFF"/>
            </a:solidFill>
            <a:ln w="6350" cap="flat">
              <a:solidFill>
                <a:srgbClr val="000000"/>
              </a:solidFill>
              <a:prstDash val="solid"/>
              <a:round/>
              <a:headEnd type="none" w="lg" len="med"/>
              <a:tailEnd type="triangle" w="lg"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sp>
          <p:nvSpPr>
            <p:cNvPr id="302" name="Freeform 101"/>
            <p:cNvSpPr>
              <a:spLocks/>
            </p:cNvSpPr>
            <p:nvPr/>
          </p:nvSpPr>
          <p:spPr bwMode="auto">
            <a:xfrm>
              <a:off x="3625" y="2239"/>
              <a:ext cx="4691" cy="6352"/>
            </a:xfrm>
            <a:custGeom>
              <a:avLst/>
              <a:gdLst>
                <a:gd name="T0" fmla="*/ 1 w 20000"/>
                <a:gd name="T1" fmla="*/ 0 h 20000"/>
                <a:gd name="T2" fmla="*/ 3 w 20000"/>
                <a:gd name="T3" fmla="*/ 0 h 20000"/>
                <a:gd name="T4" fmla="*/ 3 w 20000"/>
                <a:gd name="T5" fmla="*/ 3 h 20000"/>
                <a:gd name="T6" fmla="*/ 3 w 20000"/>
                <a:gd name="T7" fmla="*/ 18 h 20000"/>
                <a:gd name="T8" fmla="*/ 3 w 20000"/>
                <a:gd name="T9" fmla="*/ 20 h 20000"/>
                <a:gd name="T10" fmla="*/ 0 w 20000"/>
                <a:gd name="T11" fmla="*/ 20 h 20000"/>
                <a:gd name="T12" fmla="*/ 0 w 20000"/>
                <a:gd name="T13" fmla="*/ 18 h 20000"/>
                <a:gd name="T14" fmla="*/ 1 w 20000"/>
                <a:gd name="T15" fmla="*/ 0 h 20000"/>
                <a:gd name="T16" fmla="*/ 0 60000 65536"/>
                <a:gd name="T17" fmla="*/ 0 60000 65536"/>
                <a:gd name="T18" fmla="*/ 0 60000 65536"/>
                <a:gd name="T19" fmla="*/ 0 60000 65536"/>
                <a:gd name="T20" fmla="*/ 0 60000 65536"/>
                <a:gd name="T21" fmla="*/ 0 60000 65536"/>
                <a:gd name="T22" fmla="*/ 0 60000 65536"/>
                <a:gd name="T23" fmla="*/ 0 60000 65536"/>
                <a:gd name="T24" fmla="*/ 0 w 20000"/>
                <a:gd name="T25" fmla="*/ 0 h 20000"/>
                <a:gd name="T26" fmla="*/ 20000 w 20000"/>
                <a:gd name="T27" fmla="*/ 20000 h 20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000" h="20000">
                  <a:moveTo>
                    <a:pt x="5500" y="0"/>
                  </a:moveTo>
                  <a:lnTo>
                    <a:pt x="19227" y="0"/>
                  </a:lnTo>
                  <a:lnTo>
                    <a:pt x="19955" y="2918"/>
                  </a:lnTo>
                  <a:lnTo>
                    <a:pt x="19955" y="18055"/>
                  </a:lnTo>
                  <a:lnTo>
                    <a:pt x="18727" y="19939"/>
                  </a:lnTo>
                  <a:lnTo>
                    <a:pt x="500" y="19939"/>
                  </a:lnTo>
                  <a:lnTo>
                    <a:pt x="0" y="17386"/>
                  </a:lnTo>
                  <a:lnTo>
                    <a:pt x="5500" y="0"/>
                  </a:lnTo>
                  <a:close/>
                </a:path>
              </a:pathLst>
            </a:custGeom>
            <a:solidFill>
              <a:srgbClr val="FFFFFF"/>
            </a:solidFill>
            <a:ln w="6350" cap="flat">
              <a:solidFill>
                <a:srgbClr val="000000"/>
              </a:solidFill>
              <a:prstDash val="solid"/>
              <a:round/>
              <a:headEnd type="none" w="lg" len="med"/>
              <a:tailEnd type="triangle" w="lg"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sp>
          <p:nvSpPr>
            <p:cNvPr id="303" name="Freeform 102"/>
            <p:cNvSpPr>
              <a:spLocks/>
            </p:cNvSpPr>
            <p:nvPr/>
          </p:nvSpPr>
          <p:spPr bwMode="auto">
            <a:xfrm>
              <a:off x="9478" y="2239"/>
              <a:ext cx="8774" cy="5309"/>
            </a:xfrm>
            <a:custGeom>
              <a:avLst/>
              <a:gdLst>
                <a:gd name="T0" fmla="*/ 7 w 20000"/>
                <a:gd name="T1" fmla="*/ 0 h 20000"/>
                <a:gd name="T2" fmla="*/ 137 w 20000"/>
                <a:gd name="T3" fmla="*/ 0 h 20000"/>
                <a:gd name="T4" fmla="*/ 143 w 20000"/>
                <a:gd name="T5" fmla="*/ 1 h 20000"/>
                <a:gd name="T6" fmla="*/ 143 w 20000"/>
                <a:gd name="T7" fmla="*/ 6 h 20000"/>
                <a:gd name="T8" fmla="*/ 136 w 20000"/>
                <a:gd name="T9" fmla="*/ 7 h 20000"/>
                <a:gd name="T10" fmla="*/ 6 w 20000"/>
                <a:gd name="T11" fmla="*/ 7 h 20000"/>
                <a:gd name="T12" fmla="*/ 0 w 20000"/>
                <a:gd name="T13" fmla="*/ 6 h 20000"/>
                <a:gd name="T14" fmla="*/ 0 w 20000"/>
                <a:gd name="T15" fmla="*/ 1 h 20000"/>
                <a:gd name="T16" fmla="*/ 7 w 20000"/>
                <a:gd name="T17" fmla="*/ 0 h 20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000"/>
                <a:gd name="T28" fmla="*/ 0 h 20000"/>
                <a:gd name="T29" fmla="*/ 20000 w 20000"/>
                <a:gd name="T30" fmla="*/ 20000 h 20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000" h="20000">
                  <a:moveTo>
                    <a:pt x="972" y="0"/>
                  </a:moveTo>
                  <a:lnTo>
                    <a:pt x="19198" y="0"/>
                  </a:lnTo>
                  <a:lnTo>
                    <a:pt x="19976" y="2836"/>
                  </a:lnTo>
                  <a:lnTo>
                    <a:pt x="19976" y="17600"/>
                  </a:lnTo>
                  <a:lnTo>
                    <a:pt x="19004" y="19927"/>
                  </a:lnTo>
                  <a:lnTo>
                    <a:pt x="802" y="19927"/>
                  </a:lnTo>
                  <a:lnTo>
                    <a:pt x="0" y="17600"/>
                  </a:lnTo>
                  <a:lnTo>
                    <a:pt x="0" y="2327"/>
                  </a:lnTo>
                  <a:lnTo>
                    <a:pt x="972" y="0"/>
                  </a:lnTo>
                  <a:close/>
                </a:path>
              </a:pathLst>
            </a:custGeom>
            <a:solidFill>
              <a:srgbClr val="FFFFFF"/>
            </a:solidFill>
            <a:ln w="6350" cap="flat">
              <a:solidFill>
                <a:srgbClr val="000000"/>
              </a:solidFill>
              <a:prstDash val="solid"/>
              <a:round/>
              <a:headEnd type="none" w="lg" len="med"/>
              <a:tailEnd type="triangle" w="lg"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sp>
          <p:nvSpPr>
            <p:cNvPr id="304" name="Line 103"/>
            <p:cNvSpPr>
              <a:spLocks noChangeShapeType="1"/>
            </p:cNvSpPr>
            <p:nvPr/>
          </p:nvSpPr>
          <p:spPr bwMode="auto">
            <a:xfrm>
              <a:off x="13795" y="2239"/>
              <a:ext cx="11" cy="5309"/>
            </a:xfrm>
            <a:prstGeom prst="line">
              <a:avLst/>
            </a:prstGeom>
            <a:noFill/>
            <a:ln w="6350">
              <a:solidFill>
                <a:srgbClr val="000000"/>
              </a:solidFill>
              <a:round/>
              <a:headEnd type="none" w="lg" len="med"/>
              <a:tailEnd type="none" w="lg"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grpSp>
          <p:nvGrpSpPr>
            <p:cNvPr id="305" name="Group 104"/>
            <p:cNvGrpSpPr>
              <a:grpSpLocks/>
            </p:cNvGrpSpPr>
            <p:nvPr/>
          </p:nvGrpSpPr>
          <p:grpSpPr bwMode="auto">
            <a:xfrm>
              <a:off x="1727" y="14266"/>
              <a:ext cx="3433" cy="5734"/>
              <a:chOff x="0" y="0"/>
              <a:chExt cx="20000" cy="20000"/>
            </a:xfrm>
          </p:grpSpPr>
          <p:sp>
            <p:nvSpPr>
              <p:cNvPr id="310" name="Oval 105"/>
              <p:cNvSpPr>
                <a:spLocks noChangeArrowheads="1"/>
              </p:cNvSpPr>
              <p:nvPr/>
            </p:nvSpPr>
            <p:spPr bwMode="auto">
              <a:xfrm>
                <a:off x="0" y="0"/>
                <a:ext cx="20000" cy="20000"/>
              </a:xfrm>
              <a:prstGeom prst="ellipse">
                <a:avLst/>
              </a:prstGeom>
              <a:solidFill>
                <a:srgbClr val="595959"/>
              </a:solidFill>
              <a:ln w="6350">
                <a:solidFill>
                  <a:srgbClr val="000000"/>
                </a:solidFill>
                <a:round/>
                <a:headEnd/>
                <a:tailEn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ja-JP" dirty="0">
                  <a:latin typeface="Calibri" pitchFamily="34" charset="0"/>
                  <a:ea typeface="ＭＳ Ｐゴシック" charset="-128"/>
                </a:endParaRPr>
              </a:p>
            </p:txBody>
          </p:sp>
          <p:sp>
            <p:nvSpPr>
              <p:cNvPr id="311" name="Oval 106"/>
              <p:cNvSpPr>
                <a:spLocks noChangeArrowheads="1"/>
              </p:cNvSpPr>
              <p:nvPr/>
            </p:nvSpPr>
            <p:spPr bwMode="auto">
              <a:xfrm>
                <a:off x="5529" y="5323"/>
                <a:ext cx="8878" cy="9222"/>
              </a:xfrm>
              <a:prstGeom prst="ellipse">
                <a:avLst/>
              </a:prstGeom>
              <a:solidFill>
                <a:srgbClr val="9F9F9F"/>
              </a:solidFill>
              <a:ln w="6350">
                <a:solidFill>
                  <a:srgbClr val="000000"/>
                </a:solidFill>
                <a:round/>
                <a:headEnd/>
                <a:tailEn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ja-JP" dirty="0">
                  <a:latin typeface="Calibri" pitchFamily="34" charset="0"/>
                  <a:ea typeface="ＭＳ Ｐゴシック" charset="-128"/>
                </a:endParaRPr>
              </a:p>
            </p:txBody>
          </p:sp>
        </p:grpSp>
        <p:sp>
          <p:nvSpPr>
            <p:cNvPr id="306" name="AutoShape 107"/>
            <p:cNvSpPr>
              <a:spLocks noChangeArrowheads="1"/>
            </p:cNvSpPr>
            <p:nvPr/>
          </p:nvSpPr>
          <p:spPr bwMode="auto">
            <a:xfrm>
              <a:off x="352" y="11429"/>
              <a:ext cx="949" cy="2664"/>
            </a:xfrm>
            <a:prstGeom prst="roundRect">
              <a:avLst>
                <a:gd name="adj" fmla="val 16667"/>
              </a:avLst>
            </a:prstGeom>
            <a:solidFill>
              <a:srgbClr val="FFFFFF"/>
            </a:solidFill>
            <a:ln w="6350">
              <a:solidFill>
                <a:srgbClr val="000000"/>
              </a:solidFill>
              <a:round/>
              <a:headEnd/>
              <a:tailEn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ja-JP" dirty="0">
                <a:latin typeface="Calibri" pitchFamily="34" charset="0"/>
                <a:ea typeface="ＭＳ Ｐゴシック" charset="-128"/>
              </a:endParaRPr>
            </a:p>
          </p:txBody>
        </p:sp>
        <p:grpSp>
          <p:nvGrpSpPr>
            <p:cNvPr id="307" name="Group 108"/>
            <p:cNvGrpSpPr>
              <a:grpSpLocks/>
            </p:cNvGrpSpPr>
            <p:nvPr/>
          </p:nvGrpSpPr>
          <p:grpSpPr bwMode="auto">
            <a:xfrm>
              <a:off x="14925" y="14266"/>
              <a:ext cx="3433" cy="5734"/>
              <a:chOff x="0" y="0"/>
              <a:chExt cx="20000" cy="20000"/>
            </a:xfrm>
          </p:grpSpPr>
          <p:sp>
            <p:nvSpPr>
              <p:cNvPr id="308" name="Oval 109"/>
              <p:cNvSpPr>
                <a:spLocks noChangeArrowheads="1"/>
              </p:cNvSpPr>
              <p:nvPr/>
            </p:nvSpPr>
            <p:spPr bwMode="auto">
              <a:xfrm>
                <a:off x="0" y="0"/>
                <a:ext cx="20000" cy="20000"/>
              </a:xfrm>
              <a:prstGeom prst="ellipse">
                <a:avLst/>
              </a:prstGeom>
              <a:solidFill>
                <a:srgbClr val="595959"/>
              </a:solidFill>
              <a:ln w="6350">
                <a:solidFill>
                  <a:srgbClr val="000000"/>
                </a:solidFill>
                <a:round/>
                <a:headEnd/>
                <a:tailEn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ja-JP" dirty="0">
                  <a:latin typeface="Calibri" pitchFamily="34" charset="0"/>
                  <a:ea typeface="ＭＳ Ｐゴシック" charset="-128"/>
                </a:endParaRPr>
              </a:p>
            </p:txBody>
          </p:sp>
          <p:sp>
            <p:nvSpPr>
              <p:cNvPr id="309" name="Oval 110"/>
              <p:cNvSpPr>
                <a:spLocks noChangeArrowheads="1"/>
              </p:cNvSpPr>
              <p:nvPr/>
            </p:nvSpPr>
            <p:spPr bwMode="auto">
              <a:xfrm>
                <a:off x="5593" y="5323"/>
                <a:ext cx="8878" cy="9222"/>
              </a:xfrm>
              <a:prstGeom prst="ellipse">
                <a:avLst/>
              </a:prstGeom>
              <a:solidFill>
                <a:srgbClr val="9F9F9F"/>
              </a:solidFill>
              <a:ln w="6350">
                <a:solidFill>
                  <a:srgbClr val="000000"/>
                </a:solidFill>
                <a:round/>
                <a:headEnd/>
                <a:tailEn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ja-JP" dirty="0">
                  <a:latin typeface="Calibri" pitchFamily="34" charset="0"/>
                  <a:ea typeface="ＭＳ Ｐゴシック" charset="-128"/>
                </a:endParaRPr>
              </a:p>
            </p:txBody>
          </p:sp>
        </p:grpSp>
      </p:grpSp>
      <p:sp>
        <p:nvSpPr>
          <p:cNvPr id="31" name="Freeform 95"/>
          <p:cNvSpPr>
            <a:spLocks/>
          </p:cNvSpPr>
          <p:nvPr/>
        </p:nvSpPr>
        <p:spPr bwMode="auto">
          <a:xfrm rot="1156124">
            <a:off x="2034268" y="4967741"/>
            <a:ext cx="98652" cy="221116"/>
          </a:xfrm>
          <a:custGeom>
            <a:avLst/>
            <a:gdLst>
              <a:gd name="T0" fmla="*/ 2147483647 w 20000"/>
              <a:gd name="T1" fmla="*/ 0 h 20000"/>
              <a:gd name="T2" fmla="*/ 2147483647 w 20000"/>
              <a:gd name="T3" fmla="*/ 2147483647 h 20000"/>
              <a:gd name="T4" fmla="*/ 0 w 20000"/>
              <a:gd name="T5" fmla="*/ 2147483647 h 20000"/>
              <a:gd name="T6" fmla="*/ 2147483647 w 20000"/>
              <a:gd name="T7" fmla="*/ 2147483647 h 20000"/>
              <a:gd name="T8" fmla="*/ 2147483647 w 20000"/>
              <a:gd name="T9" fmla="*/ 2147483647 h 20000"/>
              <a:gd name="T10" fmla="*/ 2147483647 w 20000"/>
              <a:gd name="T11" fmla="*/ 2147483647 h 20000"/>
              <a:gd name="T12" fmla="*/ 2147483647 w 20000"/>
              <a:gd name="T13" fmla="*/ 0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4755" y="0"/>
                </a:moveTo>
                <a:lnTo>
                  <a:pt x="12867" y="9316"/>
                </a:lnTo>
                <a:lnTo>
                  <a:pt x="0" y="7652"/>
                </a:lnTo>
                <a:lnTo>
                  <a:pt x="14545" y="19963"/>
                </a:lnTo>
                <a:lnTo>
                  <a:pt x="7483" y="10647"/>
                </a:lnTo>
                <a:lnTo>
                  <a:pt x="19930" y="11978"/>
                </a:lnTo>
                <a:lnTo>
                  <a:pt x="4755" y="0"/>
                </a:lnTo>
                <a:close/>
              </a:path>
            </a:pathLst>
          </a:custGeom>
          <a:solidFill>
            <a:srgbClr val="FFFFFF"/>
          </a:solidFill>
          <a:ln w="9525" cap="flat">
            <a:solidFill>
              <a:srgbClr val="FF00FF"/>
            </a:solidFill>
            <a:prstDash val="solid"/>
            <a:round/>
            <a:headEnd type="none" w="med" len="lg"/>
            <a:tailEnd type="none" w="med" len="lg"/>
          </a:ln>
        </p:spPr>
        <p:txBody>
          <a:bodyPr lIns="65266" tIns="32633" rIns="65266" bIns="32633"/>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sp>
        <p:nvSpPr>
          <p:cNvPr id="32" name="AutoShape 874"/>
          <p:cNvSpPr>
            <a:spLocks noChangeArrowheads="1"/>
          </p:cNvSpPr>
          <p:nvPr/>
        </p:nvSpPr>
        <p:spPr bwMode="auto">
          <a:xfrm>
            <a:off x="6320525" y="6125491"/>
            <a:ext cx="1131661" cy="359455"/>
          </a:xfrm>
          <a:prstGeom prst="roundRect">
            <a:avLst>
              <a:gd name="adj" fmla="val 16667"/>
            </a:avLst>
          </a:prstGeom>
          <a:noFill/>
          <a:ln w="9525">
            <a:noFill/>
            <a:round/>
            <a:headEnd/>
            <a:tailEnd/>
          </a:ln>
        </p:spPr>
        <p:txBody>
          <a:bodyPr lIns="0" tIns="0" rIns="0" bIns="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lnSpc>
                <a:spcPts val="571"/>
              </a:lnSpc>
              <a:spcBef>
                <a:spcPct val="50000"/>
              </a:spcBef>
            </a:pPr>
            <a:r>
              <a:rPr lang="ja-JP" altLang="en-US" sz="1000" dirty="0">
                <a:latin typeface="HG丸ｺﾞｼｯｸM-PRO" pitchFamily="50" charset="-128"/>
              </a:rPr>
              <a:t>プローブパーソン</a:t>
            </a:r>
          </a:p>
        </p:txBody>
      </p:sp>
      <p:grpSp>
        <p:nvGrpSpPr>
          <p:cNvPr id="33" name="Group 198"/>
          <p:cNvGrpSpPr>
            <a:grpSpLocks/>
          </p:cNvGrpSpPr>
          <p:nvPr/>
        </p:nvGrpSpPr>
        <p:grpSpPr bwMode="auto">
          <a:xfrm>
            <a:off x="508699" y="5250744"/>
            <a:ext cx="257171" cy="514344"/>
            <a:chOff x="0" y="0"/>
            <a:chExt cx="20000" cy="19998"/>
          </a:xfrm>
          <a:scene3d>
            <a:camera prst="orthographicFront">
              <a:rot lat="19499998" lon="1800000" rev="0"/>
            </a:camera>
            <a:lightRig rig="threePt" dir="t"/>
          </a:scene3d>
        </p:grpSpPr>
        <p:grpSp>
          <p:nvGrpSpPr>
            <p:cNvPr id="294" name="Group 199"/>
            <p:cNvGrpSpPr>
              <a:grpSpLocks/>
            </p:cNvGrpSpPr>
            <p:nvPr/>
          </p:nvGrpSpPr>
          <p:grpSpPr bwMode="auto">
            <a:xfrm>
              <a:off x="1734" y="0"/>
              <a:ext cx="18266" cy="5410"/>
              <a:chOff x="0" y="0"/>
              <a:chExt cx="20000" cy="20000"/>
            </a:xfrm>
          </p:grpSpPr>
          <p:sp>
            <p:nvSpPr>
              <p:cNvPr id="296" name="Rectangle 200"/>
              <p:cNvSpPr>
                <a:spLocks noChangeArrowheads="1"/>
              </p:cNvSpPr>
              <p:nvPr/>
            </p:nvSpPr>
            <p:spPr bwMode="auto">
              <a:xfrm>
                <a:off x="0" y="0"/>
                <a:ext cx="20000" cy="20000"/>
              </a:xfrm>
              <a:prstGeom prst="rect">
                <a:avLst/>
              </a:prstGeom>
              <a:solidFill>
                <a:schemeClr val="tx1">
                  <a:lumMod val="50000"/>
                  <a:lumOff val="50000"/>
                </a:schemeClr>
              </a:solidFill>
              <a:ln w="6350">
                <a:solidFill>
                  <a:srgbClr val="000000"/>
                </a:solidFill>
                <a:miter lim="800000"/>
                <a:headEnd/>
                <a:tailEnd/>
              </a:ln>
              <a:effectLst/>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endParaRPr lang="ja-JP" altLang="en-US" dirty="0">
                  <a:ea typeface="ＭＳ Ｐゴシック" charset="-128"/>
                </a:endParaRPr>
              </a:p>
            </p:txBody>
          </p:sp>
          <p:sp>
            <p:nvSpPr>
              <p:cNvPr id="297" name="Oval 201"/>
              <p:cNvSpPr>
                <a:spLocks noChangeArrowheads="1"/>
              </p:cNvSpPr>
              <p:nvPr/>
            </p:nvSpPr>
            <p:spPr bwMode="auto">
              <a:xfrm>
                <a:off x="1971" y="4377"/>
                <a:ext cx="4485" cy="11741"/>
              </a:xfrm>
              <a:prstGeom prst="ellipse">
                <a:avLst/>
              </a:prstGeom>
              <a:solidFill>
                <a:srgbClr val="0070C0"/>
              </a:solidFill>
              <a:ln w="6350">
                <a:solidFill>
                  <a:srgbClr val="000000"/>
                </a:solidFill>
                <a:round/>
                <a:headEnd/>
                <a:tailEnd/>
              </a:ln>
              <a:effectLst/>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endParaRPr lang="ja-JP" altLang="en-US" dirty="0">
                  <a:ea typeface="ＭＳ Ｐゴシック" charset="-128"/>
                </a:endParaRPr>
              </a:p>
            </p:txBody>
          </p:sp>
          <p:sp>
            <p:nvSpPr>
              <p:cNvPr id="298" name="Oval 202"/>
              <p:cNvSpPr>
                <a:spLocks noChangeArrowheads="1"/>
              </p:cNvSpPr>
              <p:nvPr/>
            </p:nvSpPr>
            <p:spPr bwMode="auto">
              <a:xfrm>
                <a:off x="7776" y="4377"/>
                <a:ext cx="4484" cy="11741"/>
              </a:xfrm>
              <a:prstGeom prst="ellipse">
                <a:avLst/>
              </a:prstGeom>
              <a:solidFill>
                <a:srgbClr val="FFFF00"/>
              </a:solidFill>
              <a:ln w="6350">
                <a:solidFill>
                  <a:srgbClr val="000000"/>
                </a:solidFill>
                <a:round/>
                <a:headEnd/>
                <a:tailEnd/>
              </a:ln>
              <a:effectLst/>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endParaRPr lang="ja-JP" altLang="en-US" dirty="0">
                  <a:ea typeface="ＭＳ Ｐゴシック" charset="-128"/>
                </a:endParaRPr>
              </a:p>
            </p:txBody>
          </p:sp>
          <p:sp>
            <p:nvSpPr>
              <p:cNvPr id="299" name="Oval 203"/>
              <p:cNvSpPr>
                <a:spLocks noChangeArrowheads="1"/>
              </p:cNvSpPr>
              <p:nvPr/>
            </p:nvSpPr>
            <p:spPr bwMode="auto">
              <a:xfrm>
                <a:off x="13888" y="4377"/>
                <a:ext cx="4485" cy="11741"/>
              </a:xfrm>
              <a:prstGeom prst="ellipse">
                <a:avLst/>
              </a:prstGeom>
              <a:solidFill>
                <a:srgbClr val="FF0000"/>
              </a:solidFill>
              <a:ln w="6350">
                <a:solidFill>
                  <a:srgbClr val="000000"/>
                </a:solidFill>
                <a:round/>
                <a:headEnd/>
                <a:tailEnd/>
              </a:ln>
              <a:effectLst/>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endParaRPr lang="ja-JP" altLang="en-US" dirty="0">
                  <a:ea typeface="ＭＳ Ｐゴシック" charset="-128"/>
                </a:endParaRPr>
              </a:p>
            </p:txBody>
          </p:sp>
        </p:grpSp>
        <p:sp>
          <p:nvSpPr>
            <p:cNvPr id="295" name="Rectangle 204"/>
            <p:cNvSpPr>
              <a:spLocks noChangeArrowheads="1"/>
            </p:cNvSpPr>
            <p:nvPr/>
          </p:nvSpPr>
          <p:spPr bwMode="auto">
            <a:xfrm>
              <a:off x="0" y="0"/>
              <a:ext cx="1701" cy="19998"/>
            </a:xfrm>
            <a:prstGeom prst="rect">
              <a:avLst/>
            </a:prstGeom>
            <a:solidFill>
              <a:schemeClr val="tx1">
                <a:lumMod val="50000"/>
                <a:lumOff val="50000"/>
              </a:schemeClr>
            </a:solidFill>
            <a:ln w="6350">
              <a:solidFill>
                <a:srgbClr val="000000"/>
              </a:solidFill>
              <a:miter lim="800000"/>
              <a:headEnd/>
              <a:tailEnd/>
            </a:ln>
            <a:effectLst/>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endParaRPr lang="ja-JP" altLang="en-US" dirty="0">
                <a:ea typeface="ＭＳ Ｐゴシック" charset="-128"/>
              </a:endParaRPr>
            </a:p>
          </p:txBody>
        </p:sp>
      </p:grpSp>
      <p:pic>
        <p:nvPicPr>
          <p:cNvPr id="34" name="Picture 78" descr="通行止め"/>
          <p:cNvPicPr>
            <a:picLocks noChangeAspect="1" noChangeArrowheads="1"/>
          </p:cNvPicPr>
          <p:nvPr/>
        </p:nvPicPr>
        <p:blipFill>
          <a:blip r:embed="rId10" cstate="print"/>
          <a:srcRect/>
          <a:stretch>
            <a:fillRect/>
          </a:stretch>
        </p:blipFill>
        <p:spPr bwMode="auto">
          <a:xfrm>
            <a:off x="794891" y="6176508"/>
            <a:ext cx="588509" cy="386670"/>
          </a:xfrm>
          <a:prstGeom prst="rect">
            <a:avLst/>
          </a:prstGeom>
          <a:noFill/>
          <a:ln w="9525">
            <a:noFill/>
            <a:miter lim="800000"/>
            <a:headEnd/>
            <a:tailEnd/>
          </a:ln>
        </p:spPr>
      </p:pic>
      <p:grpSp>
        <p:nvGrpSpPr>
          <p:cNvPr id="35" name="Group 723"/>
          <p:cNvGrpSpPr>
            <a:grpSpLocks/>
          </p:cNvGrpSpPr>
          <p:nvPr/>
        </p:nvGrpSpPr>
        <p:grpSpPr bwMode="auto">
          <a:xfrm flipH="1">
            <a:off x="455839" y="6022304"/>
            <a:ext cx="412750" cy="360589"/>
            <a:chOff x="4680" y="2705"/>
            <a:chExt cx="1521" cy="1233"/>
          </a:xfrm>
        </p:grpSpPr>
        <p:pic>
          <p:nvPicPr>
            <p:cNvPr id="292" name="Picture 724"/>
            <p:cNvPicPr>
              <a:picLocks noChangeAspect="1" noChangeArrowheads="1"/>
            </p:cNvPicPr>
            <p:nvPr/>
          </p:nvPicPr>
          <p:blipFill>
            <a:blip r:embed="rId11" cstate="print"/>
            <a:srcRect/>
            <a:stretch>
              <a:fillRect/>
            </a:stretch>
          </p:blipFill>
          <p:spPr bwMode="auto">
            <a:xfrm>
              <a:off x="4941" y="2705"/>
              <a:ext cx="1260" cy="1233"/>
            </a:xfrm>
            <a:prstGeom prst="rect">
              <a:avLst/>
            </a:prstGeom>
            <a:noFill/>
            <a:ln w="9525">
              <a:noFill/>
              <a:miter lim="800000"/>
              <a:headEnd/>
              <a:tailEnd/>
            </a:ln>
          </p:spPr>
        </p:pic>
        <p:pic>
          <p:nvPicPr>
            <p:cNvPr id="293" name="Picture 725"/>
            <p:cNvPicPr>
              <a:picLocks noChangeAspect="1" noChangeArrowheads="1"/>
            </p:cNvPicPr>
            <p:nvPr/>
          </p:nvPicPr>
          <p:blipFill>
            <a:blip r:embed="rId12" cstate="print"/>
            <a:srcRect/>
            <a:stretch>
              <a:fillRect/>
            </a:stretch>
          </p:blipFill>
          <p:spPr bwMode="auto">
            <a:xfrm>
              <a:off x="4680" y="2918"/>
              <a:ext cx="720" cy="546"/>
            </a:xfrm>
            <a:prstGeom prst="rect">
              <a:avLst/>
            </a:prstGeom>
            <a:noFill/>
            <a:ln w="9525">
              <a:noFill/>
              <a:miter lim="800000"/>
              <a:headEnd/>
              <a:tailEnd/>
            </a:ln>
          </p:spPr>
        </p:pic>
      </p:grpSp>
      <p:grpSp>
        <p:nvGrpSpPr>
          <p:cNvPr id="36" name="Group 1067"/>
          <p:cNvGrpSpPr>
            <a:grpSpLocks/>
          </p:cNvGrpSpPr>
          <p:nvPr/>
        </p:nvGrpSpPr>
        <p:grpSpPr bwMode="auto">
          <a:xfrm>
            <a:off x="6938509" y="5097013"/>
            <a:ext cx="667884" cy="462643"/>
            <a:chOff x="8432" y="1618"/>
            <a:chExt cx="453" cy="284"/>
          </a:xfrm>
        </p:grpSpPr>
        <p:sp>
          <p:nvSpPr>
            <p:cNvPr id="255" name="Freeform 112"/>
            <p:cNvSpPr>
              <a:spLocks/>
            </p:cNvSpPr>
            <p:nvPr/>
          </p:nvSpPr>
          <p:spPr bwMode="auto">
            <a:xfrm rot="-333395">
              <a:off x="8432" y="1618"/>
              <a:ext cx="444" cy="284"/>
            </a:xfrm>
            <a:custGeom>
              <a:avLst/>
              <a:gdLst>
                <a:gd name="T0" fmla="*/ 0 w 20000"/>
                <a:gd name="T1" fmla="*/ 512277 h 20000"/>
                <a:gd name="T2" fmla="*/ 1326434 w 20000"/>
                <a:gd name="T3" fmla="*/ 1005636 h 20000"/>
                <a:gd name="T4" fmla="*/ 1700626 w 20000"/>
                <a:gd name="T5" fmla="*/ 878988 h 20000"/>
                <a:gd name="T6" fmla="*/ 1700626 w 20000"/>
                <a:gd name="T7" fmla="*/ 502466 h 20000"/>
                <a:gd name="T8" fmla="*/ 1690756 w 20000"/>
                <a:gd name="T9" fmla="*/ 476552 h 20000"/>
                <a:gd name="T10" fmla="*/ 424646 w 20000"/>
                <a:gd name="T11" fmla="*/ 0 h 20000"/>
                <a:gd name="T12" fmla="*/ 378106 w 20000"/>
                <a:gd name="T13" fmla="*/ 0 h 20000"/>
                <a:gd name="T14" fmla="*/ 330630 w 20000"/>
                <a:gd name="T15" fmla="*/ 5585 h 20000"/>
                <a:gd name="T16" fmla="*/ 224702 w 20000"/>
                <a:gd name="T17" fmla="*/ 34316 h 20000"/>
                <a:gd name="T18" fmla="*/ 57431 w 20000"/>
                <a:gd name="T19" fmla="*/ 95854 h 20000"/>
                <a:gd name="T20" fmla="*/ 18803 w 20000"/>
                <a:gd name="T21" fmla="*/ 113364 h 20000"/>
                <a:gd name="T22" fmla="*/ 0 w 20000"/>
                <a:gd name="T23" fmla="*/ 129466 h 20000"/>
                <a:gd name="T24" fmla="*/ 0 w 20000"/>
                <a:gd name="T25" fmla="*/ 512277 h 2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000"/>
                <a:gd name="T40" fmla="*/ 0 h 20000"/>
                <a:gd name="T41" fmla="*/ 20000 w 20000"/>
                <a:gd name="T42" fmla="*/ 20000 h 200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000" h="20000">
                  <a:moveTo>
                    <a:pt x="0" y="10181"/>
                  </a:moveTo>
                  <a:lnTo>
                    <a:pt x="15590" y="19986"/>
                  </a:lnTo>
                  <a:lnTo>
                    <a:pt x="19988" y="17469"/>
                  </a:lnTo>
                  <a:lnTo>
                    <a:pt x="19988" y="9986"/>
                  </a:lnTo>
                  <a:lnTo>
                    <a:pt x="19872" y="9471"/>
                  </a:lnTo>
                  <a:lnTo>
                    <a:pt x="4991" y="0"/>
                  </a:lnTo>
                  <a:lnTo>
                    <a:pt x="4444" y="0"/>
                  </a:lnTo>
                  <a:lnTo>
                    <a:pt x="3886" y="111"/>
                  </a:lnTo>
                  <a:lnTo>
                    <a:pt x="2641" y="682"/>
                  </a:lnTo>
                  <a:lnTo>
                    <a:pt x="675" y="1905"/>
                  </a:lnTo>
                  <a:lnTo>
                    <a:pt x="221" y="2253"/>
                  </a:lnTo>
                  <a:lnTo>
                    <a:pt x="0" y="2573"/>
                  </a:lnTo>
                  <a:lnTo>
                    <a:pt x="0" y="10181"/>
                  </a:lnTo>
                  <a:close/>
                </a:path>
              </a:pathLst>
            </a:custGeom>
            <a:solidFill>
              <a:srgbClr val="9FFFCA">
                <a:alpha val="85881"/>
              </a:srgbClr>
            </a:solidFill>
            <a:ln w="6350" cap="flat">
              <a:solidFill>
                <a:srgbClr val="000000"/>
              </a:solidFill>
              <a:prstDash val="solid"/>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sp>
          <p:nvSpPr>
            <p:cNvPr id="256" name="Freeform 113"/>
            <p:cNvSpPr>
              <a:spLocks/>
            </p:cNvSpPr>
            <p:nvPr/>
          </p:nvSpPr>
          <p:spPr bwMode="auto">
            <a:xfrm rot="-333395">
              <a:off x="8434" y="1652"/>
              <a:ext cx="434" cy="136"/>
            </a:xfrm>
            <a:custGeom>
              <a:avLst/>
              <a:gdLst>
                <a:gd name="T0" fmla="*/ 0 w 20000"/>
                <a:gd name="T1" fmla="*/ 0 h 20000"/>
                <a:gd name="T2" fmla="*/ 1265065 w 20000"/>
                <a:gd name="T3" fmla="*/ 470977 h 20000"/>
                <a:gd name="T4" fmla="*/ 1299782 w 20000"/>
                <a:gd name="T5" fmla="*/ 479378 h 20000"/>
                <a:gd name="T6" fmla="*/ 1356175 w 20000"/>
                <a:gd name="T7" fmla="*/ 470977 h 20000"/>
                <a:gd name="T8" fmla="*/ 1614553 w 20000"/>
                <a:gd name="T9" fmla="*/ 382091 h 20000"/>
                <a:gd name="T10" fmla="*/ 1660066 w 20000"/>
                <a:gd name="T11" fmla="*/ 363200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0" y="0"/>
                  </a:moveTo>
                  <a:lnTo>
                    <a:pt x="15232" y="19621"/>
                  </a:lnTo>
                  <a:lnTo>
                    <a:pt x="15650" y="19971"/>
                  </a:lnTo>
                  <a:lnTo>
                    <a:pt x="16329" y="19621"/>
                  </a:lnTo>
                  <a:lnTo>
                    <a:pt x="19440" y="15918"/>
                  </a:lnTo>
                  <a:lnTo>
                    <a:pt x="19988" y="15131"/>
                  </a:lnTo>
                </a:path>
              </a:pathLst>
            </a:custGeom>
            <a:noFill/>
            <a:ln w="6350" cap="flat">
              <a:solidFill>
                <a:srgbClr val="000000"/>
              </a:solidFill>
              <a:prstDash val="solid"/>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sp>
          <p:nvSpPr>
            <p:cNvPr id="257" name="Freeform 114"/>
            <p:cNvSpPr>
              <a:spLocks/>
            </p:cNvSpPr>
            <p:nvPr/>
          </p:nvSpPr>
          <p:spPr bwMode="auto">
            <a:xfrm rot="-333395">
              <a:off x="8434" y="1699"/>
              <a:ext cx="41" cy="86"/>
            </a:xfrm>
            <a:custGeom>
              <a:avLst/>
              <a:gdLst>
                <a:gd name="T0" fmla="*/ 0 w 20000"/>
                <a:gd name="T1" fmla="*/ 0 h 20000"/>
                <a:gd name="T2" fmla="*/ 0 w 20000"/>
                <a:gd name="T3" fmla="*/ 242134 h 20000"/>
                <a:gd name="T4" fmla="*/ 154458 w 20000"/>
                <a:gd name="T5" fmla="*/ 302312 h 20000"/>
                <a:gd name="T6" fmla="*/ 154458 w 20000"/>
                <a:gd name="T7" fmla="*/ 59481 h 20000"/>
                <a:gd name="T8" fmla="*/ 0 w 20000"/>
                <a:gd name="T9" fmla="*/ 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0" y="0"/>
                  </a:moveTo>
                  <a:lnTo>
                    <a:pt x="0" y="15982"/>
                  </a:lnTo>
                  <a:lnTo>
                    <a:pt x="19873" y="19954"/>
                  </a:lnTo>
                  <a:lnTo>
                    <a:pt x="19873" y="3926"/>
                  </a:lnTo>
                  <a:lnTo>
                    <a:pt x="0" y="0"/>
                  </a:lnTo>
                  <a:close/>
                </a:path>
              </a:pathLst>
            </a:custGeom>
            <a:solidFill>
              <a:srgbClr val="E5E5E5"/>
            </a:solidFill>
            <a:ln w="6350" cap="flat">
              <a:solidFill>
                <a:srgbClr val="000000"/>
              </a:solidFill>
              <a:prstDash val="solid"/>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sp>
          <p:nvSpPr>
            <p:cNvPr id="258" name="Line 115"/>
            <p:cNvSpPr>
              <a:spLocks noChangeShapeType="1"/>
            </p:cNvSpPr>
            <p:nvPr/>
          </p:nvSpPr>
          <p:spPr bwMode="auto">
            <a:xfrm rot="-333395">
              <a:off x="8452" y="1708"/>
              <a:ext cx="0" cy="66"/>
            </a:xfrm>
            <a:prstGeom prst="line">
              <a:avLst/>
            </a:prstGeom>
            <a:noFill/>
            <a:ln w="6350">
              <a:solidFill>
                <a:srgbClr val="000000"/>
              </a:solidFill>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sp>
          <p:nvSpPr>
            <p:cNvPr id="259" name="Freeform 116"/>
            <p:cNvSpPr>
              <a:spLocks/>
            </p:cNvSpPr>
            <p:nvPr/>
          </p:nvSpPr>
          <p:spPr bwMode="auto">
            <a:xfrm rot="-333395">
              <a:off x="8490" y="1701"/>
              <a:ext cx="82" cy="71"/>
            </a:xfrm>
            <a:custGeom>
              <a:avLst/>
              <a:gdLst>
                <a:gd name="T0" fmla="*/ 0 w 20000"/>
                <a:gd name="T1" fmla="*/ 0 h 20000"/>
                <a:gd name="T2" fmla="*/ 0 w 20000"/>
                <a:gd name="T3" fmla="*/ 134371 h 20000"/>
                <a:gd name="T4" fmla="*/ 309811 w 20000"/>
                <a:gd name="T5" fmla="*/ 251232 h 20000"/>
                <a:gd name="T6" fmla="*/ 309811 w 20000"/>
                <a:gd name="T7" fmla="*/ 112666 h 20000"/>
                <a:gd name="T8" fmla="*/ 0 w 20000"/>
                <a:gd name="T9" fmla="*/ 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0" y="0"/>
                  </a:moveTo>
                  <a:lnTo>
                    <a:pt x="0" y="10667"/>
                  </a:lnTo>
                  <a:lnTo>
                    <a:pt x="19936" y="19944"/>
                  </a:lnTo>
                  <a:lnTo>
                    <a:pt x="19936" y="8944"/>
                  </a:lnTo>
                  <a:lnTo>
                    <a:pt x="0" y="0"/>
                  </a:lnTo>
                  <a:close/>
                </a:path>
              </a:pathLst>
            </a:custGeom>
            <a:solidFill>
              <a:srgbClr val="F2F2F2"/>
            </a:solidFill>
            <a:ln w="6350" cap="flat">
              <a:solidFill>
                <a:srgbClr val="000000"/>
              </a:solidFill>
              <a:prstDash val="solid"/>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sp>
          <p:nvSpPr>
            <p:cNvPr id="260" name="Line 117"/>
            <p:cNvSpPr>
              <a:spLocks noChangeShapeType="1"/>
            </p:cNvSpPr>
            <p:nvPr/>
          </p:nvSpPr>
          <p:spPr bwMode="auto">
            <a:xfrm rot="-333395">
              <a:off x="8492" y="1719"/>
              <a:ext cx="78" cy="31"/>
            </a:xfrm>
            <a:prstGeom prst="line">
              <a:avLst/>
            </a:prstGeom>
            <a:noFill/>
            <a:ln w="6350">
              <a:solidFill>
                <a:srgbClr val="000000"/>
              </a:solidFill>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sp>
          <p:nvSpPr>
            <p:cNvPr id="261" name="Line 118"/>
            <p:cNvSpPr>
              <a:spLocks noChangeShapeType="1"/>
            </p:cNvSpPr>
            <p:nvPr/>
          </p:nvSpPr>
          <p:spPr bwMode="auto">
            <a:xfrm rot="-333395">
              <a:off x="8515" y="1714"/>
              <a:ext cx="1" cy="37"/>
            </a:xfrm>
            <a:prstGeom prst="line">
              <a:avLst/>
            </a:prstGeom>
            <a:noFill/>
            <a:ln w="6350">
              <a:solidFill>
                <a:srgbClr val="000000"/>
              </a:solidFill>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sp>
          <p:nvSpPr>
            <p:cNvPr id="262" name="Line 119"/>
            <p:cNvSpPr>
              <a:spLocks noChangeShapeType="1"/>
            </p:cNvSpPr>
            <p:nvPr/>
          </p:nvSpPr>
          <p:spPr bwMode="auto">
            <a:xfrm rot="-333395">
              <a:off x="8545" y="1722"/>
              <a:ext cx="0" cy="38"/>
            </a:xfrm>
            <a:prstGeom prst="line">
              <a:avLst/>
            </a:prstGeom>
            <a:noFill/>
            <a:ln w="6350">
              <a:solidFill>
                <a:srgbClr val="000000"/>
              </a:solidFill>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sp>
          <p:nvSpPr>
            <p:cNvPr id="263" name="Freeform 120"/>
            <p:cNvSpPr>
              <a:spLocks/>
            </p:cNvSpPr>
            <p:nvPr/>
          </p:nvSpPr>
          <p:spPr bwMode="auto">
            <a:xfrm rot="-333395">
              <a:off x="8588" y="1743"/>
              <a:ext cx="40" cy="86"/>
            </a:xfrm>
            <a:custGeom>
              <a:avLst/>
              <a:gdLst>
                <a:gd name="T0" fmla="*/ 0 w 20000"/>
                <a:gd name="T1" fmla="*/ 0 h 20000"/>
                <a:gd name="T2" fmla="*/ 0 w 20000"/>
                <a:gd name="T3" fmla="*/ 242134 h 20000"/>
                <a:gd name="T4" fmla="*/ 154458 w 20000"/>
                <a:gd name="T5" fmla="*/ 302312 h 20000"/>
                <a:gd name="T6" fmla="*/ 154458 w 20000"/>
                <a:gd name="T7" fmla="*/ 59481 h 20000"/>
                <a:gd name="T8" fmla="*/ 0 w 20000"/>
                <a:gd name="T9" fmla="*/ 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0" y="0"/>
                  </a:moveTo>
                  <a:lnTo>
                    <a:pt x="0" y="15982"/>
                  </a:lnTo>
                  <a:lnTo>
                    <a:pt x="19873" y="19954"/>
                  </a:lnTo>
                  <a:lnTo>
                    <a:pt x="19873" y="3926"/>
                  </a:lnTo>
                  <a:lnTo>
                    <a:pt x="0" y="0"/>
                  </a:lnTo>
                  <a:close/>
                </a:path>
              </a:pathLst>
            </a:custGeom>
            <a:solidFill>
              <a:srgbClr val="E5E5E5"/>
            </a:solidFill>
            <a:ln w="6350" cap="flat">
              <a:solidFill>
                <a:srgbClr val="000000"/>
              </a:solidFill>
              <a:prstDash val="solid"/>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sp>
          <p:nvSpPr>
            <p:cNvPr id="264" name="Line 121"/>
            <p:cNvSpPr>
              <a:spLocks noChangeShapeType="1"/>
            </p:cNvSpPr>
            <p:nvPr/>
          </p:nvSpPr>
          <p:spPr bwMode="auto">
            <a:xfrm rot="-333395">
              <a:off x="8607" y="1752"/>
              <a:ext cx="0" cy="67"/>
            </a:xfrm>
            <a:prstGeom prst="line">
              <a:avLst/>
            </a:prstGeom>
            <a:noFill/>
            <a:ln w="6350">
              <a:solidFill>
                <a:srgbClr val="000000"/>
              </a:solidFill>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sp>
          <p:nvSpPr>
            <p:cNvPr id="265" name="Freeform 122"/>
            <p:cNvSpPr>
              <a:spLocks/>
            </p:cNvSpPr>
            <p:nvPr/>
          </p:nvSpPr>
          <p:spPr bwMode="auto">
            <a:xfrm rot="-333395">
              <a:off x="8645" y="1745"/>
              <a:ext cx="108" cy="82"/>
            </a:xfrm>
            <a:custGeom>
              <a:avLst/>
              <a:gdLst>
                <a:gd name="T0" fmla="*/ 0 w 20000"/>
                <a:gd name="T1" fmla="*/ 0 h 20000"/>
                <a:gd name="T2" fmla="*/ 0 w 20000"/>
                <a:gd name="T3" fmla="*/ 134377 h 20000"/>
                <a:gd name="T4" fmla="*/ 413781 w 20000"/>
                <a:gd name="T5" fmla="*/ 291139 h 20000"/>
                <a:gd name="T6" fmla="*/ 413781 w 20000"/>
                <a:gd name="T7" fmla="*/ 153274 h 20000"/>
                <a:gd name="T8" fmla="*/ 0 w 20000"/>
                <a:gd name="T9" fmla="*/ 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0" y="0"/>
                  </a:moveTo>
                  <a:lnTo>
                    <a:pt x="0" y="9209"/>
                  </a:lnTo>
                  <a:lnTo>
                    <a:pt x="19952" y="19952"/>
                  </a:lnTo>
                  <a:lnTo>
                    <a:pt x="19952" y="10504"/>
                  </a:lnTo>
                  <a:lnTo>
                    <a:pt x="0" y="0"/>
                  </a:lnTo>
                  <a:close/>
                </a:path>
              </a:pathLst>
            </a:custGeom>
            <a:solidFill>
              <a:srgbClr val="F2F2F2"/>
            </a:solidFill>
            <a:ln w="6350" cap="flat">
              <a:solidFill>
                <a:srgbClr val="000000"/>
              </a:solidFill>
              <a:prstDash val="solid"/>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sp>
          <p:nvSpPr>
            <p:cNvPr id="266" name="Line 123"/>
            <p:cNvSpPr>
              <a:spLocks noChangeShapeType="1"/>
            </p:cNvSpPr>
            <p:nvPr/>
          </p:nvSpPr>
          <p:spPr bwMode="auto">
            <a:xfrm rot="-333395">
              <a:off x="8670" y="1759"/>
              <a:ext cx="2" cy="37"/>
            </a:xfrm>
            <a:prstGeom prst="line">
              <a:avLst/>
            </a:prstGeom>
            <a:noFill/>
            <a:ln w="6350">
              <a:solidFill>
                <a:srgbClr val="000000"/>
              </a:solidFill>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sp>
          <p:nvSpPr>
            <p:cNvPr id="267" name="Line 124"/>
            <p:cNvSpPr>
              <a:spLocks noChangeShapeType="1"/>
            </p:cNvSpPr>
            <p:nvPr/>
          </p:nvSpPr>
          <p:spPr bwMode="auto">
            <a:xfrm rot="-333395">
              <a:off x="8698" y="1766"/>
              <a:ext cx="1" cy="38"/>
            </a:xfrm>
            <a:prstGeom prst="line">
              <a:avLst/>
            </a:prstGeom>
            <a:noFill/>
            <a:ln w="6350">
              <a:solidFill>
                <a:srgbClr val="000000"/>
              </a:solidFill>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sp>
          <p:nvSpPr>
            <p:cNvPr id="268" name="Line 125"/>
            <p:cNvSpPr>
              <a:spLocks noChangeShapeType="1"/>
            </p:cNvSpPr>
            <p:nvPr/>
          </p:nvSpPr>
          <p:spPr bwMode="auto">
            <a:xfrm rot="-333395">
              <a:off x="8726" y="1774"/>
              <a:ext cx="2" cy="39"/>
            </a:xfrm>
            <a:prstGeom prst="line">
              <a:avLst/>
            </a:prstGeom>
            <a:noFill/>
            <a:ln w="6350">
              <a:solidFill>
                <a:srgbClr val="000000"/>
              </a:solidFill>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sp>
          <p:nvSpPr>
            <p:cNvPr id="269" name="Line 126"/>
            <p:cNvSpPr>
              <a:spLocks noChangeShapeType="1"/>
            </p:cNvSpPr>
            <p:nvPr/>
          </p:nvSpPr>
          <p:spPr bwMode="auto">
            <a:xfrm rot="-333395">
              <a:off x="8645" y="1761"/>
              <a:ext cx="108" cy="45"/>
            </a:xfrm>
            <a:prstGeom prst="line">
              <a:avLst/>
            </a:prstGeom>
            <a:noFill/>
            <a:ln w="6350">
              <a:solidFill>
                <a:srgbClr val="000000"/>
              </a:solidFill>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sp>
          <p:nvSpPr>
            <p:cNvPr id="270" name="Freeform 127"/>
            <p:cNvSpPr>
              <a:spLocks/>
            </p:cNvSpPr>
            <p:nvPr/>
          </p:nvSpPr>
          <p:spPr bwMode="auto">
            <a:xfrm rot="-333395">
              <a:off x="8482" y="1760"/>
              <a:ext cx="399" cy="90"/>
            </a:xfrm>
            <a:custGeom>
              <a:avLst/>
              <a:gdLst>
                <a:gd name="T0" fmla="*/ 0 w 20000"/>
                <a:gd name="T1" fmla="*/ 0 h 20000"/>
                <a:gd name="T2" fmla="*/ 570178 w 20000"/>
                <a:gd name="T3" fmla="*/ 215529 h 20000"/>
                <a:gd name="T4" fmla="*/ 759270 w 20000"/>
                <a:gd name="T5" fmla="*/ 172846 h 20000"/>
                <a:gd name="T6" fmla="*/ 1152193 w 20000"/>
                <a:gd name="T7" fmla="*/ 317003 h 20000"/>
                <a:gd name="T8" fmla="*/ 1526405 w 20000"/>
                <a:gd name="T9" fmla="*/ 191034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0" y="0"/>
                  </a:moveTo>
                  <a:lnTo>
                    <a:pt x="7466" y="13568"/>
                  </a:lnTo>
                  <a:lnTo>
                    <a:pt x="9942" y="10881"/>
                  </a:lnTo>
                  <a:lnTo>
                    <a:pt x="15087" y="19956"/>
                  </a:lnTo>
                  <a:lnTo>
                    <a:pt x="19987" y="12026"/>
                  </a:lnTo>
                </a:path>
              </a:pathLst>
            </a:custGeom>
            <a:noFill/>
            <a:ln w="6350" cap="flat">
              <a:solidFill>
                <a:srgbClr val="000000"/>
              </a:solidFill>
              <a:prstDash val="solid"/>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sp>
          <p:nvSpPr>
            <p:cNvPr id="271" name="Line 128"/>
            <p:cNvSpPr>
              <a:spLocks noChangeShapeType="1"/>
            </p:cNvSpPr>
            <p:nvPr/>
          </p:nvSpPr>
          <p:spPr bwMode="auto">
            <a:xfrm rot="21266605" flipV="1">
              <a:off x="8788" y="1826"/>
              <a:ext cx="97" cy="36"/>
            </a:xfrm>
            <a:prstGeom prst="line">
              <a:avLst/>
            </a:prstGeom>
            <a:noFill/>
            <a:ln w="6350">
              <a:solidFill>
                <a:srgbClr val="000000"/>
              </a:solidFill>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sp>
          <p:nvSpPr>
            <p:cNvPr id="272" name="Freeform 129"/>
            <p:cNvSpPr>
              <a:spLocks/>
            </p:cNvSpPr>
            <p:nvPr/>
          </p:nvSpPr>
          <p:spPr bwMode="auto">
            <a:xfrm rot="-333395">
              <a:off x="8788" y="1744"/>
              <a:ext cx="86" cy="75"/>
            </a:xfrm>
            <a:custGeom>
              <a:avLst/>
              <a:gdLst>
                <a:gd name="T0" fmla="*/ 327602 w 20000"/>
                <a:gd name="T1" fmla="*/ 0 h 20000"/>
                <a:gd name="T2" fmla="*/ 327602 w 20000"/>
                <a:gd name="T3" fmla="*/ 157453 h 20000"/>
                <a:gd name="T4" fmla="*/ 0 w 20000"/>
                <a:gd name="T5" fmla="*/ 263815 h 20000"/>
                <a:gd name="T6" fmla="*/ 0 w 20000"/>
                <a:gd name="T7" fmla="*/ 111269 h 20000"/>
                <a:gd name="T8" fmla="*/ 327602 w 20000"/>
                <a:gd name="T9" fmla="*/ 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9940" y="0"/>
                  </a:moveTo>
                  <a:lnTo>
                    <a:pt x="19940" y="11905"/>
                  </a:lnTo>
                  <a:lnTo>
                    <a:pt x="0" y="19947"/>
                  </a:lnTo>
                  <a:lnTo>
                    <a:pt x="0" y="8413"/>
                  </a:lnTo>
                  <a:lnTo>
                    <a:pt x="19940" y="0"/>
                  </a:lnTo>
                  <a:close/>
                </a:path>
              </a:pathLst>
            </a:custGeom>
            <a:solidFill>
              <a:srgbClr val="F2F2F2"/>
            </a:solidFill>
            <a:ln w="6350" cap="flat">
              <a:solidFill>
                <a:srgbClr val="000000"/>
              </a:solidFill>
              <a:prstDash val="solid"/>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sp>
          <p:nvSpPr>
            <p:cNvPr id="273" name="Freeform 130"/>
            <p:cNvSpPr>
              <a:spLocks/>
            </p:cNvSpPr>
            <p:nvPr/>
          </p:nvSpPr>
          <p:spPr bwMode="auto">
            <a:xfrm rot="-333395">
              <a:off x="8831" y="1828"/>
              <a:ext cx="26" cy="21"/>
            </a:xfrm>
            <a:custGeom>
              <a:avLst/>
              <a:gdLst>
                <a:gd name="T0" fmla="*/ 98982 w 20000"/>
                <a:gd name="T1" fmla="*/ 0 h 20000"/>
                <a:gd name="T2" fmla="*/ 98982 w 20000"/>
                <a:gd name="T3" fmla="*/ 41964 h 20000"/>
                <a:gd name="T4" fmla="*/ 0 w 20000"/>
                <a:gd name="T5" fmla="*/ 76235 h 20000"/>
                <a:gd name="T6" fmla="*/ 0 w 20000"/>
                <a:gd name="T7" fmla="*/ 33571 h 20000"/>
                <a:gd name="T8" fmla="*/ 98982 w 20000"/>
                <a:gd name="T9" fmla="*/ 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9802" y="0"/>
                  </a:moveTo>
                  <a:lnTo>
                    <a:pt x="19802" y="10909"/>
                  </a:lnTo>
                  <a:lnTo>
                    <a:pt x="0" y="19818"/>
                  </a:lnTo>
                  <a:lnTo>
                    <a:pt x="0" y="8727"/>
                  </a:lnTo>
                  <a:lnTo>
                    <a:pt x="19802" y="0"/>
                  </a:lnTo>
                  <a:close/>
                </a:path>
              </a:pathLst>
            </a:custGeom>
            <a:solidFill>
              <a:srgbClr val="FFFFFF"/>
            </a:solidFill>
            <a:ln w="6350" cap="flat">
              <a:solidFill>
                <a:srgbClr val="000000"/>
              </a:solidFill>
              <a:prstDash val="solid"/>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sp>
          <p:nvSpPr>
            <p:cNvPr id="274" name="Freeform 131"/>
            <p:cNvSpPr>
              <a:spLocks/>
            </p:cNvSpPr>
            <p:nvPr/>
          </p:nvSpPr>
          <p:spPr bwMode="auto">
            <a:xfrm rot="-333395">
              <a:off x="8792" y="1830"/>
              <a:ext cx="16" cy="12"/>
            </a:xfrm>
            <a:custGeom>
              <a:avLst/>
              <a:gdLst>
                <a:gd name="T0" fmla="*/ 60353 w 20000"/>
                <a:gd name="T1" fmla="*/ 0 h 20000"/>
                <a:gd name="T2" fmla="*/ 60353 w 20000"/>
                <a:gd name="T3" fmla="*/ 23786 h 20000"/>
                <a:gd name="T4" fmla="*/ 0 w 20000"/>
                <a:gd name="T5" fmla="*/ 42673 h 20000"/>
                <a:gd name="T6" fmla="*/ 0 w 20000"/>
                <a:gd name="T7" fmla="*/ 19587 h 20000"/>
                <a:gd name="T8" fmla="*/ 60353 w 20000"/>
                <a:gd name="T9" fmla="*/ 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9677" y="0"/>
                  </a:moveTo>
                  <a:lnTo>
                    <a:pt x="19677" y="10968"/>
                  </a:lnTo>
                  <a:lnTo>
                    <a:pt x="0" y="19677"/>
                  </a:lnTo>
                  <a:lnTo>
                    <a:pt x="0" y="9032"/>
                  </a:lnTo>
                  <a:lnTo>
                    <a:pt x="19677" y="0"/>
                  </a:lnTo>
                  <a:close/>
                </a:path>
              </a:pathLst>
            </a:custGeom>
            <a:noFill/>
            <a:ln w="6350" cap="flat">
              <a:solidFill>
                <a:srgbClr val="000000"/>
              </a:solidFill>
              <a:prstDash val="solid"/>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sp>
          <p:nvSpPr>
            <p:cNvPr id="275" name="Freeform 132"/>
            <p:cNvSpPr>
              <a:spLocks/>
            </p:cNvSpPr>
            <p:nvPr/>
          </p:nvSpPr>
          <p:spPr bwMode="auto">
            <a:xfrm rot="-333395">
              <a:off x="8861" y="1797"/>
              <a:ext cx="15" cy="12"/>
            </a:xfrm>
            <a:custGeom>
              <a:avLst/>
              <a:gdLst>
                <a:gd name="T0" fmla="*/ 60353 w 20000"/>
                <a:gd name="T1" fmla="*/ 0 h 20000"/>
                <a:gd name="T2" fmla="*/ 60353 w 20000"/>
                <a:gd name="T3" fmla="*/ 23786 h 20000"/>
                <a:gd name="T4" fmla="*/ 0 w 20000"/>
                <a:gd name="T5" fmla="*/ 42673 h 20000"/>
                <a:gd name="T6" fmla="*/ 0 w 20000"/>
                <a:gd name="T7" fmla="*/ 19587 h 20000"/>
                <a:gd name="T8" fmla="*/ 60353 w 20000"/>
                <a:gd name="T9" fmla="*/ 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9677" y="0"/>
                  </a:moveTo>
                  <a:lnTo>
                    <a:pt x="19677" y="10968"/>
                  </a:lnTo>
                  <a:lnTo>
                    <a:pt x="0" y="19677"/>
                  </a:lnTo>
                  <a:lnTo>
                    <a:pt x="0" y="9032"/>
                  </a:lnTo>
                  <a:lnTo>
                    <a:pt x="19677" y="0"/>
                  </a:lnTo>
                  <a:close/>
                </a:path>
              </a:pathLst>
            </a:custGeom>
            <a:noFill/>
            <a:ln w="6350" cap="flat">
              <a:solidFill>
                <a:srgbClr val="000000"/>
              </a:solidFill>
              <a:prstDash val="solid"/>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grpSp>
          <p:nvGrpSpPr>
            <p:cNvPr id="276" name="Group 136"/>
            <p:cNvGrpSpPr>
              <a:grpSpLocks/>
            </p:cNvGrpSpPr>
            <p:nvPr/>
          </p:nvGrpSpPr>
          <p:grpSpPr bwMode="auto">
            <a:xfrm rot="-333395">
              <a:off x="8661" y="1827"/>
              <a:ext cx="40" cy="45"/>
              <a:chOff x="2956" y="1321"/>
              <a:chExt cx="153" cy="231"/>
            </a:xfrm>
          </p:grpSpPr>
          <p:sp>
            <p:nvSpPr>
              <p:cNvPr id="290" name="Oval 137"/>
              <p:cNvSpPr>
                <a:spLocks noChangeAspect="1" noChangeArrowheads="1"/>
              </p:cNvSpPr>
              <p:nvPr/>
            </p:nvSpPr>
            <p:spPr bwMode="auto">
              <a:xfrm>
                <a:off x="2956" y="1321"/>
                <a:ext cx="153" cy="231"/>
              </a:xfrm>
              <a:prstGeom prst="ellipse">
                <a:avLst/>
              </a:prstGeom>
              <a:solidFill>
                <a:srgbClr val="333333"/>
              </a:solidFill>
              <a:ln w="6350">
                <a:solidFill>
                  <a:srgbClr val="000000"/>
                </a:solidFill>
                <a:round/>
                <a:headEnd/>
                <a:tailEn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ja-JP" dirty="0">
                  <a:ea typeface="ＭＳ Ｐゴシック" charset="-128"/>
                </a:endParaRPr>
              </a:p>
            </p:txBody>
          </p:sp>
          <p:sp>
            <p:nvSpPr>
              <p:cNvPr id="291" name="Oval 138"/>
              <p:cNvSpPr>
                <a:spLocks noChangeArrowheads="1"/>
              </p:cNvSpPr>
              <p:nvPr/>
            </p:nvSpPr>
            <p:spPr bwMode="auto">
              <a:xfrm>
                <a:off x="2975" y="1366"/>
                <a:ext cx="92" cy="148"/>
              </a:xfrm>
              <a:prstGeom prst="ellipse">
                <a:avLst/>
              </a:prstGeom>
              <a:solidFill>
                <a:srgbClr val="E5E5E5"/>
              </a:solidFill>
              <a:ln w="6350">
                <a:solidFill>
                  <a:srgbClr val="000000"/>
                </a:solidFill>
                <a:round/>
                <a:headEnd/>
                <a:tailEn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ja-JP" dirty="0">
                  <a:ea typeface="ＭＳ Ｐゴシック" charset="-128"/>
                </a:endParaRPr>
              </a:p>
            </p:txBody>
          </p:sp>
        </p:grpSp>
        <p:sp>
          <p:nvSpPr>
            <p:cNvPr id="277" name="Line 139"/>
            <p:cNvSpPr>
              <a:spLocks noChangeShapeType="1"/>
            </p:cNvSpPr>
            <p:nvPr/>
          </p:nvSpPr>
          <p:spPr bwMode="auto">
            <a:xfrm rot="-333395">
              <a:off x="8784" y="1775"/>
              <a:ext cx="1" cy="110"/>
            </a:xfrm>
            <a:prstGeom prst="line">
              <a:avLst/>
            </a:prstGeom>
            <a:noFill/>
            <a:ln w="6350">
              <a:solidFill>
                <a:srgbClr val="000000"/>
              </a:solidFill>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grpSp>
          <p:nvGrpSpPr>
            <p:cNvPr id="278" name="Group 140"/>
            <p:cNvGrpSpPr>
              <a:grpSpLocks/>
            </p:cNvGrpSpPr>
            <p:nvPr/>
          </p:nvGrpSpPr>
          <p:grpSpPr bwMode="auto">
            <a:xfrm rot="21266605">
              <a:off x="8748" y="1722"/>
              <a:ext cx="70" cy="29"/>
              <a:chOff x="3327" y="848"/>
              <a:chExt cx="273" cy="147"/>
            </a:xfrm>
            <a:solidFill>
              <a:srgbClr val="92D050"/>
            </a:solidFill>
          </p:grpSpPr>
          <p:sp>
            <p:nvSpPr>
              <p:cNvPr id="288" name="Freeform 141"/>
              <p:cNvSpPr>
                <a:spLocks/>
              </p:cNvSpPr>
              <p:nvPr/>
            </p:nvSpPr>
            <p:spPr bwMode="auto">
              <a:xfrm>
                <a:off x="3327" y="848"/>
                <a:ext cx="273" cy="147"/>
              </a:xfrm>
              <a:custGeom>
                <a:avLst/>
                <a:gdLst/>
                <a:ahLst/>
                <a:cxnLst>
                  <a:cxn ang="0">
                    <a:pos x="0" y="6803"/>
                  </a:cxn>
                  <a:cxn ang="0">
                    <a:pos x="8498" y="0"/>
                  </a:cxn>
                  <a:cxn ang="0">
                    <a:pos x="19927" y="10476"/>
                  </a:cxn>
                  <a:cxn ang="0">
                    <a:pos x="19927" y="13197"/>
                  </a:cxn>
                  <a:cxn ang="0">
                    <a:pos x="11502" y="19864"/>
                  </a:cxn>
                  <a:cxn ang="0">
                    <a:pos x="0" y="9388"/>
                  </a:cxn>
                  <a:cxn ang="0">
                    <a:pos x="0" y="6803"/>
                  </a:cxn>
                </a:cxnLst>
                <a:rect l="0" t="0" r="r" b="b"/>
                <a:pathLst>
                  <a:path w="20000" h="20000">
                    <a:moveTo>
                      <a:pt x="0" y="6803"/>
                    </a:moveTo>
                    <a:lnTo>
                      <a:pt x="8498" y="0"/>
                    </a:lnTo>
                    <a:lnTo>
                      <a:pt x="19927" y="10476"/>
                    </a:lnTo>
                    <a:lnTo>
                      <a:pt x="19927" y="13197"/>
                    </a:lnTo>
                    <a:lnTo>
                      <a:pt x="11502" y="19864"/>
                    </a:lnTo>
                    <a:lnTo>
                      <a:pt x="0" y="9388"/>
                    </a:lnTo>
                    <a:lnTo>
                      <a:pt x="0" y="6803"/>
                    </a:lnTo>
                    <a:close/>
                  </a:path>
                </a:pathLst>
              </a:custGeom>
              <a:grpFill/>
              <a:ln w="6350" cap="flat">
                <a:solidFill>
                  <a:srgbClr val="000000"/>
                </a:solidFill>
                <a:prstDash val="solid"/>
                <a:round/>
                <a:headEnd type="none" w="sm" len="med"/>
                <a:tailEnd type="none" w="sm" len="med"/>
              </a:ln>
              <a:effectLst/>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endParaRPr lang="ja-JP" altLang="en-US" dirty="0">
                  <a:ea typeface="ＭＳ Ｐゴシック" charset="-128"/>
                </a:endParaRPr>
              </a:p>
            </p:txBody>
          </p:sp>
          <p:sp>
            <p:nvSpPr>
              <p:cNvPr id="289" name="Freeform 142"/>
              <p:cNvSpPr>
                <a:spLocks/>
              </p:cNvSpPr>
              <p:nvPr/>
            </p:nvSpPr>
            <p:spPr bwMode="auto">
              <a:xfrm>
                <a:off x="3342" y="903"/>
                <a:ext cx="249" cy="68"/>
              </a:xfrm>
              <a:custGeom>
                <a:avLst/>
                <a:gdLst/>
                <a:ahLst/>
                <a:cxnLst>
                  <a:cxn ang="0">
                    <a:pos x="0" y="0"/>
                  </a:cxn>
                  <a:cxn ang="0">
                    <a:pos x="11647" y="19706"/>
                  </a:cxn>
                  <a:cxn ang="0">
                    <a:pos x="19920" y="7353"/>
                  </a:cxn>
                </a:cxnLst>
                <a:rect l="0" t="0" r="r" b="b"/>
                <a:pathLst>
                  <a:path w="20000" h="20000">
                    <a:moveTo>
                      <a:pt x="0" y="0"/>
                    </a:moveTo>
                    <a:lnTo>
                      <a:pt x="11647" y="19706"/>
                    </a:lnTo>
                    <a:lnTo>
                      <a:pt x="19920" y="7353"/>
                    </a:lnTo>
                  </a:path>
                </a:pathLst>
              </a:custGeom>
              <a:grpFill/>
              <a:ln w="6350" cap="flat">
                <a:solidFill>
                  <a:srgbClr val="000000"/>
                </a:solidFill>
                <a:prstDash val="solid"/>
                <a:round/>
                <a:headEnd type="none" w="sm" len="med"/>
                <a:tailEnd type="none" w="sm" len="med"/>
              </a:ln>
              <a:effectLst/>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endParaRPr lang="ja-JP" altLang="en-US" dirty="0">
                  <a:ea typeface="ＭＳ Ｐゴシック" charset="-128"/>
                </a:endParaRPr>
              </a:p>
            </p:txBody>
          </p:sp>
        </p:grpSp>
        <p:grpSp>
          <p:nvGrpSpPr>
            <p:cNvPr id="279" name="Group 143"/>
            <p:cNvGrpSpPr>
              <a:grpSpLocks/>
            </p:cNvGrpSpPr>
            <p:nvPr/>
          </p:nvGrpSpPr>
          <p:grpSpPr bwMode="auto">
            <a:xfrm rot="21266605">
              <a:off x="8687" y="1704"/>
              <a:ext cx="71" cy="29"/>
              <a:chOff x="3100" y="727"/>
              <a:chExt cx="273" cy="147"/>
            </a:xfrm>
            <a:solidFill>
              <a:srgbClr val="92D050"/>
            </a:solidFill>
          </p:grpSpPr>
          <p:sp>
            <p:nvSpPr>
              <p:cNvPr id="286" name="Freeform 144"/>
              <p:cNvSpPr>
                <a:spLocks/>
              </p:cNvSpPr>
              <p:nvPr/>
            </p:nvSpPr>
            <p:spPr bwMode="auto">
              <a:xfrm>
                <a:off x="3100" y="727"/>
                <a:ext cx="273" cy="147"/>
              </a:xfrm>
              <a:custGeom>
                <a:avLst/>
                <a:gdLst/>
                <a:ahLst/>
                <a:cxnLst>
                  <a:cxn ang="0">
                    <a:pos x="0" y="6803"/>
                  </a:cxn>
                  <a:cxn ang="0">
                    <a:pos x="8498" y="0"/>
                  </a:cxn>
                  <a:cxn ang="0">
                    <a:pos x="19927" y="10476"/>
                  </a:cxn>
                  <a:cxn ang="0">
                    <a:pos x="19927" y="13197"/>
                  </a:cxn>
                  <a:cxn ang="0">
                    <a:pos x="11502" y="19864"/>
                  </a:cxn>
                  <a:cxn ang="0">
                    <a:pos x="0" y="9388"/>
                  </a:cxn>
                  <a:cxn ang="0">
                    <a:pos x="0" y="6803"/>
                  </a:cxn>
                </a:cxnLst>
                <a:rect l="0" t="0" r="r" b="b"/>
                <a:pathLst>
                  <a:path w="20000" h="20000">
                    <a:moveTo>
                      <a:pt x="0" y="6803"/>
                    </a:moveTo>
                    <a:lnTo>
                      <a:pt x="8498" y="0"/>
                    </a:lnTo>
                    <a:lnTo>
                      <a:pt x="19927" y="10476"/>
                    </a:lnTo>
                    <a:lnTo>
                      <a:pt x="19927" y="13197"/>
                    </a:lnTo>
                    <a:lnTo>
                      <a:pt x="11502" y="19864"/>
                    </a:lnTo>
                    <a:lnTo>
                      <a:pt x="0" y="9388"/>
                    </a:lnTo>
                    <a:lnTo>
                      <a:pt x="0" y="6803"/>
                    </a:lnTo>
                    <a:close/>
                  </a:path>
                </a:pathLst>
              </a:custGeom>
              <a:grpFill/>
              <a:ln w="6350" cap="flat">
                <a:solidFill>
                  <a:srgbClr val="000000"/>
                </a:solidFill>
                <a:prstDash val="solid"/>
                <a:round/>
                <a:headEnd type="none" w="sm" len="med"/>
                <a:tailEnd type="none" w="sm" len="med"/>
              </a:ln>
              <a:effectLst/>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endParaRPr lang="ja-JP" altLang="en-US" dirty="0">
                  <a:ea typeface="ＭＳ Ｐゴシック" charset="-128"/>
                </a:endParaRPr>
              </a:p>
            </p:txBody>
          </p:sp>
          <p:sp>
            <p:nvSpPr>
              <p:cNvPr id="287" name="Freeform 145"/>
              <p:cNvSpPr>
                <a:spLocks/>
              </p:cNvSpPr>
              <p:nvPr/>
            </p:nvSpPr>
            <p:spPr bwMode="auto">
              <a:xfrm>
                <a:off x="3115" y="781"/>
                <a:ext cx="249" cy="68"/>
              </a:xfrm>
              <a:custGeom>
                <a:avLst/>
                <a:gdLst/>
                <a:ahLst/>
                <a:cxnLst>
                  <a:cxn ang="0">
                    <a:pos x="0" y="0"/>
                  </a:cxn>
                  <a:cxn ang="0">
                    <a:pos x="11647" y="19706"/>
                  </a:cxn>
                  <a:cxn ang="0">
                    <a:pos x="19920" y="7353"/>
                  </a:cxn>
                </a:cxnLst>
                <a:rect l="0" t="0" r="r" b="b"/>
                <a:pathLst>
                  <a:path w="20000" h="20000">
                    <a:moveTo>
                      <a:pt x="0" y="0"/>
                    </a:moveTo>
                    <a:lnTo>
                      <a:pt x="11647" y="19706"/>
                    </a:lnTo>
                    <a:lnTo>
                      <a:pt x="19920" y="7353"/>
                    </a:lnTo>
                  </a:path>
                </a:pathLst>
              </a:custGeom>
              <a:grpFill/>
              <a:ln w="6350" cap="flat">
                <a:solidFill>
                  <a:srgbClr val="000000"/>
                </a:solidFill>
                <a:prstDash val="solid"/>
                <a:round/>
                <a:headEnd type="none" w="sm" len="med"/>
                <a:tailEnd type="none" w="sm" len="med"/>
              </a:ln>
              <a:effectLst/>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endParaRPr lang="ja-JP" altLang="en-US" dirty="0">
                  <a:ea typeface="ＭＳ Ｐゴシック" charset="-128"/>
                </a:endParaRPr>
              </a:p>
            </p:txBody>
          </p:sp>
        </p:grpSp>
        <p:grpSp>
          <p:nvGrpSpPr>
            <p:cNvPr id="280" name="Group 146"/>
            <p:cNvGrpSpPr>
              <a:grpSpLocks/>
            </p:cNvGrpSpPr>
            <p:nvPr/>
          </p:nvGrpSpPr>
          <p:grpSpPr bwMode="auto">
            <a:xfrm rot="21266605">
              <a:off x="8627" y="1687"/>
              <a:ext cx="70" cy="28"/>
              <a:chOff x="2873" y="605"/>
              <a:chExt cx="273" cy="147"/>
            </a:xfrm>
            <a:solidFill>
              <a:srgbClr val="92D050"/>
            </a:solidFill>
          </p:grpSpPr>
          <p:sp>
            <p:nvSpPr>
              <p:cNvPr id="284" name="Freeform 147"/>
              <p:cNvSpPr>
                <a:spLocks/>
              </p:cNvSpPr>
              <p:nvPr/>
            </p:nvSpPr>
            <p:spPr bwMode="auto">
              <a:xfrm>
                <a:off x="2873" y="605"/>
                <a:ext cx="273" cy="147"/>
              </a:xfrm>
              <a:custGeom>
                <a:avLst/>
                <a:gdLst/>
                <a:ahLst/>
                <a:cxnLst>
                  <a:cxn ang="0">
                    <a:pos x="0" y="6803"/>
                  </a:cxn>
                  <a:cxn ang="0">
                    <a:pos x="8498" y="0"/>
                  </a:cxn>
                  <a:cxn ang="0">
                    <a:pos x="19927" y="10476"/>
                  </a:cxn>
                  <a:cxn ang="0">
                    <a:pos x="19927" y="13197"/>
                  </a:cxn>
                  <a:cxn ang="0">
                    <a:pos x="11502" y="19864"/>
                  </a:cxn>
                  <a:cxn ang="0">
                    <a:pos x="0" y="9388"/>
                  </a:cxn>
                  <a:cxn ang="0">
                    <a:pos x="0" y="6803"/>
                  </a:cxn>
                </a:cxnLst>
                <a:rect l="0" t="0" r="r" b="b"/>
                <a:pathLst>
                  <a:path w="20000" h="20000">
                    <a:moveTo>
                      <a:pt x="0" y="6803"/>
                    </a:moveTo>
                    <a:lnTo>
                      <a:pt x="8498" y="0"/>
                    </a:lnTo>
                    <a:lnTo>
                      <a:pt x="19927" y="10476"/>
                    </a:lnTo>
                    <a:lnTo>
                      <a:pt x="19927" y="13197"/>
                    </a:lnTo>
                    <a:lnTo>
                      <a:pt x="11502" y="19864"/>
                    </a:lnTo>
                    <a:lnTo>
                      <a:pt x="0" y="9388"/>
                    </a:lnTo>
                    <a:lnTo>
                      <a:pt x="0" y="6803"/>
                    </a:lnTo>
                    <a:close/>
                  </a:path>
                </a:pathLst>
              </a:custGeom>
              <a:grpFill/>
              <a:ln w="6350" cap="flat">
                <a:solidFill>
                  <a:srgbClr val="000000"/>
                </a:solidFill>
                <a:prstDash val="solid"/>
                <a:round/>
                <a:headEnd type="none" w="sm" len="med"/>
                <a:tailEnd type="none" w="sm" len="med"/>
              </a:ln>
              <a:effectLst/>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endParaRPr lang="ja-JP" altLang="en-US" dirty="0">
                  <a:ea typeface="ＭＳ Ｐゴシック" charset="-128"/>
                </a:endParaRPr>
              </a:p>
            </p:txBody>
          </p:sp>
          <p:sp>
            <p:nvSpPr>
              <p:cNvPr id="285" name="Freeform 148"/>
              <p:cNvSpPr>
                <a:spLocks/>
              </p:cNvSpPr>
              <p:nvPr/>
            </p:nvSpPr>
            <p:spPr bwMode="auto">
              <a:xfrm>
                <a:off x="2888" y="660"/>
                <a:ext cx="249" cy="68"/>
              </a:xfrm>
              <a:custGeom>
                <a:avLst/>
                <a:gdLst/>
                <a:ahLst/>
                <a:cxnLst>
                  <a:cxn ang="0">
                    <a:pos x="0" y="0"/>
                  </a:cxn>
                  <a:cxn ang="0">
                    <a:pos x="11647" y="19706"/>
                  </a:cxn>
                  <a:cxn ang="0">
                    <a:pos x="19920" y="7353"/>
                  </a:cxn>
                </a:cxnLst>
                <a:rect l="0" t="0" r="r" b="b"/>
                <a:pathLst>
                  <a:path w="20000" h="20000">
                    <a:moveTo>
                      <a:pt x="0" y="0"/>
                    </a:moveTo>
                    <a:lnTo>
                      <a:pt x="11647" y="19706"/>
                    </a:lnTo>
                    <a:lnTo>
                      <a:pt x="19920" y="7353"/>
                    </a:lnTo>
                  </a:path>
                </a:pathLst>
              </a:custGeom>
              <a:grpFill/>
              <a:ln w="6350" cap="flat">
                <a:solidFill>
                  <a:srgbClr val="000000"/>
                </a:solidFill>
                <a:prstDash val="solid"/>
                <a:round/>
                <a:headEnd type="none" w="sm" len="med"/>
                <a:tailEnd type="none" w="sm" len="med"/>
              </a:ln>
              <a:effectLst/>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endParaRPr lang="ja-JP" altLang="en-US" dirty="0">
                  <a:ea typeface="ＭＳ Ｐゴシック" charset="-128"/>
                </a:endParaRPr>
              </a:p>
            </p:txBody>
          </p:sp>
        </p:grpSp>
        <p:grpSp>
          <p:nvGrpSpPr>
            <p:cNvPr id="281" name="Group 136"/>
            <p:cNvGrpSpPr>
              <a:grpSpLocks/>
            </p:cNvGrpSpPr>
            <p:nvPr/>
          </p:nvGrpSpPr>
          <p:grpSpPr bwMode="auto">
            <a:xfrm rot="-333395">
              <a:off x="8482" y="1778"/>
              <a:ext cx="40" cy="45"/>
              <a:chOff x="2956" y="1321"/>
              <a:chExt cx="153" cy="231"/>
            </a:xfrm>
          </p:grpSpPr>
          <p:sp>
            <p:nvSpPr>
              <p:cNvPr id="282" name="Oval 137"/>
              <p:cNvSpPr>
                <a:spLocks noChangeAspect="1" noChangeArrowheads="1"/>
              </p:cNvSpPr>
              <p:nvPr/>
            </p:nvSpPr>
            <p:spPr bwMode="auto">
              <a:xfrm>
                <a:off x="2956" y="1321"/>
                <a:ext cx="153" cy="231"/>
              </a:xfrm>
              <a:prstGeom prst="ellipse">
                <a:avLst/>
              </a:prstGeom>
              <a:solidFill>
                <a:srgbClr val="333333"/>
              </a:solidFill>
              <a:ln w="6350">
                <a:solidFill>
                  <a:srgbClr val="000000"/>
                </a:solidFill>
                <a:round/>
                <a:headEnd/>
                <a:tailEn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ja-JP" dirty="0">
                  <a:ea typeface="ＭＳ Ｐゴシック" charset="-128"/>
                </a:endParaRPr>
              </a:p>
            </p:txBody>
          </p:sp>
          <p:sp>
            <p:nvSpPr>
              <p:cNvPr id="283" name="Oval 138"/>
              <p:cNvSpPr>
                <a:spLocks noChangeArrowheads="1"/>
              </p:cNvSpPr>
              <p:nvPr/>
            </p:nvSpPr>
            <p:spPr bwMode="auto">
              <a:xfrm>
                <a:off x="2975" y="1366"/>
                <a:ext cx="92" cy="148"/>
              </a:xfrm>
              <a:prstGeom prst="ellipse">
                <a:avLst/>
              </a:prstGeom>
              <a:solidFill>
                <a:srgbClr val="E5E5E5"/>
              </a:solidFill>
              <a:ln w="6350">
                <a:solidFill>
                  <a:srgbClr val="000000"/>
                </a:solidFill>
                <a:round/>
                <a:headEnd/>
                <a:tailEn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ja-JP" dirty="0">
                  <a:ea typeface="ＭＳ Ｐゴシック" charset="-128"/>
                </a:endParaRPr>
              </a:p>
            </p:txBody>
          </p:sp>
        </p:grpSp>
      </p:grpSp>
      <p:sp>
        <p:nvSpPr>
          <p:cNvPr id="37" name="AutoShape 818"/>
          <p:cNvSpPr>
            <a:spLocks noChangeArrowheads="1"/>
          </p:cNvSpPr>
          <p:nvPr/>
        </p:nvSpPr>
        <p:spPr bwMode="auto">
          <a:xfrm>
            <a:off x="7606393" y="476250"/>
            <a:ext cx="977446" cy="197304"/>
          </a:xfrm>
          <a:prstGeom prst="roundRect">
            <a:avLst>
              <a:gd name="adj" fmla="val 16667"/>
            </a:avLst>
          </a:prstGeom>
          <a:noFill/>
          <a:ln w="9525">
            <a:noFill/>
            <a:round/>
            <a:headEnd/>
            <a:tailEnd/>
          </a:ln>
        </p:spPr>
        <p:txBody>
          <a:bodyPr lIns="0" tIns="0" rIns="0" bIns="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r>
              <a:rPr lang="ja-JP" altLang="en-US" sz="1000" dirty="0"/>
              <a:t>自家発電機</a:t>
            </a:r>
          </a:p>
          <a:p>
            <a:pPr algn="ctr" defTabSz="913288"/>
            <a:r>
              <a:rPr lang="ja-JP" altLang="en-US" sz="1000" dirty="0"/>
              <a:t>（コジェネ等）</a:t>
            </a:r>
          </a:p>
        </p:txBody>
      </p:sp>
      <p:pic>
        <p:nvPicPr>
          <p:cNvPr id="38" name="Picture 2" descr="C:\Documents and Settings\akira.mitsuyasu\Local Settings\Temporary Internet Files\Content.IE5\RXJEBFSH\MC900013593[1].wmf"/>
          <p:cNvPicPr>
            <a:picLocks noChangeAspect="1" noChangeArrowheads="1"/>
          </p:cNvPicPr>
          <p:nvPr/>
        </p:nvPicPr>
        <p:blipFill>
          <a:blip r:embed="rId13" cstate="print">
            <a:duotone>
              <a:schemeClr val="accent1">
                <a:shade val="45000"/>
                <a:satMod val="135000"/>
              </a:schemeClr>
              <a:prstClr val="white"/>
            </a:duotone>
          </a:blip>
          <a:srcRect/>
          <a:stretch>
            <a:fillRect/>
          </a:stretch>
        </p:blipFill>
        <p:spPr bwMode="auto">
          <a:xfrm flipH="1">
            <a:off x="6629371" y="518790"/>
            <a:ext cx="152003" cy="504808"/>
          </a:xfrm>
          <a:prstGeom prst="rect">
            <a:avLst/>
          </a:prstGeom>
          <a:noFill/>
        </p:spPr>
      </p:pic>
      <p:pic>
        <p:nvPicPr>
          <p:cNvPr id="39" name="Picture 1261" descr="VGF500"/>
          <p:cNvPicPr>
            <a:picLocks noChangeAspect="1" noChangeArrowheads="1"/>
          </p:cNvPicPr>
          <p:nvPr/>
        </p:nvPicPr>
        <p:blipFill>
          <a:blip r:embed="rId14" cstate="print"/>
          <a:srcRect l="7823" t="12782" r="28642" b="8548"/>
          <a:stretch>
            <a:fillRect/>
          </a:stretch>
        </p:blipFill>
        <p:spPr bwMode="auto">
          <a:xfrm>
            <a:off x="6938510" y="570370"/>
            <a:ext cx="700768" cy="462643"/>
          </a:xfrm>
          <a:prstGeom prst="rect">
            <a:avLst/>
          </a:prstGeom>
          <a:noFill/>
          <a:ln w="9525">
            <a:noFill/>
            <a:miter lim="800000"/>
            <a:headEnd/>
            <a:tailEnd/>
          </a:ln>
        </p:spPr>
      </p:pic>
      <p:sp>
        <p:nvSpPr>
          <p:cNvPr id="40" name="フリーフォーム 39"/>
          <p:cNvSpPr/>
          <p:nvPr/>
        </p:nvSpPr>
        <p:spPr>
          <a:xfrm rot="20308998" flipH="1">
            <a:off x="6810375" y="699633"/>
            <a:ext cx="261938" cy="197304"/>
          </a:xfrm>
          <a:custGeom>
            <a:avLst/>
            <a:gdLst>
              <a:gd name="connsiteX0" fmla="*/ 0 w 283464"/>
              <a:gd name="connsiteY0" fmla="*/ 178308 h 231665"/>
              <a:gd name="connsiteX1" fmla="*/ 146304 w 283464"/>
              <a:gd name="connsiteY1" fmla="*/ 210312 h 231665"/>
              <a:gd name="connsiteX2" fmla="*/ 182880 w 283464"/>
              <a:gd name="connsiteY2" fmla="*/ 169164 h 231665"/>
              <a:gd name="connsiteX3" fmla="*/ 187452 w 283464"/>
              <a:gd name="connsiteY3" fmla="*/ 137160 h 231665"/>
              <a:gd name="connsiteX4" fmla="*/ 196596 w 283464"/>
              <a:gd name="connsiteY4" fmla="*/ 96012 h 231665"/>
              <a:gd name="connsiteX5" fmla="*/ 214884 w 283464"/>
              <a:gd name="connsiteY5" fmla="*/ 68580 h 231665"/>
              <a:gd name="connsiteX6" fmla="*/ 224028 w 283464"/>
              <a:gd name="connsiteY6" fmla="*/ 54864 h 231665"/>
              <a:gd name="connsiteX7" fmla="*/ 237744 w 283464"/>
              <a:gd name="connsiteY7" fmla="*/ 41148 h 231665"/>
              <a:gd name="connsiteX8" fmla="*/ 251460 w 283464"/>
              <a:gd name="connsiteY8" fmla="*/ 32004 h 231665"/>
              <a:gd name="connsiteX9" fmla="*/ 283464 w 283464"/>
              <a:gd name="connsiteY9" fmla="*/ 0 h 23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464" h="231665">
                <a:moveTo>
                  <a:pt x="0" y="178308"/>
                </a:moveTo>
                <a:cubicBezTo>
                  <a:pt x="55609" y="203023"/>
                  <a:pt x="85297" y="231665"/>
                  <a:pt x="146304" y="210312"/>
                </a:cubicBezTo>
                <a:cubicBezTo>
                  <a:pt x="159920" y="205546"/>
                  <a:pt x="174084" y="182357"/>
                  <a:pt x="182880" y="169164"/>
                </a:cubicBezTo>
                <a:cubicBezTo>
                  <a:pt x="184404" y="158496"/>
                  <a:pt x="185813" y="147811"/>
                  <a:pt x="187452" y="137160"/>
                </a:cubicBezTo>
                <a:cubicBezTo>
                  <a:pt x="188561" y="129954"/>
                  <a:pt x="191305" y="105536"/>
                  <a:pt x="196596" y="96012"/>
                </a:cubicBezTo>
                <a:cubicBezTo>
                  <a:pt x="201933" y="86405"/>
                  <a:pt x="208788" y="77724"/>
                  <a:pt x="214884" y="68580"/>
                </a:cubicBezTo>
                <a:cubicBezTo>
                  <a:pt x="217932" y="64008"/>
                  <a:pt x="220143" y="58749"/>
                  <a:pt x="224028" y="54864"/>
                </a:cubicBezTo>
                <a:cubicBezTo>
                  <a:pt x="228600" y="50292"/>
                  <a:pt x="232777" y="45287"/>
                  <a:pt x="237744" y="41148"/>
                </a:cubicBezTo>
                <a:cubicBezTo>
                  <a:pt x="241965" y="37630"/>
                  <a:pt x="247353" y="35655"/>
                  <a:pt x="251460" y="32004"/>
                </a:cubicBezTo>
                <a:cubicBezTo>
                  <a:pt x="262736" y="21981"/>
                  <a:pt x="272796" y="10668"/>
                  <a:pt x="283464" y="0"/>
                </a:cubicBezTo>
              </a:path>
            </a:pathLst>
          </a:custGeom>
          <a:ln w="22225">
            <a:solidFill>
              <a:schemeClr val="tx1">
                <a:lumMod val="75000"/>
                <a:lumOff val="25000"/>
                <a:alpha val="54000"/>
              </a:schemeClr>
            </a:solidFill>
          </a:ln>
        </p:spPr>
        <p:style>
          <a:lnRef idx="1">
            <a:schemeClr val="accent1"/>
          </a:lnRef>
          <a:fillRef idx="0">
            <a:schemeClr val="accent1"/>
          </a:fillRef>
          <a:effectRef idx="0">
            <a:schemeClr val="accent1"/>
          </a:effectRef>
          <a:fontRef idx="minor">
            <a:schemeClr val="tx1"/>
          </a:fontRef>
        </p:style>
        <p:txBody>
          <a:bodyPr lIns="65266" tIns="32633" rIns="65266" bIns="32633"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dirty="0"/>
          </a:p>
        </p:txBody>
      </p:sp>
      <p:pic>
        <p:nvPicPr>
          <p:cNvPr id="41" name="Picture 2" descr="C:\Documents and Settings\akira.mitsuyasu\Local Settings\Temporary Internet Files\Content.IE5\RXJEBFSH\MC900013593[1].wmf"/>
          <p:cNvPicPr>
            <a:picLocks noChangeAspect="1" noChangeArrowheads="1"/>
          </p:cNvPicPr>
          <p:nvPr/>
        </p:nvPicPr>
        <p:blipFill>
          <a:blip r:embed="rId13" cstate="print">
            <a:duotone>
              <a:schemeClr val="accent1">
                <a:shade val="45000"/>
                <a:satMod val="135000"/>
              </a:schemeClr>
              <a:prstClr val="white"/>
            </a:duotone>
          </a:blip>
          <a:srcRect/>
          <a:stretch>
            <a:fillRect/>
          </a:stretch>
        </p:blipFill>
        <p:spPr bwMode="auto">
          <a:xfrm flipH="1">
            <a:off x="6528804" y="518790"/>
            <a:ext cx="152004" cy="504808"/>
          </a:xfrm>
          <a:prstGeom prst="rect">
            <a:avLst/>
          </a:prstGeom>
          <a:noFill/>
        </p:spPr>
      </p:pic>
      <p:pic>
        <p:nvPicPr>
          <p:cNvPr id="42" name="Picture 7" descr="pc34"/>
          <p:cNvPicPr>
            <a:picLocks noChangeAspect="1" noChangeArrowheads="1"/>
          </p:cNvPicPr>
          <p:nvPr/>
        </p:nvPicPr>
        <p:blipFill>
          <a:blip r:embed="rId15" cstate="print"/>
          <a:srcRect/>
          <a:stretch>
            <a:fillRect/>
          </a:stretch>
        </p:blipFill>
        <p:spPr bwMode="auto">
          <a:xfrm flipH="1">
            <a:off x="6526895" y="6488340"/>
            <a:ext cx="162152" cy="305026"/>
          </a:xfrm>
          <a:prstGeom prst="rect">
            <a:avLst/>
          </a:prstGeom>
          <a:noFill/>
          <a:ln w="9525">
            <a:noFill/>
            <a:miter lim="800000"/>
            <a:headEnd/>
            <a:tailEnd/>
          </a:ln>
        </p:spPr>
      </p:pic>
      <p:pic>
        <p:nvPicPr>
          <p:cNvPr id="43" name="Picture 1287" descr="名称未設定-119"/>
          <p:cNvPicPr>
            <a:picLocks noChangeAspect="1" noChangeArrowheads="1"/>
          </p:cNvPicPr>
          <p:nvPr/>
        </p:nvPicPr>
        <p:blipFill>
          <a:blip r:embed="rId16" cstate="print"/>
          <a:srcRect/>
          <a:stretch>
            <a:fillRect/>
          </a:stretch>
        </p:blipFill>
        <p:spPr bwMode="auto">
          <a:xfrm>
            <a:off x="6783161" y="6412365"/>
            <a:ext cx="102054" cy="381000"/>
          </a:xfrm>
          <a:prstGeom prst="rect">
            <a:avLst/>
          </a:prstGeom>
          <a:noFill/>
          <a:ln w="9525">
            <a:noFill/>
            <a:miter lim="800000"/>
            <a:headEnd/>
            <a:tailEnd/>
          </a:ln>
        </p:spPr>
      </p:pic>
      <p:sp>
        <p:nvSpPr>
          <p:cNvPr id="44" name="Freeform 95"/>
          <p:cNvSpPr>
            <a:spLocks/>
          </p:cNvSpPr>
          <p:nvPr/>
        </p:nvSpPr>
        <p:spPr bwMode="auto">
          <a:xfrm rot="-1665505">
            <a:off x="6507617" y="6385151"/>
            <a:ext cx="51026" cy="154214"/>
          </a:xfrm>
          <a:custGeom>
            <a:avLst/>
            <a:gdLst>
              <a:gd name="T0" fmla="*/ 2147483647 w 20000"/>
              <a:gd name="T1" fmla="*/ 0 h 20000"/>
              <a:gd name="T2" fmla="*/ 2147483647 w 20000"/>
              <a:gd name="T3" fmla="*/ 2147483647 h 20000"/>
              <a:gd name="T4" fmla="*/ 0 w 20000"/>
              <a:gd name="T5" fmla="*/ 2147483647 h 20000"/>
              <a:gd name="T6" fmla="*/ 2147483647 w 20000"/>
              <a:gd name="T7" fmla="*/ 2147483647 h 20000"/>
              <a:gd name="T8" fmla="*/ 2147483647 w 20000"/>
              <a:gd name="T9" fmla="*/ 2147483647 h 20000"/>
              <a:gd name="T10" fmla="*/ 2147483647 w 20000"/>
              <a:gd name="T11" fmla="*/ 2147483647 h 20000"/>
              <a:gd name="T12" fmla="*/ 2147483647 w 20000"/>
              <a:gd name="T13" fmla="*/ 0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4755" y="0"/>
                </a:moveTo>
                <a:lnTo>
                  <a:pt x="12867" y="9316"/>
                </a:lnTo>
                <a:lnTo>
                  <a:pt x="0" y="7652"/>
                </a:lnTo>
                <a:lnTo>
                  <a:pt x="14545" y="19963"/>
                </a:lnTo>
                <a:lnTo>
                  <a:pt x="7483" y="10647"/>
                </a:lnTo>
                <a:lnTo>
                  <a:pt x="19930" y="11978"/>
                </a:lnTo>
                <a:lnTo>
                  <a:pt x="4755" y="0"/>
                </a:lnTo>
                <a:close/>
              </a:path>
            </a:pathLst>
          </a:custGeom>
          <a:solidFill>
            <a:srgbClr val="FFFFFF"/>
          </a:solidFill>
          <a:ln w="9525" cap="flat">
            <a:solidFill>
              <a:srgbClr val="FF00FF"/>
            </a:solidFill>
            <a:prstDash val="solid"/>
            <a:round/>
            <a:headEnd type="none" w="med" len="lg"/>
            <a:tailEnd type="none" w="med" len="lg"/>
          </a:ln>
        </p:spPr>
        <p:txBody>
          <a:bodyPr lIns="65266" tIns="32633" rIns="65266" bIns="32633"/>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pic>
        <p:nvPicPr>
          <p:cNvPr id="45" name="Picture 1375"/>
          <p:cNvPicPr>
            <a:picLocks noChangeAspect="1" noChangeArrowheads="1"/>
          </p:cNvPicPr>
          <p:nvPr/>
        </p:nvPicPr>
        <p:blipFill>
          <a:blip r:embed="rId17" cstate="print">
            <a:lum bright="18000" contrast="16000"/>
          </a:blip>
          <a:srcRect l="9390" t="3754" r="7043" b="5006"/>
          <a:stretch>
            <a:fillRect/>
          </a:stretch>
        </p:blipFill>
        <p:spPr bwMode="auto">
          <a:xfrm>
            <a:off x="5292047" y="4928058"/>
            <a:ext cx="565830" cy="579437"/>
          </a:xfrm>
          <a:prstGeom prst="rect">
            <a:avLst/>
          </a:prstGeom>
          <a:noFill/>
          <a:ln w="9525" algn="ctr">
            <a:noFill/>
            <a:miter lim="800000"/>
            <a:headEnd/>
            <a:tailEnd/>
          </a:ln>
        </p:spPr>
      </p:pic>
      <p:pic>
        <p:nvPicPr>
          <p:cNvPr id="46" name="Picture 1376"/>
          <p:cNvPicPr>
            <a:picLocks noChangeAspect="1" noChangeArrowheads="1"/>
          </p:cNvPicPr>
          <p:nvPr/>
        </p:nvPicPr>
        <p:blipFill>
          <a:blip r:embed="rId18" cstate="print"/>
          <a:srcRect/>
          <a:stretch>
            <a:fillRect/>
          </a:stretch>
        </p:blipFill>
        <p:spPr bwMode="auto">
          <a:xfrm>
            <a:off x="6012090" y="5095875"/>
            <a:ext cx="669018" cy="411616"/>
          </a:xfrm>
          <a:prstGeom prst="rect">
            <a:avLst/>
          </a:prstGeom>
          <a:noFill/>
          <a:ln w="9525" algn="ctr">
            <a:noFill/>
            <a:miter lim="800000"/>
            <a:headEnd/>
            <a:tailEnd/>
          </a:ln>
        </p:spPr>
      </p:pic>
      <p:pic>
        <p:nvPicPr>
          <p:cNvPr id="47" name="Picture 6" descr="C:\Documents and Settings\akira.mitsuyasu\Local Settings\Temporary Internet Files\Content.IE5\AOAJYLWM\MC900428969[1].wmf"/>
          <p:cNvPicPr>
            <a:picLocks noChangeAspect="1" noChangeArrowheads="1"/>
          </p:cNvPicPr>
          <p:nvPr/>
        </p:nvPicPr>
        <p:blipFill>
          <a:blip r:embed="rId19" cstate="print">
            <a:lum contrast="48000"/>
          </a:blip>
          <a:srcRect/>
          <a:stretch>
            <a:fillRect/>
          </a:stretch>
        </p:blipFill>
        <p:spPr bwMode="auto">
          <a:xfrm>
            <a:off x="2103445" y="6381750"/>
            <a:ext cx="297089" cy="411616"/>
          </a:xfrm>
          <a:prstGeom prst="rect">
            <a:avLst/>
          </a:prstGeom>
          <a:noFill/>
          <a:ln w="9525">
            <a:noFill/>
            <a:miter lim="800000"/>
            <a:headEnd/>
            <a:tailEnd/>
          </a:ln>
        </p:spPr>
      </p:pic>
      <p:sp>
        <p:nvSpPr>
          <p:cNvPr id="48" name="Text Box 1205"/>
          <p:cNvSpPr txBox="1">
            <a:spLocks noChangeArrowheads="1"/>
          </p:cNvSpPr>
          <p:nvPr/>
        </p:nvSpPr>
        <p:spPr bwMode="auto">
          <a:xfrm>
            <a:off x="1537615" y="6350009"/>
            <a:ext cx="720045" cy="392339"/>
          </a:xfrm>
          <a:prstGeom prst="rect">
            <a:avLst/>
          </a:prstGeom>
          <a:noFill/>
          <a:ln w="9525" algn="ctr">
            <a:noFill/>
            <a:miter lim="800000"/>
            <a:headEnd/>
            <a:tailEnd/>
          </a:ln>
          <a:effectLst>
            <a:outerShdw dist="17961" dir="2700000" algn="ctr" rotWithShape="0">
              <a:schemeClr val="bg1"/>
            </a:outerShdw>
          </a:effectLst>
        </p:spPr>
        <p:txBody>
          <a:bodyPr lIns="65266" tIns="32633" rIns="65266" bIns="32633"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spcBef>
                <a:spcPct val="50000"/>
              </a:spcBef>
              <a:defRPr/>
            </a:pPr>
            <a:r>
              <a:rPr lang="ja-JP" altLang="en-US" sz="1000" dirty="0"/>
              <a:t>防災情報</a:t>
            </a:r>
            <a:br>
              <a:rPr lang="ja-JP" altLang="en-US" sz="1000" dirty="0"/>
            </a:br>
            <a:r>
              <a:rPr lang="ja-JP" altLang="en-US" sz="1000" dirty="0"/>
              <a:t>システム</a:t>
            </a:r>
            <a:endParaRPr lang="en-US" altLang="ja-JP" sz="1000" dirty="0"/>
          </a:p>
        </p:txBody>
      </p:sp>
      <p:pic>
        <p:nvPicPr>
          <p:cNvPr id="49" name="Picture 6" descr="t_kiki01"/>
          <p:cNvPicPr>
            <a:picLocks noChangeAspect="1" noChangeArrowheads="1"/>
          </p:cNvPicPr>
          <p:nvPr/>
        </p:nvPicPr>
        <p:blipFill>
          <a:blip r:embed="rId20" cstate="print"/>
          <a:srcRect/>
          <a:stretch>
            <a:fillRect/>
          </a:stretch>
        </p:blipFill>
        <p:spPr bwMode="auto">
          <a:xfrm>
            <a:off x="7863795" y="5501830"/>
            <a:ext cx="217714" cy="366259"/>
          </a:xfrm>
          <a:prstGeom prst="rect">
            <a:avLst/>
          </a:prstGeom>
          <a:noFill/>
          <a:ln w="9525">
            <a:noFill/>
            <a:miter lim="800000"/>
            <a:headEnd/>
            <a:tailEnd/>
          </a:ln>
        </p:spPr>
      </p:pic>
      <p:sp>
        <p:nvSpPr>
          <p:cNvPr id="50" name="laptop"/>
          <p:cNvSpPr>
            <a:spLocks noChangeAspect="1" noEditPoints="1" noChangeArrowheads="1"/>
          </p:cNvSpPr>
          <p:nvPr/>
        </p:nvSpPr>
        <p:spPr bwMode="auto">
          <a:xfrm>
            <a:off x="7452186" y="5725214"/>
            <a:ext cx="395741" cy="297089"/>
          </a:xfrm>
          <a:custGeom>
            <a:avLst/>
            <a:gdLst>
              <a:gd name="T0" fmla="*/ 2147483647 w 21600"/>
              <a:gd name="T1" fmla="*/ 0 h 21600"/>
              <a:gd name="T2" fmla="*/ 2147483647 w 21600"/>
              <a:gd name="T3" fmla="*/ 2147483647 h 21600"/>
              <a:gd name="T4" fmla="*/ 2147483647 w 21600"/>
              <a:gd name="T5" fmla="*/ 0 h 21600"/>
              <a:gd name="T6" fmla="*/ 2147483647 w 21600"/>
              <a:gd name="T7" fmla="*/ 2147483647 h 21600"/>
              <a:gd name="T8" fmla="*/ 2147483647 w 21600"/>
              <a:gd name="T9" fmla="*/ 0 h 21600"/>
              <a:gd name="T10" fmla="*/ 2147483647 w 21600"/>
              <a:gd name="T11" fmla="*/ 2147483647 h 21600"/>
              <a:gd name="T12" fmla="*/ 0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4445 w 21600"/>
              <a:gd name="T25" fmla="*/ 1858 h 21600"/>
              <a:gd name="T26" fmla="*/ 17311 w 21600"/>
              <a:gd name="T27" fmla="*/ 123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lIns="65266" tIns="32633" rIns="65266" bIns="32633"/>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sp>
        <p:nvSpPr>
          <p:cNvPr id="51" name="Line 911"/>
          <p:cNvSpPr>
            <a:spLocks noChangeShapeType="1"/>
          </p:cNvSpPr>
          <p:nvPr/>
        </p:nvSpPr>
        <p:spPr bwMode="auto">
          <a:xfrm>
            <a:off x="4314601" y="4531187"/>
            <a:ext cx="1134" cy="1387929"/>
          </a:xfrm>
          <a:prstGeom prst="line">
            <a:avLst/>
          </a:prstGeom>
          <a:noFill/>
          <a:ln w="76200">
            <a:solidFill>
              <a:srgbClr val="FF6600"/>
            </a:solidFill>
            <a:round/>
            <a:headEnd/>
            <a:tailEnd type="triangle" w="med" len="med"/>
          </a:ln>
        </p:spPr>
        <p:txBody>
          <a:bodyPr lIns="65266" tIns="32633" rIns="65266" bIns="32633">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grpSp>
        <p:nvGrpSpPr>
          <p:cNvPr id="52" name="グループ化 51"/>
          <p:cNvGrpSpPr>
            <a:grpSpLocks/>
          </p:cNvGrpSpPr>
          <p:nvPr/>
        </p:nvGrpSpPr>
        <p:grpSpPr bwMode="auto">
          <a:xfrm>
            <a:off x="611238" y="575587"/>
            <a:ext cx="669068" cy="790091"/>
            <a:chOff x="-943926" y="606735"/>
            <a:chExt cx="936700" cy="1106125"/>
          </a:xfrm>
        </p:grpSpPr>
        <p:grpSp>
          <p:nvGrpSpPr>
            <p:cNvPr id="189" name="グループ化 188"/>
            <p:cNvGrpSpPr>
              <a:grpSpLocks/>
            </p:cNvGrpSpPr>
            <p:nvPr/>
          </p:nvGrpSpPr>
          <p:grpSpPr bwMode="auto">
            <a:xfrm>
              <a:off x="-512096" y="606735"/>
              <a:ext cx="331830" cy="674332"/>
              <a:chOff x="10937535" y="181769"/>
              <a:chExt cx="691296" cy="1430040"/>
            </a:xfrm>
          </p:grpSpPr>
          <p:grpSp>
            <p:nvGrpSpPr>
              <p:cNvPr id="245" name="グループ化 244"/>
              <p:cNvGrpSpPr>
                <a:grpSpLocks/>
              </p:cNvGrpSpPr>
              <p:nvPr/>
            </p:nvGrpSpPr>
            <p:grpSpPr bwMode="auto">
              <a:xfrm rot="-589800">
                <a:off x="10937535" y="181769"/>
                <a:ext cx="393572" cy="1342440"/>
                <a:chOff x="10199792" y="69065"/>
                <a:chExt cx="555443" cy="2047583"/>
              </a:xfrm>
            </p:grpSpPr>
            <p:sp>
              <p:nvSpPr>
                <p:cNvPr id="251" name="正方形/長方形 250"/>
                <p:cNvSpPr/>
                <p:nvPr/>
              </p:nvSpPr>
              <p:spPr bwMode="auto">
                <a:xfrm rot="1633414">
                  <a:off x="10341686" y="69065"/>
                  <a:ext cx="224064" cy="1672495"/>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sp>
              <p:nvSpPr>
                <p:cNvPr id="252" name="正方形/長方形 251"/>
                <p:cNvSpPr/>
                <p:nvPr/>
              </p:nvSpPr>
              <p:spPr bwMode="auto">
                <a:xfrm rot="1633414">
                  <a:off x="10531173" y="169695"/>
                  <a:ext cx="224062" cy="1672494"/>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sp>
              <p:nvSpPr>
                <p:cNvPr id="253" name="正方形/長方形 252"/>
                <p:cNvSpPr/>
                <p:nvPr/>
              </p:nvSpPr>
              <p:spPr bwMode="auto">
                <a:xfrm rot="1633414">
                  <a:off x="10199792" y="348542"/>
                  <a:ext cx="224064" cy="1672494"/>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sp>
              <p:nvSpPr>
                <p:cNvPr id="254" name="正方形/長方形 253"/>
                <p:cNvSpPr/>
                <p:nvPr/>
              </p:nvSpPr>
              <p:spPr bwMode="auto">
                <a:xfrm rot="1633414">
                  <a:off x="10385749" y="444154"/>
                  <a:ext cx="224067" cy="1672494"/>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grpSp>
          <p:grpSp>
            <p:nvGrpSpPr>
              <p:cNvPr id="246" name="グループ化 245"/>
              <p:cNvGrpSpPr>
                <a:grpSpLocks/>
              </p:cNvGrpSpPr>
              <p:nvPr/>
            </p:nvGrpSpPr>
            <p:grpSpPr bwMode="auto">
              <a:xfrm rot="-589800">
                <a:off x="11235252" y="269372"/>
                <a:ext cx="393579" cy="1342437"/>
                <a:chOff x="10199765" y="69058"/>
                <a:chExt cx="555452" cy="2047574"/>
              </a:xfrm>
            </p:grpSpPr>
            <p:sp>
              <p:nvSpPr>
                <p:cNvPr id="247" name="正方形/長方形 246"/>
                <p:cNvSpPr/>
                <p:nvPr/>
              </p:nvSpPr>
              <p:spPr bwMode="auto">
                <a:xfrm rot="1633414">
                  <a:off x="10341687" y="69058"/>
                  <a:ext cx="224060" cy="1672487"/>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sp>
              <p:nvSpPr>
                <p:cNvPr id="248" name="正方形/長方形 247"/>
                <p:cNvSpPr/>
                <p:nvPr/>
              </p:nvSpPr>
              <p:spPr bwMode="auto">
                <a:xfrm rot="1633414">
                  <a:off x="10531157" y="169679"/>
                  <a:ext cx="224060" cy="1672488"/>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sp>
              <p:nvSpPr>
                <p:cNvPr id="249" name="正方形/長方形 248"/>
                <p:cNvSpPr/>
                <p:nvPr/>
              </p:nvSpPr>
              <p:spPr bwMode="auto">
                <a:xfrm rot="1633414">
                  <a:off x="10199765" y="348551"/>
                  <a:ext cx="224060" cy="1672488"/>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sp>
              <p:nvSpPr>
                <p:cNvPr id="250" name="正方形/長方形 249"/>
                <p:cNvSpPr/>
                <p:nvPr/>
              </p:nvSpPr>
              <p:spPr bwMode="auto">
                <a:xfrm rot="1633414">
                  <a:off x="10385750" y="444141"/>
                  <a:ext cx="224064" cy="1672491"/>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grpSp>
        </p:grpSp>
        <p:grpSp>
          <p:nvGrpSpPr>
            <p:cNvPr id="190" name="グループ化 189"/>
            <p:cNvGrpSpPr>
              <a:grpSpLocks/>
            </p:cNvGrpSpPr>
            <p:nvPr/>
          </p:nvGrpSpPr>
          <p:grpSpPr bwMode="auto">
            <a:xfrm>
              <a:off x="-727964" y="749606"/>
              <a:ext cx="331823" cy="674338"/>
              <a:chOff x="10937573" y="181753"/>
              <a:chExt cx="691279" cy="1430066"/>
            </a:xfrm>
          </p:grpSpPr>
          <p:grpSp>
            <p:nvGrpSpPr>
              <p:cNvPr id="235" name="グループ化 234"/>
              <p:cNvGrpSpPr>
                <a:grpSpLocks/>
              </p:cNvGrpSpPr>
              <p:nvPr/>
            </p:nvGrpSpPr>
            <p:grpSpPr bwMode="auto">
              <a:xfrm rot="-589800">
                <a:off x="10937573" y="181753"/>
                <a:ext cx="393579" cy="1342464"/>
                <a:chOff x="10199811" y="69047"/>
                <a:chExt cx="555451" cy="2047622"/>
              </a:xfrm>
            </p:grpSpPr>
            <p:sp>
              <p:nvSpPr>
                <p:cNvPr id="241" name="正方形/長方形 240"/>
                <p:cNvSpPr/>
                <p:nvPr/>
              </p:nvSpPr>
              <p:spPr bwMode="auto">
                <a:xfrm rot="1633414">
                  <a:off x="10341686" y="69047"/>
                  <a:ext cx="224066" cy="1672515"/>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sp>
              <p:nvSpPr>
                <p:cNvPr id="242" name="正方形/長方形 241"/>
                <p:cNvSpPr/>
                <p:nvPr/>
              </p:nvSpPr>
              <p:spPr bwMode="auto">
                <a:xfrm rot="1633414">
                  <a:off x="10531196" y="169692"/>
                  <a:ext cx="224066" cy="1672510"/>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sp>
              <p:nvSpPr>
                <p:cNvPr id="243" name="正方形/長方形 242"/>
                <p:cNvSpPr/>
                <p:nvPr/>
              </p:nvSpPr>
              <p:spPr bwMode="auto">
                <a:xfrm rot="1633414">
                  <a:off x="10199811" y="348543"/>
                  <a:ext cx="224061" cy="1672510"/>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sp>
              <p:nvSpPr>
                <p:cNvPr id="244" name="正方形/長方形 243"/>
                <p:cNvSpPr/>
                <p:nvPr/>
              </p:nvSpPr>
              <p:spPr bwMode="auto">
                <a:xfrm rot="1633414">
                  <a:off x="10385786" y="444156"/>
                  <a:ext cx="224061" cy="1672513"/>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grpSp>
          <p:grpSp>
            <p:nvGrpSpPr>
              <p:cNvPr id="236" name="グループ化 235"/>
              <p:cNvGrpSpPr>
                <a:grpSpLocks/>
              </p:cNvGrpSpPr>
              <p:nvPr/>
            </p:nvGrpSpPr>
            <p:grpSpPr bwMode="auto">
              <a:xfrm rot="-589800">
                <a:off x="11235265" y="269371"/>
                <a:ext cx="393587" cy="1342448"/>
                <a:chOff x="10199775" y="69061"/>
                <a:chExt cx="555463" cy="2047597"/>
              </a:xfrm>
            </p:grpSpPr>
            <p:sp>
              <p:nvSpPr>
                <p:cNvPr id="237" name="正方形/長方形 236"/>
                <p:cNvSpPr/>
                <p:nvPr/>
              </p:nvSpPr>
              <p:spPr bwMode="auto">
                <a:xfrm rot="1633414">
                  <a:off x="10341705" y="69061"/>
                  <a:ext cx="224062" cy="1672512"/>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sp>
              <p:nvSpPr>
                <p:cNvPr id="238" name="正方形/長方形 237"/>
                <p:cNvSpPr/>
                <p:nvPr/>
              </p:nvSpPr>
              <p:spPr bwMode="auto">
                <a:xfrm rot="1633414">
                  <a:off x="10531172" y="169685"/>
                  <a:ext cx="224066" cy="1672512"/>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sp>
              <p:nvSpPr>
                <p:cNvPr id="239" name="正方形/長方形 238"/>
                <p:cNvSpPr/>
                <p:nvPr/>
              </p:nvSpPr>
              <p:spPr bwMode="auto">
                <a:xfrm rot="1633414">
                  <a:off x="10199775" y="348534"/>
                  <a:ext cx="224062" cy="1672512"/>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sp>
              <p:nvSpPr>
                <p:cNvPr id="240" name="正方形/長方形 239"/>
                <p:cNvSpPr/>
                <p:nvPr/>
              </p:nvSpPr>
              <p:spPr bwMode="auto">
                <a:xfrm rot="1633414">
                  <a:off x="10385787" y="444144"/>
                  <a:ext cx="224063" cy="1672514"/>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grpSp>
        </p:grpSp>
        <p:grpSp>
          <p:nvGrpSpPr>
            <p:cNvPr id="191" name="グループ化 190"/>
            <p:cNvGrpSpPr>
              <a:grpSpLocks/>
            </p:cNvGrpSpPr>
            <p:nvPr/>
          </p:nvGrpSpPr>
          <p:grpSpPr bwMode="auto">
            <a:xfrm>
              <a:off x="-943926" y="894062"/>
              <a:ext cx="331833" cy="674335"/>
              <a:chOff x="10937600" y="181748"/>
              <a:chExt cx="691311" cy="1430055"/>
            </a:xfrm>
          </p:grpSpPr>
          <p:grpSp>
            <p:nvGrpSpPr>
              <p:cNvPr id="225" name="グループ化 224"/>
              <p:cNvGrpSpPr>
                <a:grpSpLocks/>
              </p:cNvGrpSpPr>
              <p:nvPr/>
            </p:nvGrpSpPr>
            <p:grpSpPr bwMode="auto">
              <a:xfrm rot="-589800">
                <a:off x="10937600" y="181748"/>
                <a:ext cx="393562" cy="1342458"/>
                <a:chOff x="10199813" y="69043"/>
                <a:chExt cx="555425" cy="2047616"/>
              </a:xfrm>
            </p:grpSpPr>
            <p:sp>
              <p:nvSpPr>
                <p:cNvPr id="231" name="正方形/長方形 230"/>
                <p:cNvSpPr/>
                <p:nvPr/>
              </p:nvSpPr>
              <p:spPr bwMode="auto">
                <a:xfrm rot="1633414">
                  <a:off x="10341689" y="69043"/>
                  <a:ext cx="224065" cy="1672507"/>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sp>
              <p:nvSpPr>
                <p:cNvPr id="232" name="正方形/長方形 231"/>
                <p:cNvSpPr/>
                <p:nvPr/>
              </p:nvSpPr>
              <p:spPr bwMode="auto">
                <a:xfrm rot="1633414">
                  <a:off x="10531173" y="169681"/>
                  <a:ext cx="224065" cy="1672513"/>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sp>
              <p:nvSpPr>
                <p:cNvPr id="233" name="正方形/長方形 232"/>
                <p:cNvSpPr/>
                <p:nvPr/>
              </p:nvSpPr>
              <p:spPr bwMode="auto">
                <a:xfrm rot="1633414">
                  <a:off x="10199813" y="348530"/>
                  <a:ext cx="224065" cy="1672513"/>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sp>
              <p:nvSpPr>
                <p:cNvPr id="234" name="正方形/長方形 233"/>
                <p:cNvSpPr/>
                <p:nvPr/>
              </p:nvSpPr>
              <p:spPr bwMode="auto">
                <a:xfrm rot="1633414">
                  <a:off x="10385783" y="444148"/>
                  <a:ext cx="224064" cy="1672511"/>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grpSp>
          <p:grpSp>
            <p:nvGrpSpPr>
              <p:cNvPr id="226" name="グループ化 225"/>
              <p:cNvGrpSpPr>
                <a:grpSpLocks/>
              </p:cNvGrpSpPr>
              <p:nvPr/>
            </p:nvGrpSpPr>
            <p:grpSpPr bwMode="auto">
              <a:xfrm rot="-589800">
                <a:off x="11235331" y="269355"/>
                <a:ext cx="393580" cy="1342448"/>
                <a:chOff x="10199807" y="69051"/>
                <a:chExt cx="555450" cy="2047596"/>
              </a:xfrm>
            </p:grpSpPr>
            <p:sp>
              <p:nvSpPr>
                <p:cNvPr id="227" name="正方形/長方形 226"/>
                <p:cNvSpPr/>
                <p:nvPr/>
              </p:nvSpPr>
              <p:spPr bwMode="auto">
                <a:xfrm rot="1633414">
                  <a:off x="10341703" y="69051"/>
                  <a:ext cx="224065" cy="1672508"/>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sp>
              <p:nvSpPr>
                <p:cNvPr id="228" name="正方形/長方形 227"/>
                <p:cNvSpPr/>
                <p:nvPr/>
              </p:nvSpPr>
              <p:spPr bwMode="auto">
                <a:xfrm rot="1633414">
                  <a:off x="10531196" y="169687"/>
                  <a:ext cx="224061" cy="1672508"/>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sp>
              <p:nvSpPr>
                <p:cNvPr id="229" name="正方形/長方形 228"/>
                <p:cNvSpPr/>
                <p:nvPr/>
              </p:nvSpPr>
              <p:spPr bwMode="auto">
                <a:xfrm rot="1633414">
                  <a:off x="10199807" y="348534"/>
                  <a:ext cx="224064" cy="1672508"/>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sp>
              <p:nvSpPr>
                <p:cNvPr id="230" name="正方形/長方形 229"/>
                <p:cNvSpPr/>
                <p:nvPr/>
              </p:nvSpPr>
              <p:spPr bwMode="auto">
                <a:xfrm rot="1633414">
                  <a:off x="10385776" y="444139"/>
                  <a:ext cx="224062" cy="1672508"/>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grpSp>
        </p:grpSp>
        <p:grpSp>
          <p:nvGrpSpPr>
            <p:cNvPr id="192" name="グループ化 191"/>
            <p:cNvGrpSpPr>
              <a:grpSpLocks/>
            </p:cNvGrpSpPr>
            <p:nvPr/>
          </p:nvGrpSpPr>
          <p:grpSpPr bwMode="auto">
            <a:xfrm>
              <a:off x="-339074" y="749602"/>
              <a:ext cx="331848" cy="674338"/>
              <a:chOff x="10937559" y="181757"/>
              <a:chExt cx="691335" cy="1430054"/>
            </a:xfrm>
          </p:grpSpPr>
          <p:grpSp>
            <p:nvGrpSpPr>
              <p:cNvPr id="215" name="グループ化 214"/>
              <p:cNvGrpSpPr>
                <a:grpSpLocks/>
              </p:cNvGrpSpPr>
              <p:nvPr/>
            </p:nvGrpSpPr>
            <p:grpSpPr bwMode="auto">
              <a:xfrm rot="-589800">
                <a:off x="10937559" y="181757"/>
                <a:ext cx="393581" cy="1342456"/>
                <a:chOff x="10199809" y="69050"/>
                <a:chExt cx="555455" cy="2047610"/>
              </a:xfrm>
            </p:grpSpPr>
            <p:sp>
              <p:nvSpPr>
                <p:cNvPr id="221" name="正方形/長方形 220"/>
                <p:cNvSpPr/>
                <p:nvPr/>
              </p:nvSpPr>
              <p:spPr bwMode="auto">
                <a:xfrm rot="1633414">
                  <a:off x="10341690" y="69050"/>
                  <a:ext cx="224059" cy="1672505"/>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sp>
              <p:nvSpPr>
                <p:cNvPr id="222" name="正方形/長方形 221"/>
                <p:cNvSpPr/>
                <p:nvPr/>
              </p:nvSpPr>
              <p:spPr bwMode="auto">
                <a:xfrm rot="1633414">
                  <a:off x="10531205" y="169695"/>
                  <a:ext cx="224059" cy="1672501"/>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sp>
              <p:nvSpPr>
                <p:cNvPr id="223" name="正方形/長方形 222"/>
                <p:cNvSpPr/>
                <p:nvPr/>
              </p:nvSpPr>
              <p:spPr bwMode="auto">
                <a:xfrm rot="1633414">
                  <a:off x="10199809" y="348554"/>
                  <a:ext cx="224064" cy="1672501"/>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sp>
              <p:nvSpPr>
                <p:cNvPr id="224" name="正方形/長方形 223"/>
                <p:cNvSpPr/>
                <p:nvPr/>
              </p:nvSpPr>
              <p:spPr bwMode="auto">
                <a:xfrm rot="1633414">
                  <a:off x="10385808" y="444160"/>
                  <a:ext cx="224065" cy="1672500"/>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grpSp>
          <p:grpSp>
            <p:nvGrpSpPr>
              <p:cNvPr id="216" name="グループ化 215"/>
              <p:cNvGrpSpPr>
                <a:grpSpLocks/>
              </p:cNvGrpSpPr>
              <p:nvPr/>
            </p:nvGrpSpPr>
            <p:grpSpPr bwMode="auto">
              <a:xfrm rot="-589800">
                <a:off x="11235307" y="269370"/>
                <a:ext cx="393587" cy="1342441"/>
                <a:chOff x="10199780" y="69067"/>
                <a:chExt cx="555460" cy="2047592"/>
              </a:xfrm>
            </p:grpSpPr>
            <p:sp>
              <p:nvSpPr>
                <p:cNvPr id="217" name="正方形/長方形 216"/>
                <p:cNvSpPr/>
                <p:nvPr/>
              </p:nvSpPr>
              <p:spPr bwMode="auto">
                <a:xfrm rot="1633414">
                  <a:off x="10341714" y="69067"/>
                  <a:ext cx="224062" cy="1672506"/>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sp>
              <p:nvSpPr>
                <p:cNvPr id="218" name="正方形/長方形 217"/>
                <p:cNvSpPr/>
                <p:nvPr/>
              </p:nvSpPr>
              <p:spPr bwMode="auto">
                <a:xfrm rot="1633414">
                  <a:off x="10531176" y="169690"/>
                  <a:ext cx="224064" cy="1672505"/>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sp>
              <p:nvSpPr>
                <p:cNvPr id="219" name="正方形/長方形 218"/>
                <p:cNvSpPr/>
                <p:nvPr/>
              </p:nvSpPr>
              <p:spPr bwMode="auto">
                <a:xfrm rot="1633414">
                  <a:off x="10199780" y="348544"/>
                  <a:ext cx="224064" cy="1672505"/>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sp>
              <p:nvSpPr>
                <p:cNvPr id="220" name="正方形/長方形 219"/>
                <p:cNvSpPr/>
                <p:nvPr/>
              </p:nvSpPr>
              <p:spPr bwMode="auto">
                <a:xfrm rot="1633414">
                  <a:off x="10385759" y="444151"/>
                  <a:ext cx="224051" cy="1672508"/>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grpSp>
        </p:grpSp>
        <p:grpSp>
          <p:nvGrpSpPr>
            <p:cNvPr id="193" name="グループ化 192"/>
            <p:cNvGrpSpPr>
              <a:grpSpLocks/>
            </p:cNvGrpSpPr>
            <p:nvPr/>
          </p:nvGrpSpPr>
          <p:grpSpPr bwMode="auto">
            <a:xfrm>
              <a:off x="-554938" y="894068"/>
              <a:ext cx="331843" cy="674331"/>
              <a:chOff x="10937562" y="181762"/>
              <a:chExt cx="691321" cy="1430050"/>
            </a:xfrm>
          </p:grpSpPr>
          <p:grpSp>
            <p:nvGrpSpPr>
              <p:cNvPr id="205" name="グループ化 204"/>
              <p:cNvGrpSpPr>
                <a:grpSpLocks/>
              </p:cNvGrpSpPr>
              <p:nvPr/>
            </p:nvGrpSpPr>
            <p:grpSpPr bwMode="auto">
              <a:xfrm rot="-589800">
                <a:off x="10937562" y="181762"/>
                <a:ext cx="393557" cy="1342453"/>
                <a:chOff x="10199811" y="69054"/>
                <a:chExt cx="555421" cy="2047606"/>
              </a:xfrm>
            </p:grpSpPr>
            <p:sp>
              <p:nvSpPr>
                <p:cNvPr id="211" name="正方形/長方形 210"/>
                <p:cNvSpPr/>
                <p:nvPr/>
              </p:nvSpPr>
              <p:spPr bwMode="auto">
                <a:xfrm rot="1633414">
                  <a:off x="10341676" y="69054"/>
                  <a:ext cx="224062" cy="1672514"/>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sp>
              <p:nvSpPr>
                <p:cNvPr id="212" name="正方形/長方形 211"/>
                <p:cNvSpPr/>
                <p:nvPr/>
              </p:nvSpPr>
              <p:spPr bwMode="auto">
                <a:xfrm rot="1633414">
                  <a:off x="10531170" y="169674"/>
                  <a:ext cx="224062" cy="1672514"/>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sp>
              <p:nvSpPr>
                <p:cNvPr id="213" name="正方形/長方形 212"/>
                <p:cNvSpPr/>
                <p:nvPr/>
              </p:nvSpPr>
              <p:spPr bwMode="auto">
                <a:xfrm rot="1633414">
                  <a:off x="10199811" y="348540"/>
                  <a:ext cx="224059" cy="1672514"/>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sp>
              <p:nvSpPr>
                <p:cNvPr id="214" name="正方形/長方形 213"/>
                <p:cNvSpPr/>
                <p:nvPr/>
              </p:nvSpPr>
              <p:spPr bwMode="auto">
                <a:xfrm rot="1633414">
                  <a:off x="10385819" y="444149"/>
                  <a:ext cx="224063" cy="1672511"/>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grpSp>
          <p:grpSp>
            <p:nvGrpSpPr>
              <p:cNvPr id="206" name="グループ化 205"/>
              <p:cNvGrpSpPr>
                <a:grpSpLocks/>
              </p:cNvGrpSpPr>
              <p:nvPr/>
            </p:nvGrpSpPr>
            <p:grpSpPr bwMode="auto">
              <a:xfrm rot="-589800">
                <a:off x="11235305" y="269363"/>
                <a:ext cx="393578" cy="1342449"/>
                <a:chOff x="10199824" y="69054"/>
                <a:chExt cx="555450" cy="2047603"/>
              </a:xfrm>
            </p:grpSpPr>
            <p:sp>
              <p:nvSpPr>
                <p:cNvPr id="207" name="正方形/長方形 206"/>
                <p:cNvSpPr/>
                <p:nvPr/>
              </p:nvSpPr>
              <p:spPr bwMode="auto">
                <a:xfrm rot="1633414">
                  <a:off x="10341723" y="69054"/>
                  <a:ext cx="224067" cy="1672513"/>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sp>
              <p:nvSpPr>
                <p:cNvPr id="208" name="正方形/長方形 207"/>
                <p:cNvSpPr/>
                <p:nvPr/>
              </p:nvSpPr>
              <p:spPr bwMode="auto">
                <a:xfrm rot="1633414">
                  <a:off x="10531207" y="169681"/>
                  <a:ext cx="224067" cy="1672517"/>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sp>
              <p:nvSpPr>
                <p:cNvPr id="209" name="正方形/長方形 208"/>
                <p:cNvSpPr/>
                <p:nvPr/>
              </p:nvSpPr>
              <p:spPr bwMode="auto">
                <a:xfrm rot="1633414">
                  <a:off x="10199824" y="348538"/>
                  <a:ext cx="224063" cy="1672517"/>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sp>
              <p:nvSpPr>
                <p:cNvPr id="210" name="正方形/長方形 209"/>
                <p:cNvSpPr/>
                <p:nvPr/>
              </p:nvSpPr>
              <p:spPr bwMode="auto">
                <a:xfrm rot="1633414">
                  <a:off x="10385799" y="444141"/>
                  <a:ext cx="224067" cy="1672516"/>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grpSp>
        </p:grpSp>
        <p:grpSp>
          <p:nvGrpSpPr>
            <p:cNvPr id="194" name="グループ化 193"/>
            <p:cNvGrpSpPr>
              <a:grpSpLocks/>
            </p:cNvGrpSpPr>
            <p:nvPr/>
          </p:nvGrpSpPr>
          <p:grpSpPr bwMode="auto">
            <a:xfrm>
              <a:off x="-770826" y="1038527"/>
              <a:ext cx="331862" cy="674333"/>
              <a:chOff x="10937619" y="181751"/>
              <a:chExt cx="691361" cy="1430061"/>
            </a:xfrm>
          </p:grpSpPr>
          <p:grpSp>
            <p:nvGrpSpPr>
              <p:cNvPr id="195" name="グループ化 194"/>
              <p:cNvGrpSpPr>
                <a:grpSpLocks/>
              </p:cNvGrpSpPr>
              <p:nvPr/>
            </p:nvGrpSpPr>
            <p:grpSpPr bwMode="auto">
              <a:xfrm rot="-589800">
                <a:off x="10937619" y="181751"/>
                <a:ext cx="393564" cy="1342468"/>
                <a:chOff x="10199834" y="69052"/>
                <a:chExt cx="555428" cy="2047633"/>
              </a:xfrm>
            </p:grpSpPr>
            <p:sp>
              <p:nvSpPr>
                <p:cNvPr id="201" name="正方形/長方形 200"/>
                <p:cNvSpPr/>
                <p:nvPr/>
              </p:nvSpPr>
              <p:spPr bwMode="auto">
                <a:xfrm rot="1633414">
                  <a:off x="10341683" y="69052"/>
                  <a:ext cx="224063" cy="1672520"/>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sp>
              <p:nvSpPr>
                <p:cNvPr id="202" name="正方形/長方形 201"/>
                <p:cNvSpPr/>
                <p:nvPr/>
              </p:nvSpPr>
              <p:spPr bwMode="auto">
                <a:xfrm rot="1633414">
                  <a:off x="10531199" y="169692"/>
                  <a:ext cx="224063" cy="1672518"/>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sp>
              <p:nvSpPr>
                <p:cNvPr id="203" name="正方形/長方形 202"/>
                <p:cNvSpPr/>
                <p:nvPr/>
              </p:nvSpPr>
              <p:spPr bwMode="auto">
                <a:xfrm rot="1633414">
                  <a:off x="10199834" y="348536"/>
                  <a:ext cx="224063" cy="1672526"/>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sp>
              <p:nvSpPr>
                <p:cNvPr id="204" name="正方形/長方形 203"/>
                <p:cNvSpPr/>
                <p:nvPr/>
              </p:nvSpPr>
              <p:spPr bwMode="auto">
                <a:xfrm rot="1633414">
                  <a:off x="10385856" y="444161"/>
                  <a:ext cx="224062" cy="1672524"/>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grpSp>
          <p:grpSp>
            <p:nvGrpSpPr>
              <p:cNvPr id="196" name="グループ化 195"/>
              <p:cNvGrpSpPr>
                <a:grpSpLocks/>
              </p:cNvGrpSpPr>
              <p:nvPr/>
            </p:nvGrpSpPr>
            <p:grpSpPr bwMode="auto">
              <a:xfrm rot="-589800">
                <a:off x="11235391" y="269361"/>
                <a:ext cx="393589" cy="1342451"/>
                <a:chOff x="10199855" y="69075"/>
                <a:chExt cx="555461" cy="2047603"/>
              </a:xfrm>
            </p:grpSpPr>
            <p:sp>
              <p:nvSpPr>
                <p:cNvPr id="197" name="正方形/長方形 196"/>
                <p:cNvSpPr/>
                <p:nvPr/>
              </p:nvSpPr>
              <p:spPr bwMode="auto">
                <a:xfrm rot="1633414">
                  <a:off x="10341769" y="69075"/>
                  <a:ext cx="224057" cy="1672520"/>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sp>
              <p:nvSpPr>
                <p:cNvPr id="198" name="正方形/長方形 197"/>
                <p:cNvSpPr/>
                <p:nvPr/>
              </p:nvSpPr>
              <p:spPr bwMode="auto">
                <a:xfrm rot="1633414">
                  <a:off x="10531255" y="169709"/>
                  <a:ext cx="224061" cy="1672518"/>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sp>
              <p:nvSpPr>
                <p:cNvPr id="199" name="正方形/長方形 198"/>
                <p:cNvSpPr/>
                <p:nvPr/>
              </p:nvSpPr>
              <p:spPr bwMode="auto">
                <a:xfrm rot="1633414">
                  <a:off x="10199855" y="348559"/>
                  <a:ext cx="224062" cy="1672518"/>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sp>
              <p:nvSpPr>
                <p:cNvPr id="200" name="正方形/長方形 199"/>
                <p:cNvSpPr/>
                <p:nvPr/>
              </p:nvSpPr>
              <p:spPr bwMode="auto">
                <a:xfrm rot="1633414">
                  <a:off x="10385857" y="444161"/>
                  <a:ext cx="224061" cy="1672517"/>
                </a:xfrm>
                <a:prstGeom prst="rect">
                  <a:avLst/>
                </a:prstGeom>
                <a:solidFill>
                  <a:srgbClr val="CCFFFF"/>
                </a:solidFill>
                <a:ln w="9525" cap="flat" cmpd="sng" algn="ctr">
                  <a:solidFill>
                    <a:schemeClr val="bg2"/>
                  </a:solidFill>
                  <a:prstDash val="solid"/>
                  <a:round/>
                  <a:headEnd type="none" w="med" len="med"/>
                  <a:tailEnd type="none" w="med" len="med"/>
                </a:ln>
                <a:effectLst/>
                <a:scene3d>
                  <a:camera prst="orthographicFront"/>
                  <a:lightRig rig="threePt" dir="t"/>
                </a:scene3d>
                <a:sp3d/>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endParaRPr lang="ja-JP" altLang="en-US" dirty="0"/>
                </a:p>
              </p:txBody>
            </p:sp>
          </p:grpSp>
        </p:grpSp>
      </p:grpSp>
      <p:sp>
        <p:nvSpPr>
          <p:cNvPr id="53" name="AutoShape 785"/>
          <p:cNvSpPr>
            <a:spLocks noChangeArrowheads="1"/>
          </p:cNvSpPr>
          <p:nvPr/>
        </p:nvSpPr>
        <p:spPr bwMode="auto">
          <a:xfrm>
            <a:off x="319768" y="570375"/>
            <a:ext cx="857250" cy="173491"/>
          </a:xfrm>
          <a:prstGeom prst="roundRect">
            <a:avLst>
              <a:gd name="adj" fmla="val 16667"/>
            </a:avLst>
          </a:prstGeom>
          <a:noFill/>
          <a:ln w="9525">
            <a:noFill/>
            <a:round/>
            <a:headEnd/>
            <a:tailEnd/>
          </a:ln>
        </p:spPr>
        <p:txBody>
          <a:bodyPr lIns="0" tIns="0" rIns="0" bIns="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spcBef>
                <a:spcPct val="50000"/>
              </a:spcBef>
            </a:pPr>
            <a:r>
              <a:rPr lang="ja-JP" altLang="en-US" sz="1000" dirty="0"/>
              <a:t>メガソーラー</a:t>
            </a:r>
          </a:p>
        </p:txBody>
      </p:sp>
      <p:grpSp>
        <p:nvGrpSpPr>
          <p:cNvPr id="54" name="グループ化 53"/>
          <p:cNvGrpSpPr>
            <a:grpSpLocks/>
          </p:cNvGrpSpPr>
          <p:nvPr/>
        </p:nvGrpSpPr>
        <p:grpSpPr bwMode="auto">
          <a:xfrm>
            <a:off x="1588636" y="3450545"/>
            <a:ext cx="2109107" cy="1182688"/>
            <a:chOff x="2224088" y="2928392"/>
            <a:chExt cx="2952576" cy="1656184"/>
          </a:xfrm>
        </p:grpSpPr>
        <p:sp>
          <p:nvSpPr>
            <p:cNvPr id="181" name="Cloud"/>
            <p:cNvSpPr>
              <a:spLocks noChangeAspect="1" noEditPoints="1" noChangeArrowheads="1"/>
            </p:cNvSpPr>
            <p:nvPr/>
          </p:nvSpPr>
          <p:spPr bwMode="auto">
            <a:xfrm>
              <a:off x="2224088" y="2928392"/>
              <a:ext cx="2952576" cy="1656184"/>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FFFFFF"/>
                </a:gs>
                <a:gs pos="100000">
                  <a:srgbClr val="FFE4C9"/>
                </a:gs>
              </a:gsLst>
              <a:path path="rect">
                <a:fillToRect l="50000" t="50000" r="50000" b="50000"/>
              </a:path>
            </a:gradFill>
            <a:ln w="9525">
              <a:noFill/>
              <a:miter lim="800000"/>
              <a:headEnd/>
              <a:tailEn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sp>
          <p:nvSpPr>
            <p:cNvPr id="182" name="Text Box 1453"/>
            <p:cNvSpPr txBox="1">
              <a:spLocks noChangeArrowheads="1"/>
            </p:cNvSpPr>
            <p:nvPr/>
          </p:nvSpPr>
          <p:spPr bwMode="auto">
            <a:xfrm>
              <a:off x="2944416" y="3072407"/>
              <a:ext cx="1682750" cy="905093"/>
            </a:xfrm>
            <a:prstGeom prst="rect">
              <a:avLst/>
            </a:prstGeom>
            <a:noFill/>
            <a:ln w="9525">
              <a:noFill/>
              <a:miter lim="800000"/>
              <a:headEnd/>
              <a:tailEnd/>
            </a:ln>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pPr>
              <a:r>
                <a:rPr lang="en-US" altLang="ja-JP" b="1" dirty="0">
                  <a:solidFill>
                    <a:srgbClr val="FF6600"/>
                  </a:solidFill>
                  <a:latin typeface="HG丸ｺﾞｼｯｸM-PRO" pitchFamily="50" charset="-128"/>
                </a:rPr>
                <a:t>ITS</a:t>
              </a:r>
              <a:r>
                <a:rPr lang="ja-JP" altLang="en-US" b="1" dirty="0">
                  <a:solidFill>
                    <a:srgbClr val="FF6600"/>
                  </a:solidFill>
                  <a:latin typeface="HG丸ｺﾞｼｯｸM-PRO" pitchFamily="50" charset="-128"/>
                </a:rPr>
                <a:t>情報基盤</a:t>
              </a:r>
            </a:p>
          </p:txBody>
        </p:sp>
        <p:pic>
          <p:nvPicPr>
            <p:cNvPr id="183" name="Picture 6" descr="C:\Documents and Settings\akira.mitsuyasu\Local Settings\Temporary Internet Files\Content.IE5\AOAJYLWM\MC900428969[1].wmf"/>
            <p:cNvPicPr>
              <a:picLocks noChangeAspect="1" noChangeArrowheads="1"/>
            </p:cNvPicPr>
            <p:nvPr/>
          </p:nvPicPr>
          <p:blipFill>
            <a:blip r:embed="rId19" cstate="print">
              <a:lum contrast="46000"/>
            </a:blip>
            <a:srcRect/>
            <a:stretch>
              <a:fillRect/>
            </a:stretch>
          </p:blipFill>
          <p:spPr bwMode="auto">
            <a:xfrm>
              <a:off x="2440360" y="3360440"/>
              <a:ext cx="501650" cy="720725"/>
            </a:xfrm>
            <a:prstGeom prst="rect">
              <a:avLst/>
            </a:prstGeom>
            <a:noFill/>
            <a:ln w="9525">
              <a:noFill/>
              <a:miter lim="800000"/>
              <a:headEnd/>
              <a:tailEnd/>
            </a:ln>
          </p:spPr>
        </p:pic>
        <p:pic>
          <p:nvPicPr>
            <p:cNvPr id="184" name="Picture 6" descr="C:\Documents and Settings\akira.mitsuyasu\Local Settings\Temporary Internet Files\Content.IE5\AOAJYLWM\MC900428969[1].wmf"/>
            <p:cNvPicPr>
              <a:picLocks noChangeAspect="1" noChangeArrowheads="1"/>
            </p:cNvPicPr>
            <p:nvPr/>
          </p:nvPicPr>
          <p:blipFill>
            <a:blip r:embed="rId19" cstate="print">
              <a:lum contrast="46000"/>
            </a:blip>
            <a:srcRect/>
            <a:stretch>
              <a:fillRect/>
            </a:stretch>
          </p:blipFill>
          <p:spPr bwMode="auto">
            <a:xfrm>
              <a:off x="3160440" y="3648472"/>
              <a:ext cx="501650" cy="720725"/>
            </a:xfrm>
            <a:prstGeom prst="rect">
              <a:avLst/>
            </a:prstGeom>
            <a:noFill/>
            <a:ln w="9525">
              <a:noFill/>
              <a:miter lim="800000"/>
              <a:headEnd/>
              <a:tailEnd/>
            </a:ln>
          </p:spPr>
        </p:pic>
        <p:pic>
          <p:nvPicPr>
            <p:cNvPr id="185" name="Picture 6" descr="C:\Documents and Settings\akira.mitsuyasu\Local Settings\Temporary Internet Files\Content.IE5\AOAJYLWM\MC900428969[1].wmf"/>
            <p:cNvPicPr>
              <a:picLocks noChangeAspect="1" noChangeArrowheads="1"/>
            </p:cNvPicPr>
            <p:nvPr/>
          </p:nvPicPr>
          <p:blipFill>
            <a:blip r:embed="rId19" cstate="print">
              <a:lum contrast="46000"/>
            </a:blip>
            <a:srcRect/>
            <a:stretch>
              <a:fillRect/>
            </a:stretch>
          </p:blipFill>
          <p:spPr bwMode="auto">
            <a:xfrm>
              <a:off x="4312568" y="3360440"/>
              <a:ext cx="501650" cy="720725"/>
            </a:xfrm>
            <a:prstGeom prst="rect">
              <a:avLst/>
            </a:prstGeom>
            <a:noFill/>
            <a:ln w="9525">
              <a:noFill/>
              <a:miter lim="800000"/>
              <a:headEnd/>
              <a:tailEnd/>
            </a:ln>
          </p:spPr>
        </p:pic>
        <p:sp>
          <p:nvSpPr>
            <p:cNvPr id="186" name="Text Box 1196"/>
            <p:cNvSpPr txBox="1">
              <a:spLocks noChangeArrowheads="1"/>
            </p:cNvSpPr>
            <p:nvPr/>
          </p:nvSpPr>
          <p:spPr bwMode="auto">
            <a:xfrm>
              <a:off x="2224088" y="3431758"/>
              <a:ext cx="974668" cy="549415"/>
            </a:xfrm>
            <a:prstGeom prst="rect">
              <a:avLst/>
            </a:prstGeom>
            <a:noFill/>
            <a:ln w="9525" algn="ctr">
              <a:noFill/>
              <a:miter lim="800000"/>
              <a:headEnd/>
              <a:tailEnd/>
            </a:ln>
            <a:effectLst>
              <a:outerShdw dist="17961" dir="2700000" algn="ctr" rotWithShape="0">
                <a:schemeClr val="bg1"/>
              </a:outerShdw>
            </a:effectLst>
          </p:spPr>
          <p:txBody>
            <a:bodyPr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spcBef>
                  <a:spcPct val="50000"/>
                </a:spcBef>
                <a:defRPr/>
              </a:pPr>
              <a:r>
                <a:rPr lang="ja-JP" altLang="en-US" sz="900" dirty="0"/>
                <a:t>交通情報</a:t>
              </a:r>
              <a:br>
                <a:rPr lang="ja-JP" altLang="en-US" sz="900" dirty="0"/>
              </a:br>
              <a:r>
                <a:rPr lang="ja-JP" altLang="en-US" sz="900" dirty="0"/>
                <a:t>統合</a:t>
              </a:r>
              <a:r>
                <a:rPr lang="en-US" altLang="ja-JP" sz="900" dirty="0"/>
                <a:t>DB</a:t>
              </a:r>
            </a:p>
          </p:txBody>
        </p:sp>
        <p:sp>
          <p:nvSpPr>
            <p:cNvPr id="187" name="Text Box 1266"/>
            <p:cNvSpPr txBox="1">
              <a:spLocks noChangeArrowheads="1"/>
            </p:cNvSpPr>
            <p:nvPr/>
          </p:nvSpPr>
          <p:spPr bwMode="auto">
            <a:xfrm>
              <a:off x="2944771" y="3747750"/>
              <a:ext cx="974668" cy="549415"/>
            </a:xfrm>
            <a:prstGeom prst="rect">
              <a:avLst/>
            </a:prstGeom>
            <a:noFill/>
            <a:ln w="9525" algn="ctr">
              <a:noFill/>
              <a:miter lim="800000"/>
              <a:headEnd/>
              <a:tailEnd/>
            </a:ln>
            <a:effectLst>
              <a:outerShdw dist="17961" dir="2700000" algn="ctr" rotWithShape="0">
                <a:schemeClr val="bg1"/>
              </a:outerShdw>
            </a:effectLst>
          </p:spPr>
          <p:txBody>
            <a:bodyPr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defRPr/>
              </a:pPr>
              <a:r>
                <a:rPr lang="ja-JP" altLang="en-US" sz="900" dirty="0"/>
                <a:t>ｻｽﾃｨﾅﾌﾞﾙ</a:t>
              </a:r>
              <a:br>
                <a:rPr lang="ja-JP" altLang="en-US" sz="900" dirty="0"/>
              </a:br>
              <a:r>
                <a:rPr lang="ja-JP" altLang="en-US" sz="900" dirty="0"/>
                <a:t>ｼﾐｭﾚｰﾀ</a:t>
              </a:r>
            </a:p>
            <a:p>
              <a:pPr algn="ctr" defTabSz="913288">
                <a:defRPr/>
              </a:pPr>
              <a:r>
                <a:rPr lang="en-US" altLang="ja-JP" sz="900" dirty="0"/>
                <a:t>(TS</a:t>
              </a:r>
              <a:r>
                <a:rPr lang="ja-JP" altLang="en-US" sz="900" dirty="0"/>
                <a:t>＋</a:t>
              </a:r>
              <a:r>
                <a:rPr lang="en-US" altLang="ja-JP" sz="900" dirty="0"/>
                <a:t>DS)</a:t>
              </a:r>
            </a:p>
          </p:txBody>
        </p:sp>
        <p:sp>
          <p:nvSpPr>
            <p:cNvPr id="188" name="Text Box 1267"/>
            <p:cNvSpPr txBox="1">
              <a:spLocks noChangeArrowheads="1"/>
            </p:cNvSpPr>
            <p:nvPr/>
          </p:nvSpPr>
          <p:spPr bwMode="auto">
            <a:xfrm>
              <a:off x="3736886" y="3431758"/>
              <a:ext cx="1439778" cy="549415"/>
            </a:xfrm>
            <a:prstGeom prst="rect">
              <a:avLst/>
            </a:prstGeom>
            <a:noFill/>
            <a:ln w="9525" algn="ctr">
              <a:noFill/>
              <a:miter lim="800000"/>
              <a:headEnd/>
              <a:tailEnd/>
            </a:ln>
            <a:effectLst>
              <a:outerShdw dist="17961" dir="2700000" algn="ctr" rotWithShape="0">
                <a:schemeClr val="bg1"/>
              </a:outerShdw>
            </a:effectLst>
          </p:spPr>
          <p:txBody>
            <a:bodyPr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spcBef>
                  <a:spcPct val="50000"/>
                </a:spcBef>
                <a:defRPr/>
              </a:pPr>
              <a:r>
                <a:rPr lang="ja-JP" altLang="en-US" sz="900" dirty="0"/>
                <a:t>利用者・事業者向け交通情報生成</a:t>
              </a:r>
            </a:p>
          </p:txBody>
        </p:sp>
      </p:grpSp>
      <p:grpSp>
        <p:nvGrpSpPr>
          <p:cNvPr id="55" name="グループ化 54"/>
          <p:cNvGrpSpPr>
            <a:grpSpLocks/>
          </p:cNvGrpSpPr>
          <p:nvPr/>
        </p:nvGrpSpPr>
        <p:grpSpPr bwMode="auto">
          <a:xfrm>
            <a:off x="1434424" y="2215697"/>
            <a:ext cx="2585357" cy="1234848"/>
            <a:chOff x="2080320" y="4656584"/>
            <a:chExt cx="3619500" cy="1728192"/>
          </a:xfrm>
        </p:grpSpPr>
        <p:sp>
          <p:nvSpPr>
            <p:cNvPr id="173" name="Cloud"/>
            <p:cNvSpPr>
              <a:spLocks noChangeAspect="1" noEditPoints="1" noChangeArrowheads="1"/>
            </p:cNvSpPr>
            <p:nvPr/>
          </p:nvSpPr>
          <p:spPr bwMode="auto">
            <a:xfrm>
              <a:off x="2224336" y="4656584"/>
              <a:ext cx="2952328" cy="172819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FFFFFF"/>
                </a:gs>
                <a:gs pos="100000">
                  <a:srgbClr val="CCFFFF"/>
                </a:gs>
              </a:gsLst>
              <a:path path="rect">
                <a:fillToRect l="50000" t="50000" r="50000" b="50000"/>
              </a:path>
            </a:gradFill>
            <a:ln w="9525">
              <a:noFill/>
              <a:miter lim="800000"/>
              <a:headEnd/>
              <a:tailEn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sp>
          <p:nvSpPr>
            <p:cNvPr id="174" name="Text Box 1457"/>
            <p:cNvSpPr txBox="1">
              <a:spLocks noChangeArrowheads="1"/>
            </p:cNvSpPr>
            <p:nvPr/>
          </p:nvSpPr>
          <p:spPr bwMode="auto">
            <a:xfrm>
              <a:off x="2080320" y="4960738"/>
              <a:ext cx="3619500" cy="502529"/>
            </a:xfrm>
            <a:prstGeom prst="rect">
              <a:avLst/>
            </a:prstGeom>
            <a:noFill/>
            <a:ln w="9525">
              <a:noFill/>
              <a:miter lim="800000"/>
              <a:headEnd/>
              <a:tailEnd/>
            </a:ln>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lnSpc>
                  <a:spcPts val="500"/>
                </a:lnSpc>
                <a:spcBef>
                  <a:spcPct val="50000"/>
                </a:spcBef>
              </a:pPr>
              <a:r>
                <a:rPr lang="ja-JP" altLang="en-US" b="1" dirty="0">
                  <a:solidFill>
                    <a:schemeClr val="accent2"/>
                  </a:solidFill>
                </a:rPr>
                <a:t>エネルギー</a:t>
              </a:r>
            </a:p>
            <a:p>
              <a:pPr algn="ctr" defTabSz="913288">
                <a:lnSpc>
                  <a:spcPts val="500"/>
                </a:lnSpc>
                <a:spcBef>
                  <a:spcPct val="50000"/>
                </a:spcBef>
              </a:pPr>
              <a:r>
                <a:rPr lang="ja-JP" altLang="en-US" b="1" dirty="0">
                  <a:solidFill>
                    <a:schemeClr val="accent2"/>
                  </a:solidFill>
                </a:rPr>
                <a:t>マネジメントシステム</a:t>
              </a:r>
            </a:p>
          </p:txBody>
        </p:sp>
        <p:pic>
          <p:nvPicPr>
            <p:cNvPr id="175" name="Picture 6" descr="C:\Documents and Settings\akira.mitsuyasu\Local Settings\Temporary Internet Files\Content.IE5\AOAJYLWM\MC900428969[1].wmf"/>
            <p:cNvPicPr>
              <a:picLocks noChangeAspect="1" noChangeArrowheads="1"/>
            </p:cNvPicPr>
            <p:nvPr/>
          </p:nvPicPr>
          <p:blipFill>
            <a:blip r:embed="rId19" cstate="print">
              <a:lum contrast="46000"/>
            </a:blip>
            <a:srcRect/>
            <a:stretch>
              <a:fillRect/>
            </a:stretch>
          </p:blipFill>
          <p:spPr bwMode="auto">
            <a:xfrm>
              <a:off x="4240560" y="5304011"/>
              <a:ext cx="501650" cy="720725"/>
            </a:xfrm>
            <a:prstGeom prst="rect">
              <a:avLst/>
            </a:prstGeom>
            <a:noFill/>
            <a:ln w="9525">
              <a:noFill/>
              <a:miter lim="800000"/>
              <a:headEnd/>
              <a:tailEnd/>
            </a:ln>
          </p:spPr>
        </p:pic>
        <p:pic>
          <p:nvPicPr>
            <p:cNvPr id="176" name="Picture 6" descr="C:\Documents and Settings\akira.mitsuyasu\Local Settings\Temporary Internet Files\Content.IE5\AOAJYLWM\MC900428969[1].wmf"/>
            <p:cNvPicPr>
              <a:picLocks noChangeAspect="1" noChangeArrowheads="1"/>
            </p:cNvPicPr>
            <p:nvPr/>
          </p:nvPicPr>
          <p:blipFill>
            <a:blip r:embed="rId19" cstate="print">
              <a:lum contrast="46000"/>
            </a:blip>
            <a:srcRect/>
            <a:stretch>
              <a:fillRect/>
            </a:stretch>
          </p:blipFill>
          <p:spPr bwMode="auto">
            <a:xfrm>
              <a:off x="2440360" y="5304656"/>
              <a:ext cx="501650" cy="720725"/>
            </a:xfrm>
            <a:prstGeom prst="rect">
              <a:avLst/>
            </a:prstGeom>
            <a:noFill/>
            <a:ln w="9525">
              <a:noFill/>
              <a:miter lim="800000"/>
              <a:headEnd/>
              <a:tailEnd/>
            </a:ln>
          </p:spPr>
        </p:pic>
        <p:pic>
          <p:nvPicPr>
            <p:cNvPr id="177" name="Picture 6" descr="C:\Documents and Settings\akira.mitsuyasu\Local Settings\Temporary Internet Files\Content.IE5\AOAJYLWM\MC900428969[1].wmf"/>
            <p:cNvPicPr>
              <a:picLocks noChangeAspect="1" noChangeArrowheads="1"/>
            </p:cNvPicPr>
            <p:nvPr/>
          </p:nvPicPr>
          <p:blipFill>
            <a:blip r:embed="rId19" cstate="print">
              <a:lum contrast="46000"/>
            </a:blip>
            <a:srcRect/>
            <a:stretch>
              <a:fillRect/>
            </a:stretch>
          </p:blipFill>
          <p:spPr bwMode="auto">
            <a:xfrm>
              <a:off x="3304456" y="5448672"/>
              <a:ext cx="503238" cy="720725"/>
            </a:xfrm>
            <a:prstGeom prst="rect">
              <a:avLst/>
            </a:prstGeom>
            <a:noFill/>
            <a:ln w="9525">
              <a:noFill/>
              <a:miter lim="800000"/>
              <a:headEnd/>
              <a:tailEnd/>
            </a:ln>
          </p:spPr>
        </p:pic>
        <p:sp>
          <p:nvSpPr>
            <p:cNvPr id="178" name="Text Box 1210"/>
            <p:cNvSpPr txBox="1">
              <a:spLocks noChangeArrowheads="1"/>
            </p:cNvSpPr>
            <p:nvPr/>
          </p:nvSpPr>
          <p:spPr bwMode="auto">
            <a:xfrm>
              <a:off x="3159819" y="5664299"/>
              <a:ext cx="974725" cy="516887"/>
            </a:xfrm>
            <a:prstGeom prst="rect">
              <a:avLst/>
            </a:prstGeom>
            <a:noFill/>
            <a:ln w="9525" algn="ctr">
              <a:noFill/>
              <a:miter lim="800000"/>
              <a:headEnd/>
              <a:tailEnd/>
            </a:ln>
            <a:effectLst>
              <a:outerShdw dist="17961" dir="2700000" algn="ctr" rotWithShape="0">
                <a:schemeClr val="bg1"/>
              </a:outerShdw>
            </a:effectLst>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r>
                <a:rPr lang="ja-JP" altLang="en-US" sz="900" dirty="0"/>
                <a:t>電力最適　配分情報</a:t>
              </a:r>
            </a:p>
          </p:txBody>
        </p:sp>
        <p:sp>
          <p:nvSpPr>
            <p:cNvPr id="179" name="Text Box 1281"/>
            <p:cNvSpPr txBox="1">
              <a:spLocks noChangeArrowheads="1"/>
            </p:cNvSpPr>
            <p:nvPr/>
          </p:nvSpPr>
          <p:spPr bwMode="auto">
            <a:xfrm>
              <a:off x="2080320" y="5448473"/>
              <a:ext cx="1254126" cy="516887"/>
            </a:xfrm>
            <a:prstGeom prst="rect">
              <a:avLst/>
            </a:prstGeom>
            <a:noFill/>
            <a:ln w="9525" algn="ctr">
              <a:noFill/>
              <a:miter lim="800000"/>
              <a:headEnd/>
              <a:tailEnd/>
            </a:ln>
            <a:effectLst>
              <a:outerShdw dist="17961" dir="2700000" algn="ctr" rotWithShape="0">
                <a:schemeClr val="bg1"/>
              </a:outerShdw>
            </a:effectLst>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spcBef>
                  <a:spcPct val="50000"/>
                </a:spcBef>
                <a:defRPr/>
              </a:pPr>
              <a:r>
                <a:rPr lang="ja-JP" altLang="en-US" sz="900" dirty="0"/>
                <a:t>電力需給予測　ｼﾐｭﾚｰｼｮﾝ</a:t>
              </a:r>
            </a:p>
          </p:txBody>
        </p:sp>
        <p:sp>
          <p:nvSpPr>
            <p:cNvPr id="180" name="Text Box 1212"/>
            <p:cNvSpPr txBox="1">
              <a:spLocks noChangeArrowheads="1"/>
            </p:cNvSpPr>
            <p:nvPr/>
          </p:nvSpPr>
          <p:spPr bwMode="auto">
            <a:xfrm>
              <a:off x="4058345" y="5448473"/>
              <a:ext cx="974725" cy="516887"/>
            </a:xfrm>
            <a:prstGeom prst="rect">
              <a:avLst/>
            </a:prstGeom>
            <a:noFill/>
            <a:ln w="9525" algn="ctr">
              <a:noFill/>
              <a:miter lim="800000"/>
              <a:headEnd/>
              <a:tailEnd/>
            </a:ln>
            <a:effectLst>
              <a:outerShdw dist="17961" dir="2700000" algn="ctr" rotWithShape="0">
                <a:schemeClr val="bg1"/>
              </a:outerShdw>
            </a:effectLst>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defRPr/>
              </a:pPr>
              <a:r>
                <a:rPr lang="ja-JP" altLang="en-US" sz="900" dirty="0"/>
                <a:t>電力需給　統合</a:t>
              </a:r>
              <a:r>
                <a:rPr lang="en-US" altLang="ja-JP" sz="900" dirty="0"/>
                <a:t>DB</a:t>
              </a:r>
            </a:p>
          </p:txBody>
        </p:sp>
      </p:grpSp>
      <p:sp>
        <p:nvSpPr>
          <p:cNvPr id="56" name="AutoShape 833"/>
          <p:cNvSpPr>
            <a:spLocks noChangeArrowheads="1"/>
          </p:cNvSpPr>
          <p:nvPr/>
        </p:nvSpPr>
        <p:spPr bwMode="auto">
          <a:xfrm>
            <a:off x="5241021" y="4787446"/>
            <a:ext cx="1543277" cy="248330"/>
          </a:xfrm>
          <a:prstGeom prst="roundRect">
            <a:avLst>
              <a:gd name="adj" fmla="val 16667"/>
            </a:avLst>
          </a:prstGeom>
          <a:noFill/>
          <a:ln w="9525">
            <a:noFill/>
            <a:round/>
            <a:headEnd/>
            <a:tailEnd/>
          </a:ln>
        </p:spPr>
        <p:txBody>
          <a:bodyPr lIns="0" tIns="0" rIns="0" bIns="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r>
              <a:rPr lang="ja-JP" altLang="en-US" sz="1000" dirty="0"/>
              <a:t>次世代モビリティ</a:t>
            </a:r>
          </a:p>
          <a:p>
            <a:pPr algn="ctr" defTabSz="913288"/>
            <a:r>
              <a:rPr lang="en-US" altLang="ja-JP" sz="700" dirty="0"/>
              <a:t>(PMV</a:t>
            </a:r>
            <a:r>
              <a:rPr lang="ja-JP" altLang="en-US" sz="700" dirty="0" err="1"/>
              <a:t>、</a:t>
            </a:r>
            <a:r>
              <a:rPr lang="ja-JP" altLang="en-US" sz="700" dirty="0"/>
              <a:t>エコライド</a:t>
            </a:r>
            <a:r>
              <a:rPr lang="en-US" altLang="ja-JP" sz="700" dirty="0"/>
              <a:t>)</a:t>
            </a:r>
          </a:p>
        </p:txBody>
      </p:sp>
      <p:pic>
        <p:nvPicPr>
          <p:cNvPr id="57" name="Picture 61" descr="C:\Documents and Settings\akira.mitsuyasu\Local Settings\Temporary Internet Files\Content.IE5\VVIOVKZ2\MC900215550[1].wmf"/>
          <p:cNvPicPr>
            <a:picLocks noChangeAspect="1" noChangeArrowheads="1"/>
          </p:cNvPicPr>
          <p:nvPr/>
        </p:nvPicPr>
        <p:blipFill>
          <a:blip r:embed="rId4" cstate="print">
            <a:lum bright="20000" contrast="-14000"/>
          </a:blip>
          <a:srcRect/>
          <a:stretch>
            <a:fillRect/>
          </a:stretch>
        </p:blipFill>
        <p:spPr bwMode="auto">
          <a:xfrm>
            <a:off x="1173619" y="1239383"/>
            <a:ext cx="209776" cy="583974"/>
          </a:xfrm>
          <a:prstGeom prst="rect">
            <a:avLst/>
          </a:prstGeom>
          <a:noFill/>
          <a:ln w="9525">
            <a:noFill/>
            <a:miter lim="800000"/>
            <a:headEnd/>
            <a:tailEnd/>
          </a:ln>
        </p:spPr>
      </p:pic>
      <p:sp>
        <p:nvSpPr>
          <p:cNvPr id="58" name="角丸四角形 57"/>
          <p:cNvSpPr>
            <a:spLocks noChangeArrowheads="1"/>
          </p:cNvSpPr>
          <p:nvPr/>
        </p:nvSpPr>
        <p:spPr bwMode="auto">
          <a:xfrm>
            <a:off x="199572" y="4736428"/>
            <a:ext cx="8743724" cy="2092099"/>
          </a:xfrm>
          <a:prstGeom prst="roundRect">
            <a:avLst>
              <a:gd name="adj" fmla="val 16667"/>
            </a:avLst>
          </a:prstGeom>
          <a:noFill/>
          <a:ln w="12700" algn="ctr">
            <a:solidFill>
              <a:srgbClr val="E2AC00"/>
            </a:solidFill>
            <a:round/>
            <a:headEnd/>
            <a:tailEnd/>
          </a:ln>
        </p:spPr>
        <p:txBody>
          <a:bodyPr lIns="65266" tIns="32633" rIns="65266" bIns="32633"/>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spcBef>
                <a:spcPct val="50000"/>
              </a:spcBef>
            </a:pPr>
            <a:endParaRPr lang="ja-JP" altLang="en-US" dirty="0"/>
          </a:p>
        </p:txBody>
      </p:sp>
      <p:pic>
        <p:nvPicPr>
          <p:cNvPr id="59" name="Picture 17" descr="C:\Users\hase\AppData\Local\Temp\MP900442963.JPG"/>
          <p:cNvPicPr>
            <a:picLocks noChangeAspect="1" noChangeArrowheads="1"/>
          </p:cNvPicPr>
          <p:nvPr/>
        </p:nvPicPr>
        <p:blipFill>
          <a:blip r:embed="rId21" cstate="print"/>
          <a:srcRect/>
          <a:stretch>
            <a:fillRect/>
          </a:stretch>
        </p:blipFill>
        <p:spPr bwMode="auto">
          <a:xfrm>
            <a:off x="7489600" y="6176518"/>
            <a:ext cx="631598" cy="392339"/>
          </a:xfrm>
          <a:prstGeom prst="rect">
            <a:avLst/>
          </a:prstGeom>
          <a:noFill/>
          <a:ln w="9525">
            <a:noFill/>
            <a:miter lim="800000"/>
            <a:headEnd/>
            <a:tailEnd/>
          </a:ln>
        </p:spPr>
      </p:pic>
      <p:sp>
        <p:nvSpPr>
          <p:cNvPr id="60" name="Text Box 769"/>
          <p:cNvSpPr txBox="1">
            <a:spLocks noChangeArrowheads="1"/>
          </p:cNvSpPr>
          <p:nvPr/>
        </p:nvSpPr>
        <p:spPr bwMode="auto">
          <a:xfrm>
            <a:off x="3486317" y="4222067"/>
            <a:ext cx="1802727" cy="235221"/>
          </a:xfrm>
          <a:prstGeom prst="rect">
            <a:avLst/>
          </a:prstGeom>
          <a:solidFill>
            <a:srgbClr val="008000"/>
          </a:solidFill>
          <a:ln w="9525" algn="ctr">
            <a:noFill/>
            <a:miter lim="800000"/>
            <a:headEnd/>
            <a:tailEnd/>
          </a:ln>
          <a:effectLst>
            <a:glow rad="63500">
              <a:schemeClr val="accent4">
                <a:satMod val="175000"/>
                <a:alpha val="40000"/>
              </a:schemeClr>
            </a:glow>
            <a:outerShdw blurRad="50800" dist="38100" dir="2700000" algn="tl" rotWithShape="0">
              <a:prstClr val="black">
                <a:alpha val="40000"/>
              </a:prstClr>
            </a:outerShdw>
          </a:effectLst>
        </p:spPr>
        <p:txBody>
          <a:bodyPr lIns="65266" tIns="32633" rIns="65266" bIns="32633">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spcBef>
                <a:spcPct val="50000"/>
              </a:spcBef>
              <a:defRPr/>
            </a:pPr>
            <a:r>
              <a:rPr lang="ja-JP" altLang="en-US" sz="1100" b="1" dirty="0">
                <a:solidFill>
                  <a:schemeClr val="bg1"/>
                </a:solidFill>
                <a:latin typeface="HGPｺﾞｼｯｸM" pitchFamily="50" charset="-128"/>
                <a:ea typeface="HGPｺﾞｼｯｸM" pitchFamily="50" charset="-128"/>
              </a:rPr>
              <a:t>交通ネットシミュレータ</a:t>
            </a:r>
          </a:p>
        </p:txBody>
      </p:sp>
      <p:sp>
        <p:nvSpPr>
          <p:cNvPr id="61" name="Line 912"/>
          <p:cNvSpPr>
            <a:spLocks noChangeShapeType="1"/>
          </p:cNvSpPr>
          <p:nvPr/>
        </p:nvSpPr>
        <p:spPr bwMode="auto">
          <a:xfrm flipH="1">
            <a:off x="4314599" y="3399527"/>
            <a:ext cx="0" cy="771071"/>
          </a:xfrm>
          <a:prstGeom prst="line">
            <a:avLst/>
          </a:prstGeom>
          <a:noFill/>
          <a:ln w="76200">
            <a:solidFill>
              <a:srgbClr val="00B050"/>
            </a:solidFill>
            <a:round/>
            <a:headEnd type="triangle" w="med" len="med"/>
            <a:tailEnd type="triangle" w="med" len="med"/>
          </a:ln>
        </p:spPr>
        <p:txBody>
          <a:bodyPr lIns="65266" tIns="32633" rIns="65266" bIns="32633">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sp>
        <p:nvSpPr>
          <p:cNvPr id="62" name="右矢印 61"/>
          <p:cNvSpPr>
            <a:spLocks noChangeArrowheads="1"/>
          </p:cNvSpPr>
          <p:nvPr/>
        </p:nvSpPr>
        <p:spPr bwMode="auto">
          <a:xfrm rot="10800000">
            <a:off x="4" y="2267864"/>
            <a:ext cx="1543277" cy="2365375"/>
          </a:xfrm>
          <a:prstGeom prst="rightArrow">
            <a:avLst>
              <a:gd name="adj1" fmla="val 74185"/>
              <a:gd name="adj2" fmla="val 23125"/>
            </a:avLst>
          </a:prstGeom>
          <a:solidFill>
            <a:srgbClr val="92D050"/>
          </a:solidFill>
          <a:ln w="31750">
            <a:solidFill>
              <a:srgbClr val="92D050"/>
            </a:solidFill>
            <a:round/>
            <a:headEnd/>
            <a:tailEnd type="triangle" w="med" len="med"/>
          </a:ln>
        </p:spPr>
        <p:txBody>
          <a:bodyPr lIns="65266" tIns="32633" rIns="65266" bIns="32633"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spcBef>
                <a:spcPct val="50000"/>
              </a:spcBef>
            </a:pPr>
            <a:endParaRPr lang="ja-JP" altLang="en-US"/>
          </a:p>
        </p:txBody>
      </p:sp>
      <p:sp>
        <p:nvSpPr>
          <p:cNvPr id="63" name="右矢印 62"/>
          <p:cNvSpPr>
            <a:spLocks noChangeArrowheads="1"/>
          </p:cNvSpPr>
          <p:nvPr/>
        </p:nvSpPr>
        <p:spPr bwMode="auto">
          <a:xfrm>
            <a:off x="7452186" y="2267864"/>
            <a:ext cx="1666875" cy="2365375"/>
          </a:xfrm>
          <a:prstGeom prst="rightArrow">
            <a:avLst>
              <a:gd name="adj1" fmla="val 74185"/>
              <a:gd name="adj2" fmla="val 22449"/>
            </a:avLst>
          </a:prstGeom>
          <a:solidFill>
            <a:srgbClr val="F173D9"/>
          </a:solidFill>
          <a:ln w="31750">
            <a:noFill/>
            <a:round/>
            <a:headEnd/>
            <a:tailEnd type="triangle" w="med" len="med"/>
          </a:ln>
        </p:spPr>
        <p:txBody>
          <a:bodyPr lIns="65266" tIns="32633" rIns="65266" bIns="32633"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spcBef>
                <a:spcPct val="50000"/>
              </a:spcBef>
            </a:pPr>
            <a:endParaRPr lang="ja-JP" altLang="en-US"/>
          </a:p>
        </p:txBody>
      </p:sp>
      <p:sp>
        <p:nvSpPr>
          <p:cNvPr id="64" name="AutoShape 831"/>
          <p:cNvSpPr>
            <a:spLocks noChangeArrowheads="1"/>
          </p:cNvSpPr>
          <p:nvPr/>
        </p:nvSpPr>
        <p:spPr bwMode="auto">
          <a:xfrm>
            <a:off x="251732" y="2987902"/>
            <a:ext cx="1233714" cy="977446"/>
          </a:xfrm>
          <a:prstGeom prst="roundRect">
            <a:avLst>
              <a:gd name="adj" fmla="val 16667"/>
            </a:avLst>
          </a:prstGeom>
          <a:noFill/>
          <a:ln w="9525">
            <a:noFill/>
            <a:round/>
            <a:headEnd/>
            <a:tailEnd/>
          </a:ln>
        </p:spPr>
        <p:txBody>
          <a:bodyPr lIns="0" tIns="0" rIns="0" bIns="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r>
              <a:rPr lang="ja-JP" altLang="en-US" sz="1100" b="1" dirty="0">
                <a:solidFill>
                  <a:schemeClr val="bg1"/>
                </a:solidFill>
              </a:rPr>
              <a:t>・モビリティの最適化</a:t>
            </a:r>
            <a:endParaRPr lang="ja-JP" altLang="en-US" sz="600" b="1" dirty="0">
              <a:solidFill>
                <a:schemeClr val="bg1"/>
              </a:solidFill>
            </a:endParaRPr>
          </a:p>
          <a:p>
            <a:pPr defTabSz="913288"/>
            <a:r>
              <a:rPr lang="ja-JP" altLang="en-US" sz="300" b="1" dirty="0">
                <a:solidFill>
                  <a:schemeClr val="bg1"/>
                </a:solidFill>
              </a:rPr>
              <a:t>　</a:t>
            </a:r>
            <a:endParaRPr lang="en-US" altLang="ja-JP" sz="300" b="1" dirty="0">
              <a:solidFill>
                <a:schemeClr val="bg1"/>
              </a:solidFill>
            </a:endParaRPr>
          </a:p>
          <a:p>
            <a:pPr defTabSz="913288"/>
            <a:r>
              <a:rPr lang="ja-JP" altLang="en-US" sz="1100" b="1" dirty="0">
                <a:solidFill>
                  <a:schemeClr val="bg1"/>
                </a:solidFill>
              </a:rPr>
              <a:t>・エネルギーの最小化</a:t>
            </a:r>
          </a:p>
          <a:p>
            <a:pPr defTabSz="913288">
              <a:spcBef>
                <a:spcPct val="50000"/>
              </a:spcBef>
            </a:pPr>
            <a:endParaRPr lang="ja-JP" altLang="en-US" sz="400" b="1" dirty="0">
              <a:solidFill>
                <a:schemeClr val="bg1"/>
              </a:solidFill>
            </a:endParaRPr>
          </a:p>
          <a:p>
            <a:pPr defTabSz="913288"/>
            <a:r>
              <a:rPr lang="ja-JP" altLang="en-US" sz="1100" b="1" dirty="0">
                <a:solidFill>
                  <a:schemeClr val="bg1"/>
                </a:solidFill>
              </a:rPr>
              <a:t>・地域活性化</a:t>
            </a:r>
          </a:p>
        </p:txBody>
      </p:sp>
      <p:sp>
        <p:nvSpPr>
          <p:cNvPr id="65" name="AutoShape 831"/>
          <p:cNvSpPr>
            <a:spLocks noChangeArrowheads="1"/>
          </p:cNvSpPr>
          <p:nvPr/>
        </p:nvSpPr>
        <p:spPr bwMode="auto">
          <a:xfrm>
            <a:off x="7452179" y="3224898"/>
            <a:ext cx="1492250" cy="996723"/>
          </a:xfrm>
          <a:prstGeom prst="roundRect">
            <a:avLst>
              <a:gd name="adj" fmla="val 16667"/>
            </a:avLst>
          </a:prstGeom>
          <a:noFill/>
          <a:ln w="9525">
            <a:noFill/>
            <a:round/>
            <a:headEnd/>
            <a:tailEnd/>
          </a:ln>
        </p:spPr>
        <p:txBody>
          <a:bodyPr lIns="0" tIns="0" rIns="0" bIns="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lnSpc>
                <a:spcPts val="714"/>
              </a:lnSpc>
              <a:spcBef>
                <a:spcPct val="50000"/>
              </a:spcBef>
            </a:pPr>
            <a:r>
              <a:rPr lang="ja-JP" altLang="en-US" sz="1100" b="1" dirty="0">
                <a:solidFill>
                  <a:schemeClr val="bg1"/>
                </a:solidFill>
              </a:rPr>
              <a:t>・避難誘導・指示</a:t>
            </a:r>
            <a:endParaRPr lang="en-US" altLang="ja-JP" sz="1100" b="1" dirty="0">
              <a:solidFill>
                <a:schemeClr val="bg1"/>
              </a:solidFill>
            </a:endParaRPr>
          </a:p>
          <a:p>
            <a:pPr defTabSz="913288">
              <a:lnSpc>
                <a:spcPts val="714"/>
              </a:lnSpc>
              <a:spcBef>
                <a:spcPct val="50000"/>
              </a:spcBef>
            </a:pPr>
            <a:r>
              <a:rPr lang="ja-JP" altLang="en-US" sz="1100" b="1" dirty="0">
                <a:solidFill>
                  <a:schemeClr val="bg1"/>
                </a:solidFill>
              </a:rPr>
              <a:t>情報の提供</a:t>
            </a:r>
            <a:endParaRPr lang="en-US" altLang="ja-JP" sz="1100" b="1" dirty="0">
              <a:solidFill>
                <a:schemeClr val="bg1"/>
              </a:solidFill>
            </a:endParaRPr>
          </a:p>
          <a:p>
            <a:pPr defTabSz="913288">
              <a:spcBef>
                <a:spcPct val="50000"/>
              </a:spcBef>
            </a:pPr>
            <a:r>
              <a:rPr lang="ja-JP" altLang="en-US" sz="1100" b="1" dirty="0">
                <a:solidFill>
                  <a:schemeClr val="bg1"/>
                </a:solidFill>
              </a:rPr>
              <a:t>・救援・救助の支援</a:t>
            </a:r>
            <a:endParaRPr lang="en-US" altLang="ja-JP" sz="1100" b="1" dirty="0">
              <a:solidFill>
                <a:schemeClr val="bg1"/>
              </a:solidFill>
            </a:endParaRPr>
          </a:p>
          <a:p>
            <a:pPr defTabSz="913288">
              <a:spcBef>
                <a:spcPct val="50000"/>
              </a:spcBef>
            </a:pPr>
            <a:r>
              <a:rPr lang="ja-JP" altLang="en-US" sz="1100" b="1" dirty="0">
                <a:solidFill>
                  <a:schemeClr val="bg1"/>
                </a:solidFill>
              </a:rPr>
              <a:t>・緊急輸送路の確保</a:t>
            </a:r>
            <a:endParaRPr lang="en-US" altLang="ja-JP" sz="1100" b="1" dirty="0">
              <a:solidFill>
                <a:schemeClr val="bg1"/>
              </a:solidFill>
            </a:endParaRPr>
          </a:p>
          <a:p>
            <a:pPr defTabSz="913288">
              <a:spcBef>
                <a:spcPct val="50000"/>
              </a:spcBef>
            </a:pPr>
            <a:r>
              <a:rPr lang="ja-JP" altLang="en-US" sz="1100" b="1" dirty="0">
                <a:solidFill>
                  <a:schemeClr val="bg1"/>
                </a:solidFill>
              </a:rPr>
              <a:t>・復旧・復興の支援</a:t>
            </a:r>
            <a:endParaRPr lang="en-US" altLang="ja-JP" sz="1100" b="1" dirty="0">
              <a:solidFill>
                <a:schemeClr val="bg1"/>
              </a:solidFill>
            </a:endParaRPr>
          </a:p>
          <a:p>
            <a:pPr defTabSz="913288">
              <a:spcBef>
                <a:spcPct val="50000"/>
              </a:spcBef>
            </a:pPr>
            <a:r>
              <a:rPr lang="ja-JP" altLang="en-US" sz="1100" b="1" dirty="0">
                <a:solidFill>
                  <a:schemeClr val="bg1"/>
                </a:solidFill>
              </a:rPr>
              <a:t>・エネルギーの融通</a:t>
            </a:r>
            <a:endParaRPr lang="en-US" altLang="ja-JP" sz="1100" b="1" dirty="0">
              <a:solidFill>
                <a:schemeClr val="bg1"/>
              </a:solidFill>
            </a:endParaRPr>
          </a:p>
          <a:p>
            <a:pPr defTabSz="913288">
              <a:spcBef>
                <a:spcPct val="50000"/>
              </a:spcBef>
            </a:pPr>
            <a:endParaRPr lang="ja-JP" altLang="en-US" sz="1100" b="1" dirty="0">
              <a:solidFill>
                <a:schemeClr val="bg1"/>
              </a:solidFill>
            </a:endParaRPr>
          </a:p>
        </p:txBody>
      </p:sp>
      <p:sp>
        <p:nvSpPr>
          <p:cNvPr id="66" name="テキスト ボックス 562"/>
          <p:cNvSpPr txBox="1">
            <a:spLocks noChangeArrowheads="1"/>
          </p:cNvSpPr>
          <p:nvPr/>
        </p:nvSpPr>
        <p:spPr bwMode="auto">
          <a:xfrm>
            <a:off x="663349" y="2620510"/>
            <a:ext cx="593472" cy="342902"/>
          </a:xfrm>
          <a:prstGeom prst="rect">
            <a:avLst/>
          </a:prstGeom>
          <a:noFill/>
          <a:ln w="9525">
            <a:noFill/>
            <a:miter lim="800000"/>
            <a:headEnd/>
            <a:tailEnd/>
          </a:ln>
        </p:spPr>
        <p:txBody>
          <a:bodyPr wrap="none" lIns="65266" tIns="32633" rIns="65266" bIns="32633">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spcBef>
                <a:spcPct val="50000"/>
              </a:spcBef>
            </a:pPr>
            <a:r>
              <a:rPr lang="ja-JP" altLang="en-US" dirty="0"/>
              <a:t>平時</a:t>
            </a:r>
          </a:p>
        </p:txBody>
      </p:sp>
      <p:sp>
        <p:nvSpPr>
          <p:cNvPr id="67" name="テキスト ボックス 563"/>
          <p:cNvSpPr txBox="1">
            <a:spLocks noChangeArrowheads="1"/>
          </p:cNvSpPr>
          <p:nvPr/>
        </p:nvSpPr>
        <p:spPr bwMode="auto">
          <a:xfrm>
            <a:off x="7863796" y="2576288"/>
            <a:ext cx="824304" cy="342902"/>
          </a:xfrm>
          <a:prstGeom prst="rect">
            <a:avLst/>
          </a:prstGeom>
          <a:noFill/>
          <a:ln w="9525">
            <a:noFill/>
            <a:miter lim="800000"/>
            <a:headEnd/>
            <a:tailEnd/>
          </a:ln>
        </p:spPr>
        <p:txBody>
          <a:bodyPr wrap="none" lIns="65266" tIns="32633" rIns="65266" bIns="32633">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spcBef>
                <a:spcPct val="50000"/>
              </a:spcBef>
            </a:pPr>
            <a:r>
              <a:rPr lang="ja-JP" altLang="en-US" dirty="0"/>
              <a:t>非常時</a:t>
            </a:r>
          </a:p>
        </p:txBody>
      </p:sp>
      <p:sp>
        <p:nvSpPr>
          <p:cNvPr id="68" name="Line 911"/>
          <p:cNvSpPr>
            <a:spLocks noChangeShapeType="1"/>
          </p:cNvSpPr>
          <p:nvPr/>
        </p:nvSpPr>
        <p:spPr bwMode="auto">
          <a:xfrm flipH="1" flipV="1">
            <a:off x="4520974" y="4531180"/>
            <a:ext cx="0" cy="1335768"/>
          </a:xfrm>
          <a:prstGeom prst="line">
            <a:avLst/>
          </a:prstGeom>
          <a:noFill/>
          <a:ln w="76200">
            <a:solidFill>
              <a:srgbClr val="FF6600"/>
            </a:solidFill>
            <a:round/>
            <a:headEnd/>
            <a:tailEnd type="triangle" w="med" len="med"/>
          </a:ln>
        </p:spPr>
        <p:txBody>
          <a:bodyPr lIns="65266" tIns="32633" rIns="65266" bIns="32633">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sp>
        <p:nvSpPr>
          <p:cNvPr id="69" name="Line 911"/>
          <p:cNvSpPr>
            <a:spLocks noChangeShapeType="1"/>
          </p:cNvSpPr>
          <p:nvPr/>
        </p:nvSpPr>
        <p:spPr bwMode="auto">
          <a:xfrm flipH="1">
            <a:off x="4314599" y="1668009"/>
            <a:ext cx="0" cy="1389063"/>
          </a:xfrm>
          <a:prstGeom prst="line">
            <a:avLst/>
          </a:prstGeom>
          <a:noFill/>
          <a:ln w="76200">
            <a:solidFill>
              <a:srgbClr val="7030A0"/>
            </a:solidFill>
            <a:round/>
            <a:headEnd/>
            <a:tailEnd type="triangle" w="med" len="med"/>
          </a:ln>
        </p:spPr>
        <p:txBody>
          <a:bodyPr lIns="65266" tIns="32633" rIns="65266" bIns="32633">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sp>
        <p:nvSpPr>
          <p:cNvPr id="70" name="Line 911"/>
          <p:cNvSpPr>
            <a:spLocks noChangeShapeType="1"/>
          </p:cNvSpPr>
          <p:nvPr/>
        </p:nvSpPr>
        <p:spPr bwMode="auto">
          <a:xfrm flipH="1" flipV="1">
            <a:off x="4520974" y="1649870"/>
            <a:ext cx="0" cy="1389063"/>
          </a:xfrm>
          <a:prstGeom prst="line">
            <a:avLst/>
          </a:prstGeom>
          <a:noFill/>
          <a:ln w="76200">
            <a:solidFill>
              <a:srgbClr val="7030A0"/>
            </a:solidFill>
            <a:round/>
            <a:headEnd/>
            <a:tailEnd type="triangle" w="med" len="med"/>
          </a:ln>
        </p:spPr>
        <p:txBody>
          <a:bodyPr lIns="65266" tIns="32633" rIns="65266" bIns="32633">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sp>
        <p:nvSpPr>
          <p:cNvPr id="71" name="Line 911"/>
          <p:cNvSpPr>
            <a:spLocks noChangeShapeType="1"/>
          </p:cNvSpPr>
          <p:nvPr/>
        </p:nvSpPr>
        <p:spPr bwMode="auto">
          <a:xfrm>
            <a:off x="2926670" y="5456468"/>
            <a:ext cx="720044" cy="462643"/>
          </a:xfrm>
          <a:prstGeom prst="line">
            <a:avLst/>
          </a:prstGeom>
          <a:noFill/>
          <a:ln w="22225">
            <a:solidFill>
              <a:srgbClr val="FF6600"/>
            </a:solidFill>
            <a:round/>
            <a:headEnd type="triangle" w="med" len="med"/>
            <a:tailEnd type="triangle" w="med" len="med"/>
          </a:ln>
        </p:spPr>
        <p:txBody>
          <a:bodyPr lIns="65266" tIns="32633" rIns="65266" bIns="32633">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sp>
        <p:nvSpPr>
          <p:cNvPr id="72" name="AutoShape 836"/>
          <p:cNvSpPr>
            <a:spLocks noChangeArrowheads="1"/>
          </p:cNvSpPr>
          <p:nvPr/>
        </p:nvSpPr>
        <p:spPr bwMode="auto">
          <a:xfrm>
            <a:off x="3131913" y="5456464"/>
            <a:ext cx="925286" cy="411616"/>
          </a:xfrm>
          <a:prstGeom prst="roundRect">
            <a:avLst>
              <a:gd name="adj" fmla="val 16667"/>
            </a:avLst>
          </a:prstGeom>
          <a:noFill/>
          <a:ln w="9525">
            <a:noFill/>
            <a:round/>
            <a:headEnd/>
            <a:tailEnd/>
          </a:ln>
        </p:spPr>
        <p:txBody>
          <a:bodyPr lIns="0" tIns="0" rIns="0" bIns="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lnSpc>
                <a:spcPts val="500"/>
              </a:lnSpc>
              <a:spcBef>
                <a:spcPct val="50000"/>
              </a:spcBef>
            </a:pPr>
            <a:r>
              <a:rPr lang="ja-JP" altLang="en-US" sz="800" i="1" dirty="0"/>
              <a:t>広域道路情報</a:t>
            </a:r>
            <a:endParaRPr lang="en-US" altLang="ja-JP" sz="800" i="1" dirty="0"/>
          </a:p>
          <a:p>
            <a:pPr algn="ctr" defTabSz="913288">
              <a:lnSpc>
                <a:spcPts val="500"/>
              </a:lnSpc>
              <a:spcBef>
                <a:spcPct val="50000"/>
              </a:spcBef>
            </a:pPr>
            <a:r>
              <a:rPr lang="ja-JP" altLang="en-US" sz="800" i="1" dirty="0"/>
              <a:t>地域情報</a:t>
            </a:r>
            <a:endParaRPr lang="en-US" altLang="ja-JP" sz="800" i="1" dirty="0"/>
          </a:p>
        </p:txBody>
      </p:sp>
      <p:sp>
        <p:nvSpPr>
          <p:cNvPr id="73" name="Line 911"/>
          <p:cNvSpPr>
            <a:spLocks noChangeShapeType="1"/>
          </p:cNvSpPr>
          <p:nvPr/>
        </p:nvSpPr>
        <p:spPr bwMode="auto">
          <a:xfrm flipV="1">
            <a:off x="5292052" y="5559652"/>
            <a:ext cx="771071" cy="411616"/>
          </a:xfrm>
          <a:prstGeom prst="line">
            <a:avLst/>
          </a:prstGeom>
          <a:noFill/>
          <a:ln w="22225">
            <a:solidFill>
              <a:srgbClr val="FF6600"/>
            </a:solidFill>
            <a:round/>
            <a:headEnd type="triangle" w="med" len="med"/>
            <a:tailEnd type="triangle" w="med" len="med"/>
          </a:ln>
        </p:spPr>
        <p:txBody>
          <a:bodyPr lIns="65266" tIns="32633" rIns="65266" bIns="32633">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sp>
        <p:nvSpPr>
          <p:cNvPr id="74" name="AutoShape 836"/>
          <p:cNvSpPr>
            <a:spLocks noChangeArrowheads="1"/>
          </p:cNvSpPr>
          <p:nvPr/>
        </p:nvSpPr>
        <p:spPr bwMode="auto">
          <a:xfrm>
            <a:off x="4572007" y="5507491"/>
            <a:ext cx="1285875" cy="411616"/>
          </a:xfrm>
          <a:prstGeom prst="roundRect">
            <a:avLst>
              <a:gd name="adj" fmla="val 16667"/>
            </a:avLst>
          </a:prstGeom>
          <a:noFill/>
          <a:ln w="9525">
            <a:noFill/>
            <a:round/>
            <a:headEnd/>
            <a:tailEnd/>
          </a:ln>
        </p:spPr>
        <p:txBody>
          <a:bodyPr lIns="0" tIns="0" rIns="0" bIns="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lnSpc>
                <a:spcPts val="500"/>
              </a:lnSpc>
              <a:spcBef>
                <a:spcPct val="50000"/>
              </a:spcBef>
            </a:pPr>
            <a:r>
              <a:rPr lang="ja-JP" altLang="en-US" sz="800" i="1" dirty="0"/>
              <a:t>運行状況</a:t>
            </a:r>
            <a:endParaRPr lang="en-US" altLang="ja-JP" sz="800" i="1" dirty="0"/>
          </a:p>
          <a:p>
            <a:pPr algn="ctr" defTabSz="913288">
              <a:lnSpc>
                <a:spcPts val="500"/>
              </a:lnSpc>
              <a:spcBef>
                <a:spcPct val="50000"/>
              </a:spcBef>
            </a:pPr>
            <a:r>
              <a:rPr lang="ja-JP" altLang="en-US" sz="800" i="1" dirty="0"/>
              <a:t>地域情報</a:t>
            </a:r>
            <a:endParaRPr lang="en-US" altLang="ja-JP" sz="800" i="1" dirty="0"/>
          </a:p>
        </p:txBody>
      </p:sp>
      <p:sp>
        <p:nvSpPr>
          <p:cNvPr id="75" name="AutoShape 836"/>
          <p:cNvSpPr>
            <a:spLocks noChangeArrowheads="1"/>
          </p:cNvSpPr>
          <p:nvPr/>
        </p:nvSpPr>
        <p:spPr bwMode="auto">
          <a:xfrm>
            <a:off x="5086806" y="5721803"/>
            <a:ext cx="1542143" cy="249464"/>
          </a:xfrm>
          <a:prstGeom prst="roundRect">
            <a:avLst>
              <a:gd name="adj" fmla="val 16667"/>
            </a:avLst>
          </a:prstGeom>
          <a:noFill/>
          <a:ln w="9525">
            <a:noFill/>
            <a:round/>
            <a:headEnd/>
            <a:tailEnd/>
          </a:ln>
        </p:spPr>
        <p:txBody>
          <a:bodyPr lIns="0" tIns="0" rIns="0" bIns="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spcBef>
                <a:spcPct val="50000"/>
              </a:spcBef>
            </a:pPr>
            <a:r>
              <a:rPr lang="ja-JP" altLang="en-US" sz="800" i="1" dirty="0"/>
              <a:t>利用状況</a:t>
            </a:r>
            <a:endParaRPr lang="en-US" altLang="ja-JP" sz="800" i="1" dirty="0"/>
          </a:p>
        </p:txBody>
      </p:sp>
      <p:sp>
        <p:nvSpPr>
          <p:cNvPr id="76" name="Line 911"/>
          <p:cNvSpPr>
            <a:spLocks noChangeShapeType="1"/>
          </p:cNvSpPr>
          <p:nvPr/>
        </p:nvSpPr>
        <p:spPr bwMode="auto">
          <a:xfrm>
            <a:off x="1177018" y="5610678"/>
            <a:ext cx="2005920" cy="411616"/>
          </a:xfrm>
          <a:prstGeom prst="line">
            <a:avLst/>
          </a:prstGeom>
          <a:noFill/>
          <a:ln w="22225">
            <a:solidFill>
              <a:srgbClr val="FF6600"/>
            </a:solidFill>
            <a:round/>
            <a:headEnd type="triangle" w="med" len="med"/>
            <a:tailEnd type="triangle" w="med" len="med"/>
          </a:ln>
        </p:spPr>
        <p:txBody>
          <a:bodyPr lIns="65266" tIns="32633" rIns="65266" bIns="32633">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sp>
        <p:nvSpPr>
          <p:cNvPr id="77" name="AutoShape 836"/>
          <p:cNvSpPr>
            <a:spLocks noChangeArrowheads="1"/>
          </p:cNvSpPr>
          <p:nvPr/>
        </p:nvSpPr>
        <p:spPr bwMode="auto">
          <a:xfrm>
            <a:off x="2669275" y="5610678"/>
            <a:ext cx="771071" cy="248330"/>
          </a:xfrm>
          <a:prstGeom prst="roundRect">
            <a:avLst>
              <a:gd name="adj" fmla="val 16667"/>
            </a:avLst>
          </a:prstGeom>
          <a:noFill/>
          <a:ln w="9525">
            <a:noFill/>
            <a:round/>
            <a:headEnd/>
            <a:tailEnd/>
          </a:ln>
        </p:spPr>
        <p:txBody>
          <a:bodyPr lIns="0" tIns="0" rIns="0" bIns="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spcBef>
                <a:spcPct val="50000"/>
              </a:spcBef>
            </a:pPr>
            <a:r>
              <a:rPr lang="ja-JP" altLang="en-US" sz="800" i="1" dirty="0"/>
              <a:t>渋滞状況</a:t>
            </a:r>
            <a:endParaRPr lang="en-US" altLang="ja-JP" sz="800" i="1" dirty="0"/>
          </a:p>
        </p:txBody>
      </p:sp>
      <p:sp>
        <p:nvSpPr>
          <p:cNvPr id="78" name="Line 911"/>
          <p:cNvSpPr>
            <a:spLocks noChangeShapeType="1"/>
          </p:cNvSpPr>
          <p:nvPr/>
        </p:nvSpPr>
        <p:spPr bwMode="auto">
          <a:xfrm flipH="1">
            <a:off x="5754688" y="5868089"/>
            <a:ext cx="1543276" cy="308429"/>
          </a:xfrm>
          <a:prstGeom prst="line">
            <a:avLst/>
          </a:prstGeom>
          <a:noFill/>
          <a:ln w="22225">
            <a:solidFill>
              <a:srgbClr val="FF6600"/>
            </a:solidFill>
            <a:round/>
            <a:headEnd type="triangle" w="med" len="med"/>
            <a:tailEnd type="triangle" w="med" len="med"/>
          </a:ln>
        </p:spPr>
        <p:txBody>
          <a:bodyPr lIns="65266" tIns="32633" rIns="65266" bIns="32633">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sp>
        <p:nvSpPr>
          <p:cNvPr id="79" name="AutoShape 836"/>
          <p:cNvSpPr>
            <a:spLocks noChangeArrowheads="1"/>
          </p:cNvSpPr>
          <p:nvPr/>
        </p:nvSpPr>
        <p:spPr bwMode="auto">
          <a:xfrm>
            <a:off x="6423708" y="5919116"/>
            <a:ext cx="1028473" cy="257401"/>
          </a:xfrm>
          <a:prstGeom prst="roundRect">
            <a:avLst>
              <a:gd name="adj" fmla="val 16667"/>
            </a:avLst>
          </a:prstGeom>
          <a:noFill/>
          <a:ln w="9525">
            <a:noFill/>
            <a:round/>
            <a:headEnd/>
            <a:tailEnd/>
          </a:ln>
        </p:spPr>
        <p:txBody>
          <a:bodyPr lIns="0" tIns="0" rIns="0" bIns="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spcBef>
                <a:spcPct val="50000"/>
              </a:spcBef>
            </a:pPr>
            <a:r>
              <a:rPr lang="ja-JP" altLang="en-US" sz="800" i="1" dirty="0"/>
              <a:t>利用状況</a:t>
            </a:r>
            <a:endParaRPr lang="en-US" altLang="ja-JP" sz="800" i="1" dirty="0"/>
          </a:p>
        </p:txBody>
      </p:sp>
      <p:pic>
        <p:nvPicPr>
          <p:cNvPr id="80" name="Picture 18"/>
          <p:cNvPicPr>
            <a:picLocks noChangeAspect="1" noChangeArrowheads="1"/>
          </p:cNvPicPr>
          <p:nvPr/>
        </p:nvPicPr>
        <p:blipFill>
          <a:blip r:embed="rId22" cstate="print"/>
          <a:srcRect/>
          <a:stretch>
            <a:fillRect/>
          </a:stretch>
        </p:blipFill>
        <p:spPr bwMode="auto">
          <a:xfrm>
            <a:off x="7914829" y="4941666"/>
            <a:ext cx="617991" cy="357187"/>
          </a:xfrm>
          <a:prstGeom prst="rect">
            <a:avLst/>
          </a:prstGeom>
          <a:noFill/>
          <a:ln w="9525">
            <a:noFill/>
            <a:miter lim="800000"/>
            <a:headEnd/>
            <a:tailEnd/>
          </a:ln>
        </p:spPr>
      </p:pic>
      <p:sp>
        <p:nvSpPr>
          <p:cNvPr id="81" name="四角形吹き出し 80"/>
          <p:cNvSpPr>
            <a:spLocks noChangeArrowheads="1"/>
          </p:cNvSpPr>
          <p:nvPr/>
        </p:nvSpPr>
        <p:spPr bwMode="auto">
          <a:xfrm>
            <a:off x="7863795" y="4950506"/>
            <a:ext cx="720044" cy="342902"/>
          </a:xfrm>
          <a:prstGeom prst="wedgeRectCallout">
            <a:avLst>
              <a:gd name="adj1" fmla="val -76981"/>
              <a:gd name="adj2" fmla="val 31144"/>
            </a:avLst>
          </a:prstGeom>
          <a:noFill/>
          <a:ln w="31750">
            <a:solidFill>
              <a:srgbClr val="008000"/>
            </a:solidFill>
            <a:round/>
            <a:headEnd/>
            <a:tailEnd type="triangle" w="med" len="med"/>
          </a:ln>
        </p:spPr>
        <p:txBody>
          <a:bodyPr lIns="65266" tIns="32633" rIns="65266" bIns="32633" anchor="ct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spcBef>
                <a:spcPct val="50000"/>
              </a:spcBef>
            </a:pPr>
            <a:endParaRPr lang="ja-JP" altLang="en-US"/>
          </a:p>
        </p:txBody>
      </p:sp>
      <p:sp>
        <p:nvSpPr>
          <p:cNvPr id="82" name="雲形吹き出し 81"/>
          <p:cNvSpPr>
            <a:spLocks noChangeArrowheads="1"/>
          </p:cNvSpPr>
          <p:nvPr/>
        </p:nvSpPr>
        <p:spPr bwMode="auto">
          <a:xfrm>
            <a:off x="8172225" y="5868089"/>
            <a:ext cx="669018" cy="565831"/>
          </a:xfrm>
          <a:prstGeom prst="cloudCallout">
            <a:avLst>
              <a:gd name="adj1" fmla="val -81718"/>
              <a:gd name="adj2" fmla="val -40060"/>
            </a:avLst>
          </a:prstGeom>
          <a:noFill/>
          <a:ln w="9525">
            <a:solidFill>
              <a:srgbClr val="FFCC66"/>
            </a:solidFill>
            <a:round/>
            <a:headEnd/>
            <a:tailEnd type="triangle" w="med" len="med"/>
          </a:ln>
        </p:spPr>
        <p:txBody>
          <a:bodyPr lIns="65266" tIns="32633" rIns="65266" bIns="32633"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spcBef>
                <a:spcPct val="50000"/>
              </a:spcBef>
            </a:pPr>
            <a:endParaRPr lang="ja-JP" altLang="en-US"/>
          </a:p>
        </p:txBody>
      </p:sp>
      <p:grpSp>
        <p:nvGrpSpPr>
          <p:cNvPr id="83" name="Group 1067"/>
          <p:cNvGrpSpPr>
            <a:grpSpLocks/>
          </p:cNvGrpSpPr>
          <p:nvPr/>
        </p:nvGrpSpPr>
        <p:grpSpPr bwMode="auto">
          <a:xfrm>
            <a:off x="8282216" y="6022303"/>
            <a:ext cx="404813" cy="314099"/>
            <a:chOff x="8432" y="1618"/>
            <a:chExt cx="453" cy="284"/>
          </a:xfrm>
        </p:grpSpPr>
        <p:sp>
          <p:nvSpPr>
            <p:cNvPr id="136" name="Freeform 112"/>
            <p:cNvSpPr>
              <a:spLocks/>
            </p:cNvSpPr>
            <p:nvPr/>
          </p:nvSpPr>
          <p:spPr bwMode="auto">
            <a:xfrm rot="-333395">
              <a:off x="8432" y="1618"/>
              <a:ext cx="444" cy="284"/>
            </a:xfrm>
            <a:custGeom>
              <a:avLst/>
              <a:gdLst>
                <a:gd name="T0" fmla="*/ 0 w 20000"/>
                <a:gd name="T1" fmla="*/ 512277 h 20000"/>
                <a:gd name="T2" fmla="*/ 1326434 w 20000"/>
                <a:gd name="T3" fmla="*/ 1005636 h 20000"/>
                <a:gd name="T4" fmla="*/ 1700626 w 20000"/>
                <a:gd name="T5" fmla="*/ 878988 h 20000"/>
                <a:gd name="T6" fmla="*/ 1700626 w 20000"/>
                <a:gd name="T7" fmla="*/ 502466 h 20000"/>
                <a:gd name="T8" fmla="*/ 1690756 w 20000"/>
                <a:gd name="T9" fmla="*/ 476552 h 20000"/>
                <a:gd name="T10" fmla="*/ 424646 w 20000"/>
                <a:gd name="T11" fmla="*/ 0 h 20000"/>
                <a:gd name="T12" fmla="*/ 378106 w 20000"/>
                <a:gd name="T13" fmla="*/ 0 h 20000"/>
                <a:gd name="T14" fmla="*/ 330630 w 20000"/>
                <a:gd name="T15" fmla="*/ 5585 h 20000"/>
                <a:gd name="T16" fmla="*/ 224702 w 20000"/>
                <a:gd name="T17" fmla="*/ 34316 h 20000"/>
                <a:gd name="T18" fmla="*/ 57431 w 20000"/>
                <a:gd name="T19" fmla="*/ 95854 h 20000"/>
                <a:gd name="T20" fmla="*/ 18803 w 20000"/>
                <a:gd name="T21" fmla="*/ 113364 h 20000"/>
                <a:gd name="T22" fmla="*/ 0 w 20000"/>
                <a:gd name="T23" fmla="*/ 129466 h 20000"/>
                <a:gd name="T24" fmla="*/ 0 w 20000"/>
                <a:gd name="T25" fmla="*/ 512277 h 2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000"/>
                <a:gd name="T40" fmla="*/ 0 h 20000"/>
                <a:gd name="T41" fmla="*/ 20000 w 20000"/>
                <a:gd name="T42" fmla="*/ 20000 h 200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000" h="20000">
                  <a:moveTo>
                    <a:pt x="0" y="10181"/>
                  </a:moveTo>
                  <a:lnTo>
                    <a:pt x="15590" y="19986"/>
                  </a:lnTo>
                  <a:lnTo>
                    <a:pt x="19988" y="17469"/>
                  </a:lnTo>
                  <a:lnTo>
                    <a:pt x="19988" y="9986"/>
                  </a:lnTo>
                  <a:lnTo>
                    <a:pt x="19872" y="9471"/>
                  </a:lnTo>
                  <a:lnTo>
                    <a:pt x="4991" y="0"/>
                  </a:lnTo>
                  <a:lnTo>
                    <a:pt x="4444" y="0"/>
                  </a:lnTo>
                  <a:lnTo>
                    <a:pt x="3886" y="111"/>
                  </a:lnTo>
                  <a:lnTo>
                    <a:pt x="2641" y="682"/>
                  </a:lnTo>
                  <a:lnTo>
                    <a:pt x="675" y="1905"/>
                  </a:lnTo>
                  <a:lnTo>
                    <a:pt x="221" y="2253"/>
                  </a:lnTo>
                  <a:lnTo>
                    <a:pt x="0" y="2573"/>
                  </a:lnTo>
                  <a:lnTo>
                    <a:pt x="0" y="10181"/>
                  </a:lnTo>
                  <a:close/>
                </a:path>
              </a:pathLst>
            </a:custGeom>
            <a:solidFill>
              <a:srgbClr val="9FFFCA">
                <a:alpha val="85881"/>
              </a:srgbClr>
            </a:solidFill>
            <a:ln w="6350" cap="flat">
              <a:solidFill>
                <a:srgbClr val="000000"/>
              </a:solidFill>
              <a:prstDash val="solid"/>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sp>
          <p:nvSpPr>
            <p:cNvPr id="137" name="Freeform 113"/>
            <p:cNvSpPr>
              <a:spLocks/>
            </p:cNvSpPr>
            <p:nvPr/>
          </p:nvSpPr>
          <p:spPr bwMode="auto">
            <a:xfrm rot="-333395">
              <a:off x="8435" y="1652"/>
              <a:ext cx="434" cy="136"/>
            </a:xfrm>
            <a:custGeom>
              <a:avLst/>
              <a:gdLst>
                <a:gd name="T0" fmla="*/ 0 w 20000"/>
                <a:gd name="T1" fmla="*/ 0 h 20000"/>
                <a:gd name="T2" fmla="*/ 1265065 w 20000"/>
                <a:gd name="T3" fmla="*/ 470977 h 20000"/>
                <a:gd name="T4" fmla="*/ 1299782 w 20000"/>
                <a:gd name="T5" fmla="*/ 479378 h 20000"/>
                <a:gd name="T6" fmla="*/ 1356175 w 20000"/>
                <a:gd name="T7" fmla="*/ 470977 h 20000"/>
                <a:gd name="T8" fmla="*/ 1614553 w 20000"/>
                <a:gd name="T9" fmla="*/ 382091 h 20000"/>
                <a:gd name="T10" fmla="*/ 1660066 w 20000"/>
                <a:gd name="T11" fmla="*/ 363200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0" y="0"/>
                  </a:moveTo>
                  <a:lnTo>
                    <a:pt x="15232" y="19621"/>
                  </a:lnTo>
                  <a:lnTo>
                    <a:pt x="15650" y="19971"/>
                  </a:lnTo>
                  <a:lnTo>
                    <a:pt x="16329" y="19621"/>
                  </a:lnTo>
                  <a:lnTo>
                    <a:pt x="19440" y="15918"/>
                  </a:lnTo>
                  <a:lnTo>
                    <a:pt x="19988" y="15131"/>
                  </a:lnTo>
                </a:path>
              </a:pathLst>
            </a:custGeom>
            <a:noFill/>
            <a:ln w="6350" cap="flat">
              <a:solidFill>
                <a:srgbClr val="000000"/>
              </a:solidFill>
              <a:prstDash val="solid"/>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sp>
          <p:nvSpPr>
            <p:cNvPr id="138" name="Freeform 114"/>
            <p:cNvSpPr>
              <a:spLocks/>
            </p:cNvSpPr>
            <p:nvPr/>
          </p:nvSpPr>
          <p:spPr bwMode="auto">
            <a:xfrm rot="-333395">
              <a:off x="8435" y="1699"/>
              <a:ext cx="42" cy="86"/>
            </a:xfrm>
            <a:custGeom>
              <a:avLst/>
              <a:gdLst>
                <a:gd name="T0" fmla="*/ 0 w 20000"/>
                <a:gd name="T1" fmla="*/ 0 h 20000"/>
                <a:gd name="T2" fmla="*/ 0 w 20000"/>
                <a:gd name="T3" fmla="*/ 242134 h 20000"/>
                <a:gd name="T4" fmla="*/ 154458 w 20000"/>
                <a:gd name="T5" fmla="*/ 302312 h 20000"/>
                <a:gd name="T6" fmla="*/ 154458 w 20000"/>
                <a:gd name="T7" fmla="*/ 59481 h 20000"/>
                <a:gd name="T8" fmla="*/ 0 w 20000"/>
                <a:gd name="T9" fmla="*/ 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0" y="0"/>
                  </a:moveTo>
                  <a:lnTo>
                    <a:pt x="0" y="15982"/>
                  </a:lnTo>
                  <a:lnTo>
                    <a:pt x="19873" y="19954"/>
                  </a:lnTo>
                  <a:lnTo>
                    <a:pt x="19873" y="3926"/>
                  </a:lnTo>
                  <a:lnTo>
                    <a:pt x="0" y="0"/>
                  </a:lnTo>
                  <a:close/>
                </a:path>
              </a:pathLst>
            </a:custGeom>
            <a:solidFill>
              <a:srgbClr val="E5E5E5"/>
            </a:solidFill>
            <a:ln w="6350" cap="flat">
              <a:solidFill>
                <a:srgbClr val="000000"/>
              </a:solidFill>
              <a:prstDash val="solid"/>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sp>
          <p:nvSpPr>
            <p:cNvPr id="139" name="Line 115"/>
            <p:cNvSpPr>
              <a:spLocks noChangeShapeType="1"/>
            </p:cNvSpPr>
            <p:nvPr/>
          </p:nvSpPr>
          <p:spPr bwMode="auto">
            <a:xfrm rot="-333395">
              <a:off x="8452" y="1708"/>
              <a:ext cx="0" cy="66"/>
            </a:xfrm>
            <a:prstGeom prst="line">
              <a:avLst/>
            </a:prstGeom>
            <a:noFill/>
            <a:ln w="6350">
              <a:solidFill>
                <a:srgbClr val="000000"/>
              </a:solidFill>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sp>
          <p:nvSpPr>
            <p:cNvPr id="140" name="Freeform 116"/>
            <p:cNvSpPr>
              <a:spLocks/>
            </p:cNvSpPr>
            <p:nvPr/>
          </p:nvSpPr>
          <p:spPr bwMode="auto">
            <a:xfrm rot="-333395">
              <a:off x="8490" y="1701"/>
              <a:ext cx="81" cy="71"/>
            </a:xfrm>
            <a:custGeom>
              <a:avLst/>
              <a:gdLst>
                <a:gd name="T0" fmla="*/ 0 w 20000"/>
                <a:gd name="T1" fmla="*/ 0 h 20000"/>
                <a:gd name="T2" fmla="*/ 0 w 20000"/>
                <a:gd name="T3" fmla="*/ 134371 h 20000"/>
                <a:gd name="T4" fmla="*/ 309811 w 20000"/>
                <a:gd name="T5" fmla="*/ 251232 h 20000"/>
                <a:gd name="T6" fmla="*/ 309811 w 20000"/>
                <a:gd name="T7" fmla="*/ 112666 h 20000"/>
                <a:gd name="T8" fmla="*/ 0 w 20000"/>
                <a:gd name="T9" fmla="*/ 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0" y="0"/>
                  </a:moveTo>
                  <a:lnTo>
                    <a:pt x="0" y="10667"/>
                  </a:lnTo>
                  <a:lnTo>
                    <a:pt x="19936" y="19944"/>
                  </a:lnTo>
                  <a:lnTo>
                    <a:pt x="19936" y="8944"/>
                  </a:lnTo>
                  <a:lnTo>
                    <a:pt x="0" y="0"/>
                  </a:lnTo>
                  <a:close/>
                </a:path>
              </a:pathLst>
            </a:custGeom>
            <a:solidFill>
              <a:srgbClr val="F2F2F2"/>
            </a:solidFill>
            <a:ln w="6350" cap="flat">
              <a:solidFill>
                <a:srgbClr val="000000"/>
              </a:solidFill>
              <a:prstDash val="solid"/>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sp>
          <p:nvSpPr>
            <p:cNvPr id="141" name="Line 117"/>
            <p:cNvSpPr>
              <a:spLocks noChangeShapeType="1"/>
            </p:cNvSpPr>
            <p:nvPr/>
          </p:nvSpPr>
          <p:spPr bwMode="auto">
            <a:xfrm rot="-333395">
              <a:off x="8492" y="1720"/>
              <a:ext cx="80" cy="33"/>
            </a:xfrm>
            <a:prstGeom prst="line">
              <a:avLst/>
            </a:prstGeom>
            <a:noFill/>
            <a:ln w="6350">
              <a:solidFill>
                <a:srgbClr val="000000"/>
              </a:solidFill>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sp>
          <p:nvSpPr>
            <p:cNvPr id="142" name="Line 118"/>
            <p:cNvSpPr>
              <a:spLocks noChangeShapeType="1"/>
            </p:cNvSpPr>
            <p:nvPr/>
          </p:nvSpPr>
          <p:spPr bwMode="auto">
            <a:xfrm rot="-333395">
              <a:off x="8514" y="1714"/>
              <a:ext cx="0" cy="37"/>
            </a:xfrm>
            <a:prstGeom prst="line">
              <a:avLst/>
            </a:prstGeom>
            <a:noFill/>
            <a:ln w="6350">
              <a:solidFill>
                <a:srgbClr val="000000"/>
              </a:solidFill>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sp>
          <p:nvSpPr>
            <p:cNvPr id="143" name="Line 119"/>
            <p:cNvSpPr>
              <a:spLocks noChangeShapeType="1"/>
            </p:cNvSpPr>
            <p:nvPr/>
          </p:nvSpPr>
          <p:spPr bwMode="auto">
            <a:xfrm rot="-333395">
              <a:off x="8545" y="1722"/>
              <a:ext cx="0" cy="39"/>
            </a:xfrm>
            <a:prstGeom prst="line">
              <a:avLst/>
            </a:prstGeom>
            <a:noFill/>
            <a:ln w="6350">
              <a:solidFill>
                <a:srgbClr val="000000"/>
              </a:solidFill>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sp>
          <p:nvSpPr>
            <p:cNvPr id="144" name="Freeform 120"/>
            <p:cNvSpPr>
              <a:spLocks/>
            </p:cNvSpPr>
            <p:nvPr/>
          </p:nvSpPr>
          <p:spPr bwMode="auto">
            <a:xfrm rot="-333395">
              <a:off x="8588" y="1743"/>
              <a:ext cx="39" cy="86"/>
            </a:xfrm>
            <a:custGeom>
              <a:avLst/>
              <a:gdLst>
                <a:gd name="T0" fmla="*/ 0 w 20000"/>
                <a:gd name="T1" fmla="*/ 0 h 20000"/>
                <a:gd name="T2" fmla="*/ 0 w 20000"/>
                <a:gd name="T3" fmla="*/ 242134 h 20000"/>
                <a:gd name="T4" fmla="*/ 154458 w 20000"/>
                <a:gd name="T5" fmla="*/ 302312 h 20000"/>
                <a:gd name="T6" fmla="*/ 154458 w 20000"/>
                <a:gd name="T7" fmla="*/ 59481 h 20000"/>
                <a:gd name="T8" fmla="*/ 0 w 20000"/>
                <a:gd name="T9" fmla="*/ 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0" y="0"/>
                  </a:moveTo>
                  <a:lnTo>
                    <a:pt x="0" y="15982"/>
                  </a:lnTo>
                  <a:lnTo>
                    <a:pt x="19873" y="19954"/>
                  </a:lnTo>
                  <a:lnTo>
                    <a:pt x="19873" y="3926"/>
                  </a:lnTo>
                  <a:lnTo>
                    <a:pt x="0" y="0"/>
                  </a:lnTo>
                  <a:close/>
                </a:path>
              </a:pathLst>
            </a:custGeom>
            <a:solidFill>
              <a:srgbClr val="E5E5E5"/>
            </a:solidFill>
            <a:ln w="6350" cap="flat">
              <a:solidFill>
                <a:srgbClr val="000000"/>
              </a:solidFill>
              <a:prstDash val="solid"/>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sp>
          <p:nvSpPr>
            <p:cNvPr id="145" name="Line 121"/>
            <p:cNvSpPr>
              <a:spLocks noChangeShapeType="1"/>
            </p:cNvSpPr>
            <p:nvPr/>
          </p:nvSpPr>
          <p:spPr bwMode="auto">
            <a:xfrm rot="-333395">
              <a:off x="8607" y="1752"/>
              <a:ext cx="0" cy="67"/>
            </a:xfrm>
            <a:prstGeom prst="line">
              <a:avLst/>
            </a:prstGeom>
            <a:noFill/>
            <a:ln w="6350">
              <a:solidFill>
                <a:srgbClr val="000000"/>
              </a:solidFill>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sp>
          <p:nvSpPr>
            <p:cNvPr id="146" name="Freeform 122"/>
            <p:cNvSpPr>
              <a:spLocks/>
            </p:cNvSpPr>
            <p:nvPr/>
          </p:nvSpPr>
          <p:spPr bwMode="auto">
            <a:xfrm rot="-333395">
              <a:off x="8645" y="1745"/>
              <a:ext cx="108" cy="82"/>
            </a:xfrm>
            <a:custGeom>
              <a:avLst/>
              <a:gdLst>
                <a:gd name="T0" fmla="*/ 0 w 20000"/>
                <a:gd name="T1" fmla="*/ 0 h 20000"/>
                <a:gd name="T2" fmla="*/ 0 w 20000"/>
                <a:gd name="T3" fmla="*/ 134377 h 20000"/>
                <a:gd name="T4" fmla="*/ 413781 w 20000"/>
                <a:gd name="T5" fmla="*/ 291139 h 20000"/>
                <a:gd name="T6" fmla="*/ 413781 w 20000"/>
                <a:gd name="T7" fmla="*/ 153274 h 20000"/>
                <a:gd name="T8" fmla="*/ 0 w 20000"/>
                <a:gd name="T9" fmla="*/ 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0" y="0"/>
                  </a:moveTo>
                  <a:lnTo>
                    <a:pt x="0" y="9209"/>
                  </a:lnTo>
                  <a:lnTo>
                    <a:pt x="19952" y="19952"/>
                  </a:lnTo>
                  <a:lnTo>
                    <a:pt x="19952" y="10504"/>
                  </a:lnTo>
                  <a:lnTo>
                    <a:pt x="0" y="0"/>
                  </a:lnTo>
                  <a:close/>
                </a:path>
              </a:pathLst>
            </a:custGeom>
            <a:solidFill>
              <a:srgbClr val="F2F2F2"/>
            </a:solidFill>
            <a:ln w="6350" cap="flat">
              <a:solidFill>
                <a:srgbClr val="000000"/>
              </a:solidFill>
              <a:prstDash val="solid"/>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sp>
          <p:nvSpPr>
            <p:cNvPr id="147" name="Line 123"/>
            <p:cNvSpPr>
              <a:spLocks noChangeShapeType="1"/>
            </p:cNvSpPr>
            <p:nvPr/>
          </p:nvSpPr>
          <p:spPr bwMode="auto">
            <a:xfrm rot="-333395">
              <a:off x="8671" y="1759"/>
              <a:ext cx="1" cy="37"/>
            </a:xfrm>
            <a:prstGeom prst="line">
              <a:avLst/>
            </a:prstGeom>
            <a:noFill/>
            <a:ln w="6350">
              <a:solidFill>
                <a:srgbClr val="000000"/>
              </a:solidFill>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sp>
          <p:nvSpPr>
            <p:cNvPr id="148" name="Line 124"/>
            <p:cNvSpPr>
              <a:spLocks noChangeShapeType="1"/>
            </p:cNvSpPr>
            <p:nvPr/>
          </p:nvSpPr>
          <p:spPr bwMode="auto">
            <a:xfrm rot="-333395">
              <a:off x="8698" y="1766"/>
              <a:ext cx="0" cy="38"/>
            </a:xfrm>
            <a:prstGeom prst="line">
              <a:avLst/>
            </a:prstGeom>
            <a:noFill/>
            <a:ln w="6350">
              <a:solidFill>
                <a:srgbClr val="000000"/>
              </a:solidFill>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sp>
          <p:nvSpPr>
            <p:cNvPr id="149" name="Line 125"/>
            <p:cNvSpPr>
              <a:spLocks noChangeShapeType="1"/>
            </p:cNvSpPr>
            <p:nvPr/>
          </p:nvSpPr>
          <p:spPr bwMode="auto">
            <a:xfrm rot="-333395">
              <a:off x="8726" y="1774"/>
              <a:ext cx="0" cy="39"/>
            </a:xfrm>
            <a:prstGeom prst="line">
              <a:avLst/>
            </a:prstGeom>
            <a:noFill/>
            <a:ln w="6350">
              <a:solidFill>
                <a:srgbClr val="000000"/>
              </a:solidFill>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sp>
          <p:nvSpPr>
            <p:cNvPr id="150" name="Line 126"/>
            <p:cNvSpPr>
              <a:spLocks noChangeShapeType="1"/>
            </p:cNvSpPr>
            <p:nvPr/>
          </p:nvSpPr>
          <p:spPr bwMode="auto">
            <a:xfrm rot="-333395">
              <a:off x="8645" y="1761"/>
              <a:ext cx="108" cy="45"/>
            </a:xfrm>
            <a:prstGeom prst="line">
              <a:avLst/>
            </a:prstGeom>
            <a:noFill/>
            <a:ln w="6350">
              <a:solidFill>
                <a:srgbClr val="000000"/>
              </a:solidFill>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sp>
          <p:nvSpPr>
            <p:cNvPr id="151" name="Freeform 127"/>
            <p:cNvSpPr>
              <a:spLocks/>
            </p:cNvSpPr>
            <p:nvPr/>
          </p:nvSpPr>
          <p:spPr bwMode="auto">
            <a:xfrm rot="-333395">
              <a:off x="8481" y="1761"/>
              <a:ext cx="400" cy="89"/>
            </a:xfrm>
            <a:custGeom>
              <a:avLst/>
              <a:gdLst>
                <a:gd name="T0" fmla="*/ 0 w 20000"/>
                <a:gd name="T1" fmla="*/ 0 h 20000"/>
                <a:gd name="T2" fmla="*/ 570178 w 20000"/>
                <a:gd name="T3" fmla="*/ 215529 h 20000"/>
                <a:gd name="T4" fmla="*/ 759270 w 20000"/>
                <a:gd name="T5" fmla="*/ 172846 h 20000"/>
                <a:gd name="T6" fmla="*/ 1152193 w 20000"/>
                <a:gd name="T7" fmla="*/ 317003 h 20000"/>
                <a:gd name="T8" fmla="*/ 1526405 w 20000"/>
                <a:gd name="T9" fmla="*/ 191034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0" y="0"/>
                  </a:moveTo>
                  <a:lnTo>
                    <a:pt x="7466" y="13568"/>
                  </a:lnTo>
                  <a:lnTo>
                    <a:pt x="9942" y="10881"/>
                  </a:lnTo>
                  <a:lnTo>
                    <a:pt x="15087" y="19956"/>
                  </a:lnTo>
                  <a:lnTo>
                    <a:pt x="19987" y="12026"/>
                  </a:lnTo>
                </a:path>
              </a:pathLst>
            </a:custGeom>
            <a:noFill/>
            <a:ln w="6350" cap="flat">
              <a:solidFill>
                <a:srgbClr val="000000"/>
              </a:solidFill>
              <a:prstDash val="solid"/>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sp>
          <p:nvSpPr>
            <p:cNvPr id="152" name="Line 128"/>
            <p:cNvSpPr>
              <a:spLocks noChangeShapeType="1"/>
            </p:cNvSpPr>
            <p:nvPr/>
          </p:nvSpPr>
          <p:spPr bwMode="auto">
            <a:xfrm rot="21266605" flipV="1">
              <a:off x="8789" y="1826"/>
              <a:ext cx="96" cy="36"/>
            </a:xfrm>
            <a:prstGeom prst="line">
              <a:avLst/>
            </a:prstGeom>
            <a:noFill/>
            <a:ln w="6350">
              <a:solidFill>
                <a:srgbClr val="000000"/>
              </a:solidFill>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sp>
          <p:nvSpPr>
            <p:cNvPr id="153" name="Freeform 129"/>
            <p:cNvSpPr>
              <a:spLocks/>
            </p:cNvSpPr>
            <p:nvPr/>
          </p:nvSpPr>
          <p:spPr bwMode="auto">
            <a:xfrm rot="-333395">
              <a:off x="8789" y="1744"/>
              <a:ext cx="85" cy="75"/>
            </a:xfrm>
            <a:custGeom>
              <a:avLst/>
              <a:gdLst>
                <a:gd name="T0" fmla="*/ 327602 w 20000"/>
                <a:gd name="T1" fmla="*/ 0 h 20000"/>
                <a:gd name="T2" fmla="*/ 327602 w 20000"/>
                <a:gd name="T3" fmla="*/ 157453 h 20000"/>
                <a:gd name="T4" fmla="*/ 0 w 20000"/>
                <a:gd name="T5" fmla="*/ 263815 h 20000"/>
                <a:gd name="T6" fmla="*/ 0 w 20000"/>
                <a:gd name="T7" fmla="*/ 111269 h 20000"/>
                <a:gd name="T8" fmla="*/ 327602 w 20000"/>
                <a:gd name="T9" fmla="*/ 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9940" y="0"/>
                  </a:moveTo>
                  <a:lnTo>
                    <a:pt x="19940" y="11905"/>
                  </a:lnTo>
                  <a:lnTo>
                    <a:pt x="0" y="19947"/>
                  </a:lnTo>
                  <a:lnTo>
                    <a:pt x="0" y="8413"/>
                  </a:lnTo>
                  <a:lnTo>
                    <a:pt x="19940" y="0"/>
                  </a:lnTo>
                  <a:close/>
                </a:path>
              </a:pathLst>
            </a:custGeom>
            <a:solidFill>
              <a:srgbClr val="F2F2F2"/>
            </a:solidFill>
            <a:ln w="6350" cap="flat">
              <a:solidFill>
                <a:srgbClr val="000000"/>
              </a:solidFill>
              <a:prstDash val="solid"/>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sp>
          <p:nvSpPr>
            <p:cNvPr id="154" name="Freeform 130"/>
            <p:cNvSpPr>
              <a:spLocks/>
            </p:cNvSpPr>
            <p:nvPr/>
          </p:nvSpPr>
          <p:spPr bwMode="auto">
            <a:xfrm rot="-333395">
              <a:off x="8830" y="1828"/>
              <a:ext cx="27" cy="21"/>
            </a:xfrm>
            <a:custGeom>
              <a:avLst/>
              <a:gdLst>
                <a:gd name="T0" fmla="*/ 98982 w 20000"/>
                <a:gd name="T1" fmla="*/ 0 h 20000"/>
                <a:gd name="T2" fmla="*/ 98982 w 20000"/>
                <a:gd name="T3" fmla="*/ 41964 h 20000"/>
                <a:gd name="T4" fmla="*/ 0 w 20000"/>
                <a:gd name="T5" fmla="*/ 76235 h 20000"/>
                <a:gd name="T6" fmla="*/ 0 w 20000"/>
                <a:gd name="T7" fmla="*/ 33571 h 20000"/>
                <a:gd name="T8" fmla="*/ 98982 w 20000"/>
                <a:gd name="T9" fmla="*/ 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9802" y="0"/>
                  </a:moveTo>
                  <a:lnTo>
                    <a:pt x="19802" y="10909"/>
                  </a:lnTo>
                  <a:lnTo>
                    <a:pt x="0" y="19818"/>
                  </a:lnTo>
                  <a:lnTo>
                    <a:pt x="0" y="8727"/>
                  </a:lnTo>
                  <a:lnTo>
                    <a:pt x="19802" y="0"/>
                  </a:lnTo>
                  <a:close/>
                </a:path>
              </a:pathLst>
            </a:custGeom>
            <a:solidFill>
              <a:srgbClr val="FFFFFF"/>
            </a:solidFill>
            <a:ln w="6350" cap="flat">
              <a:solidFill>
                <a:srgbClr val="000000"/>
              </a:solidFill>
              <a:prstDash val="solid"/>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sp>
          <p:nvSpPr>
            <p:cNvPr id="155" name="Freeform 131"/>
            <p:cNvSpPr>
              <a:spLocks/>
            </p:cNvSpPr>
            <p:nvPr/>
          </p:nvSpPr>
          <p:spPr bwMode="auto">
            <a:xfrm rot="-333395">
              <a:off x="8792" y="1830"/>
              <a:ext cx="15" cy="11"/>
            </a:xfrm>
            <a:custGeom>
              <a:avLst/>
              <a:gdLst>
                <a:gd name="T0" fmla="*/ 60353 w 20000"/>
                <a:gd name="T1" fmla="*/ 0 h 20000"/>
                <a:gd name="T2" fmla="*/ 60353 w 20000"/>
                <a:gd name="T3" fmla="*/ 23786 h 20000"/>
                <a:gd name="T4" fmla="*/ 0 w 20000"/>
                <a:gd name="T5" fmla="*/ 42673 h 20000"/>
                <a:gd name="T6" fmla="*/ 0 w 20000"/>
                <a:gd name="T7" fmla="*/ 19587 h 20000"/>
                <a:gd name="T8" fmla="*/ 60353 w 20000"/>
                <a:gd name="T9" fmla="*/ 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9677" y="0"/>
                  </a:moveTo>
                  <a:lnTo>
                    <a:pt x="19677" y="10968"/>
                  </a:lnTo>
                  <a:lnTo>
                    <a:pt x="0" y="19677"/>
                  </a:lnTo>
                  <a:lnTo>
                    <a:pt x="0" y="9032"/>
                  </a:lnTo>
                  <a:lnTo>
                    <a:pt x="19677" y="0"/>
                  </a:lnTo>
                  <a:close/>
                </a:path>
              </a:pathLst>
            </a:custGeom>
            <a:noFill/>
            <a:ln w="6350" cap="flat">
              <a:solidFill>
                <a:srgbClr val="000000"/>
              </a:solidFill>
              <a:prstDash val="solid"/>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sp>
          <p:nvSpPr>
            <p:cNvPr id="156" name="Freeform 132"/>
            <p:cNvSpPr>
              <a:spLocks/>
            </p:cNvSpPr>
            <p:nvPr/>
          </p:nvSpPr>
          <p:spPr bwMode="auto">
            <a:xfrm rot="-333395">
              <a:off x="8861" y="1797"/>
              <a:ext cx="15" cy="9"/>
            </a:xfrm>
            <a:custGeom>
              <a:avLst/>
              <a:gdLst>
                <a:gd name="T0" fmla="*/ 60353 w 20000"/>
                <a:gd name="T1" fmla="*/ 0 h 20000"/>
                <a:gd name="T2" fmla="*/ 60353 w 20000"/>
                <a:gd name="T3" fmla="*/ 23786 h 20000"/>
                <a:gd name="T4" fmla="*/ 0 w 20000"/>
                <a:gd name="T5" fmla="*/ 42673 h 20000"/>
                <a:gd name="T6" fmla="*/ 0 w 20000"/>
                <a:gd name="T7" fmla="*/ 19587 h 20000"/>
                <a:gd name="T8" fmla="*/ 60353 w 20000"/>
                <a:gd name="T9" fmla="*/ 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9677" y="0"/>
                  </a:moveTo>
                  <a:lnTo>
                    <a:pt x="19677" y="10968"/>
                  </a:lnTo>
                  <a:lnTo>
                    <a:pt x="0" y="19677"/>
                  </a:lnTo>
                  <a:lnTo>
                    <a:pt x="0" y="9032"/>
                  </a:lnTo>
                  <a:lnTo>
                    <a:pt x="19677" y="0"/>
                  </a:lnTo>
                  <a:close/>
                </a:path>
              </a:pathLst>
            </a:custGeom>
            <a:noFill/>
            <a:ln w="6350" cap="flat">
              <a:solidFill>
                <a:srgbClr val="000000"/>
              </a:solidFill>
              <a:prstDash val="solid"/>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grpSp>
          <p:nvGrpSpPr>
            <p:cNvPr id="157" name="Group 136"/>
            <p:cNvGrpSpPr>
              <a:grpSpLocks/>
            </p:cNvGrpSpPr>
            <p:nvPr/>
          </p:nvGrpSpPr>
          <p:grpSpPr bwMode="auto">
            <a:xfrm rot="-333395">
              <a:off x="8661" y="1827"/>
              <a:ext cx="40" cy="45"/>
              <a:chOff x="2956" y="1321"/>
              <a:chExt cx="153" cy="231"/>
            </a:xfrm>
          </p:grpSpPr>
          <p:sp>
            <p:nvSpPr>
              <p:cNvPr id="171" name="Oval 137"/>
              <p:cNvSpPr>
                <a:spLocks noChangeAspect="1" noChangeArrowheads="1"/>
              </p:cNvSpPr>
              <p:nvPr/>
            </p:nvSpPr>
            <p:spPr bwMode="auto">
              <a:xfrm>
                <a:off x="2956" y="1321"/>
                <a:ext cx="153" cy="231"/>
              </a:xfrm>
              <a:prstGeom prst="ellipse">
                <a:avLst/>
              </a:prstGeom>
              <a:solidFill>
                <a:srgbClr val="333333"/>
              </a:solidFill>
              <a:ln w="6350">
                <a:solidFill>
                  <a:srgbClr val="000000"/>
                </a:solidFill>
                <a:round/>
                <a:headEnd/>
                <a:tailEn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ja-JP" dirty="0">
                  <a:ea typeface="ＭＳ Ｐゴシック" charset="-128"/>
                </a:endParaRPr>
              </a:p>
            </p:txBody>
          </p:sp>
          <p:sp>
            <p:nvSpPr>
              <p:cNvPr id="172" name="Oval 138"/>
              <p:cNvSpPr>
                <a:spLocks noChangeArrowheads="1"/>
              </p:cNvSpPr>
              <p:nvPr/>
            </p:nvSpPr>
            <p:spPr bwMode="auto">
              <a:xfrm>
                <a:off x="2975" y="1366"/>
                <a:ext cx="92" cy="148"/>
              </a:xfrm>
              <a:prstGeom prst="ellipse">
                <a:avLst/>
              </a:prstGeom>
              <a:solidFill>
                <a:srgbClr val="E5E5E5"/>
              </a:solidFill>
              <a:ln w="6350">
                <a:solidFill>
                  <a:srgbClr val="000000"/>
                </a:solidFill>
                <a:round/>
                <a:headEnd/>
                <a:tailEn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ja-JP" dirty="0">
                  <a:ea typeface="ＭＳ Ｐゴシック" charset="-128"/>
                </a:endParaRPr>
              </a:p>
            </p:txBody>
          </p:sp>
        </p:grpSp>
        <p:sp>
          <p:nvSpPr>
            <p:cNvPr id="158" name="Line 139"/>
            <p:cNvSpPr>
              <a:spLocks noChangeShapeType="1"/>
            </p:cNvSpPr>
            <p:nvPr/>
          </p:nvSpPr>
          <p:spPr bwMode="auto">
            <a:xfrm rot="-333395">
              <a:off x="8783" y="1775"/>
              <a:ext cx="0" cy="110"/>
            </a:xfrm>
            <a:prstGeom prst="line">
              <a:avLst/>
            </a:prstGeom>
            <a:noFill/>
            <a:ln w="6350">
              <a:solidFill>
                <a:srgbClr val="000000"/>
              </a:solidFill>
              <a:round/>
              <a:headEnd type="none" w="sm" len="med"/>
              <a:tailEnd type="none" w="sm" len="me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b="1" dirty="0">
                <a:effectLst>
                  <a:outerShdw blurRad="38100" dist="38100" dir="2700000" algn="tl">
                    <a:srgbClr val="000000">
                      <a:alpha val="43137"/>
                    </a:srgbClr>
                  </a:outerShdw>
                </a:effectLst>
                <a:ea typeface="ＭＳ Ｐゴシック" charset="-128"/>
              </a:endParaRPr>
            </a:p>
          </p:txBody>
        </p:sp>
        <p:grpSp>
          <p:nvGrpSpPr>
            <p:cNvPr id="159" name="Group 140"/>
            <p:cNvGrpSpPr>
              <a:grpSpLocks/>
            </p:cNvGrpSpPr>
            <p:nvPr/>
          </p:nvGrpSpPr>
          <p:grpSpPr bwMode="auto">
            <a:xfrm rot="21266605">
              <a:off x="8748" y="1722"/>
              <a:ext cx="70" cy="29"/>
              <a:chOff x="3327" y="848"/>
              <a:chExt cx="273" cy="147"/>
            </a:xfrm>
            <a:solidFill>
              <a:srgbClr val="92D050"/>
            </a:solidFill>
          </p:grpSpPr>
          <p:sp>
            <p:nvSpPr>
              <p:cNvPr id="169" name="Freeform 141"/>
              <p:cNvSpPr>
                <a:spLocks/>
              </p:cNvSpPr>
              <p:nvPr/>
            </p:nvSpPr>
            <p:spPr bwMode="auto">
              <a:xfrm>
                <a:off x="3327" y="848"/>
                <a:ext cx="273" cy="147"/>
              </a:xfrm>
              <a:custGeom>
                <a:avLst/>
                <a:gdLst/>
                <a:ahLst/>
                <a:cxnLst>
                  <a:cxn ang="0">
                    <a:pos x="0" y="6803"/>
                  </a:cxn>
                  <a:cxn ang="0">
                    <a:pos x="8498" y="0"/>
                  </a:cxn>
                  <a:cxn ang="0">
                    <a:pos x="19927" y="10476"/>
                  </a:cxn>
                  <a:cxn ang="0">
                    <a:pos x="19927" y="13197"/>
                  </a:cxn>
                  <a:cxn ang="0">
                    <a:pos x="11502" y="19864"/>
                  </a:cxn>
                  <a:cxn ang="0">
                    <a:pos x="0" y="9388"/>
                  </a:cxn>
                  <a:cxn ang="0">
                    <a:pos x="0" y="6803"/>
                  </a:cxn>
                </a:cxnLst>
                <a:rect l="0" t="0" r="r" b="b"/>
                <a:pathLst>
                  <a:path w="20000" h="20000">
                    <a:moveTo>
                      <a:pt x="0" y="6803"/>
                    </a:moveTo>
                    <a:lnTo>
                      <a:pt x="8498" y="0"/>
                    </a:lnTo>
                    <a:lnTo>
                      <a:pt x="19927" y="10476"/>
                    </a:lnTo>
                    <a:lnTo>
                      <a:pt x="19927" y="13197"/>
                    </a:lnTo>
                    <a:lnTo>
                      <a:pt x="11502" y="19864"/>
                    </a:lnTo>
                    <a:lnTo>
                      <a:pt x="0" y="9388"/>
                    </a:lnTo>
                    <a:lnTo>
                      <a:pt x="0" y="6803"/>
                    </a:lnTo>
                    <a:close/>
                  </a:path>
                </a:pathLst>
              </a:custGeom>
              <a:grpFill/>
              <a:ln w="6350" cap="flat">
                <a:solidFill>
                  <a:srgbClr val="000000"/>
                </a:solidFill>
                <a:prstDash val="solid"/>
                <a:round/>
                <a:headEnd type="none" w="sm" len="med"/>
                <a:tailEnd type="none" w="sm" len="med"/>
              </a:ln>
              <a:effectLst/>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endParaRPr lang="ja-JP" altLang="en-US" dirty="0">
                  <a:ea typeface="ＭＳ Ｐゴシック" charset="-128"/>
                </a:endParaRPr>
              </a:p>
            </p:txBody>
          </p:sp>
          <p:sp>
            <p:nvSpPr>
              <p:cNvPr id="170" name="Freeform 142"/>
              <p:cNvSpPr>
                <a:spLocks/>
              </p:cNvSpPr>
              <p:nvPr/>
            </p:nvSpPr>
            <p:spPr bwMode="auto">
              <a:xfrm>
                <a:off x="3342" y="903"/>
                <a:ext cx="249" cy="68"/>
              </a:xfrm>
              <a:custGeom>
                <a:avLst/>
                <a:gdLst/>
                <a:ahLst/>
                <a:cxnLst>
                  <a:cxn ang="0">
                    <a:pos x="0" y="0"/>
                  </a:cxn>
                  <a:cxn ang="0">
                    <a:pos x="11647" y="19706"/>
                  </a:cxn>
                  <a:cxn ang="0">
                    <a:pos x="19920" y="7353"/>
                  </a:cxn>
                </a:cxnLst>
                <a:rect l="0" t="0" r="r" b="b"/>
                <a:pathLst>
                  <a:path w="20000" h="20000">
                    <a:moveTo>
                      <a:pt x="0" y="0"/>
                    </a:moveTo>
                    <a:lnTo>
                      <a:pt x="11647" y="19706"/>
                    </a:lnTo>
                    <a:lnTo>
                      <a:pt x="19920" y="7353"/>
                    </a:lnTo>
                  </a:path>
                </a:pathLst>
              </a:custGeom>
              <a:grpFill/>
              <a:ln w="6350" cap="flat">
                <a:solidFill>
                  <a:srgbClr val="000000"/>
                </a:solidFill>
                <a:prstDash val="solid"/>
                <a:round/>
                <a:headEnd type="none" w="sm" len="med"/>
                <a:tailEnd type="none" w="sm" len="med"/>
              </a:ln>
              <a:effectLst/>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endParaRPr lang="ja-JP" altLang="en-US" dirty="0">
                  <a:ea typeface="ＭＳ Ｐゴシック" charset="-128"/>
                </a:endParaRPr>
              </a:p>
            </p:txBody>
          </p:sp>
        </p:grpSp>
        <p:grpSp>
          <p:nvGrpSpPr>
            <p:cNvPr id="160" name="Group 143"/>
            <p:cNvGrpSpPr>
              <a:grpSpLocks/>
            </p:cNvGrpSpPr>
            <p:nvPr/>
          </p:nvGrpSpPr>
          <p:grpSpPr bwMode="auto">
            <a:xfrm rot="21266605">
              <a:off x="8687" y="1704"/>
              <a:ext cx="71" cy="29"/>
              <a:chOff x="3100" y="727"/>
              <a:chExt cx="273" cy="147"/>
            </a:xfrm>
            <a:solidFill>
              <a:srgbClr val="92D050"/>
            </a:solidFill>
          </p:grpSpPr>
          <p:sp>
            <p:nvSpPr>
              <p:cNvPr id="167" name="Freeform 144"/>
              <p:cNvSpPr>
                <a:spLocks/>
              </p:cNvSpPr>
              <p:nvPr/>
            </p:nvSpPr>
            <p:spPr bwMode="auto">
              <a:xfrm>
                <a:off x="3100" y="727"/>
                <a:ext cx="273" cy="147"/>
              </a:xfrm>
              <a:custGeom>
                <a:avLst/>
                <a:gdLst/>
                <a:ahLst/>
                <a:cxnLst>
                  <a:cxn ang="0">
                    <a:pos x="0" y="6803"/>
                  </a:cxn>
                  <a:cxn ang="0">
                    <a:pos x="8498" y="0"/>
                  </a:cxn>
                  <a:cxn ang="0">
                    <a:pos x="19927" y="10476"/>
                  </a:cxn>
                  <a:cxn ang="0">
                    <a:pos x="19927" y="13197"/>
                  </a:cxn>
                  <a:cxn ang="0">
                    <a:pos x="11502" y="19864"/>
                  </a:cxn>
                  <a:cxn ang="0">
                    <a:pos x="0" y="9388"/>
                  </a:cxn>
                  <a:cxn ang="0">
                    <a:pos x="0" y="6803"/>
                  </a:cxn>
                </a:cxnLst>
                <a:rect l="0" t="0" r="r" b="b"/>
                <a:pathLst>
                  <a:path w="20000" h="20000">
                    <a:moveTo>
                      <a:pt x="0" y="6803"/>
                    </a:moveTo>
                    <a:lnTo>
                      <a:pt x="8498" y="0"/>
                    </a:lnTo>
                    <a:lnTo>
                      <a:pt x="19927" y="10476"/>
                    </a:lnTo>
                    <a:lnTo>
                      <a:pt x="19927" y="13197"/>
                    </a:lnTo>
                    <a:lnTo>
                      <a:pt x="11502" y="19864"/>
                    </a:lnTo>
                    <a:lnTo>
                      <a:pt x="0" y="9388"/>
                    </a:lnTo>
                    <a:lnTo>
                      <a:pt x="0" y="6803"/>
                    </a:lnTo>
                    <a:close/>
                  </a:path>
                </a:pathLst>
              </a:custGeom>
              <a:grpFill/>
              <a:ln w="6350" cap="flat">
                <a:solidFill>
                  <a:srgbClr val="000000"/>
                </a:solidFill>
                <a:prstDash val="solid"/>
                <a:round/>
                <a:headEnd type="none" w="sm" len="med"/>
                <a:tailEnd type="none" w="sm" len="med"/>
              </a:ln>
              <a:effectLst/>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endParaRPr lang="ja-JP" altLang="en-US" dirty="0">
                  <a:ea typeface="ＭＳ Ｐゴシック" charset="-128"/>
                </a:endParaRPr>
              </a:p>
            </p:txBody>
          </p:sp>
          <p:sp>
            <p:nvSpPr>
              <p:cNvPr id="168" name="Freeform 145"/>
              <p:cNvSpPr>
                <a:spLocks/>
              </p:cNvSpPr>
              <p:nvPr/>
            </p:nvSpPr>
            <p:spPr bwMode="auto">
              <a:xfrm>
                <a:off x="3115" y="781"/>
                <a:ext cx="249" cy="68"/>
              </a:xfrm>
              <a:custGeom>
                <a:avLst/>
                <a:gdLst/>
                <a:ahLst/>
                <a:cxnLst>
                  <a:cxn ang="0">
                    <a:pos x="0" y="0"/>
                  </a:cxn>
                  <a:cxn ang="0">
                    <a:pos x="11647" y="19706"/>
                  </a:cxn>
                  <a:cxn ang="0">
                    <a:pos x="19920" y="7353"/>
                  </a:cxn>
                </a:cxnLst>
                <a:rect l="0" t="0" r="r" b="b"/>
                <a:pathLst>
                  <a:path w="20000" h="20000">
                    <a:moveTo>
                      <a:pt x="0" y="0"/>
                    </a:moveTo>
                    <a:lnTo>
                      <a:pt x="11647" y="19706"/>
                    </a:lnTo>
                    <a:lnTo>
                      <a:pt x="19920" y="7353"/>
                    </a:lnTo>
                  </a:path>
                </a:pathLst>
              </a:custGeom>
              <a:grpFill/>
              <a:ln w="6350" cap="flat">
                <a:solidFill>
                  <a:srgbClr val="000000"/>
                </a:solidFill>
                <a:prstDash val="solid"/>
                <a:round/>
                <a:headEnd type="none" w="sm" len="med"/>
                <a:tailEnd type="none" w="sm" len="med"/>
              </a:ln>
              <a:effectLst/>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endParaRPr lang="ja-JP" altLang="en-US" dirty="0">
                  <a:ea typeface="ＭＳ Ｐゴシック" charset="-128"/>
                </a:endParaRPr>
              </a:p>
            </p:txBody>
          </p:sp>
        </p:grpSp>
        <p:grpSp>
          <p:nvGrpSpPr>
            <p:cNvPr id="161" name="Group 146"/>
            <p:cNvGrpSpPr>
              <a:grpSpLocks/>
            </p:cNvGrpSpPr>
            <p:nvPr/>
          </p:nvGrpSpPr>
          <p:grpSpPr bwMode="auto">
            <a:xfrm rot="21266605">
              <a:off x="8627" y="1687"/>
              <a:ext cx="70" cy="28"/>
              <a:chOff x="2873" y="605"/>
              <a:chExt cx="273" cy="147"/>
            </a:xfrm>
            <a:solidFill>
              <a:srgbClr val="92D050"/>
            </a:solidFill>
          </p:grpSpPr>
          <p:sp>
            <p:nvSpPr>
              <p:cNvPr id="165" name="Freeform 147"/>
              <p:cNvSpPr>
                <a:spLocks/>
              </p:cNvSpPr>
              <p:nvPr/>
            </p:nvSpPr>
            <p:spPr bwMode="auto">
              <a:xfrm>
                <a:off x="2873" y="605"/>
                <a:ext cx="273" cy="147"/>
              </a:xfrm>
              <a:custGeom>
                <a:avLst/>
                <a:gdLst/>
                <a:ahLst/>
                <a:cxnLst>
                  <a:cxn ang="0">
                    <a:pos x="0" y="6803"/>
                  </a:cxn>
                  <a:cxn ang="0">
                    <a:pos x="8498" y="0"/>
                  </a:cxn>
                  <a:cxn ang="0">
                    <a:pos x="19927" y="10476"/>
                  </a:cxn>
                  <a:cxn ang="0">
                    <a:pos x="19927" y="13197"/>
                  </a:cxn>
                  <a:cxn ang="0">
                    <a:pos x="11502" y="19864"/>
                  </a:cxn>
                  <a:cxn ang="0">
                    <a:pos x="0" y="9388"/>
                  </a:cxn>
                  <a:cxn ang="0">
                    <a:pos x="0" y="6803"/>
                  </a:cxn>
                </a:cxnLst>
                <a:rect l="0" t="0" r="r" b="b"/>
                <a:pathLst>
                  <a:path w="20000" h="20000">
                    <a:moveTo>
                      <a:pt x="0" y="6803"/>
                    </a:moveTo>
                    <a:lnTo>
                      <a:pt x="8498" y="0"/>
                    </a:lnTo>
                    <a:lnTo>
                      <a:pt x="19927" y="10476"/>
                    </a:lnTo>
                    <a:lnTo>
                      <a:pt x="19927" y="13197"/>
                    </a:lnTo>
                    <a:lnTo>
                      <a:pt x="11502" y="19864"/>
                    </a:lnTo>
                    <a:lnTo>
                      <a:pt x="0" y="9388"/>
                    </a:lnTo>
                    <a:lnTo>
                      <a:pt x="0" y="6803"/>
                    </a:lnTo>
                    <a:close/>
                  </a:path>
                </a:pathLst>
              </a:custGeom>
              <a:grpFill/>
              <a:ln w="6350" cap="flat">
                <a:solidFill>
                  <a:srgbClr val="000000"/>
                </a:solidFill>
                <a:prstDash val="solid"/>
                <a:round/>
                <a:headEnd type="none" w="sm" len="med"/>
                <a:tailEnd type="none" w="sm" len="med"/>
              </a:ln>
              <a:effectLst/>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endParaRPr lang="ja-JP" altLang="en-US" dirty="0">
                  <a:ea typeface="ＭＳ Ｐゴシック" charset="-128"/>
                </a:endParaRPr>
              </a:p>
            </p:txBody>
          </p:sp>
          <p:sp>
            <p:nvSpPr>
              <p:cNvPr id="166" name="Freeform 148"/>
              <p:cNvSpPr>
                <a:spLocks/>
              </p:cNvSpPr>
              <p:nvPr/>
            </p:nvSpPr>
            <p:spPr bwMode="auto">
              <a:xfrm>
                <a:off x="2888" y="660"/>
                <a:ext cx="249" cy="68"/>
              </a:xfrm>
              <a:custGeom>
                <a:avLst/>
                <a:gdLst/>
                <a:ahLst/>
                <a:cxnLst>
                  <a:cxn ang="0">
                    <a:pos x="0" y="0"/>
                  </a:cxn>
                  <a:cxn ang="0">
                    <a:pos x="11647" y="19706"/>
                  </a:cxn>
                  <a:cxn ang="0">
                    <a:pos x="19920" y="7353"/>
                  </a:cxn>
                </a:cxnLst>
                <a:rect l="0" t="0" r="r" b="b"/>
                <a:pathLst>
                  <a:path w="20000" h="20000">
                    <a:moveTo>
                      <a:pt x="0" y="0"/>
                    </a:moveTo>
                    <a:lnTo>
                      <a:pt x="11647" y="19706"/>
                    </a:lnTo>
                    <a:lnTo>
                      <a:pt x="19920" y="7353"/>
                    </a:lnTo>
                  </a:path>
                </a:pathLst>
              </a:custGeom>
              <a:grpFill/>
              <a:ln w="6350" cap="flat">
                <a:solidFill>
                  <a:srgbClr val="000000"/>
                </a:solidFill>
                <a:prstDash val="solid"/>
                <a:round/>
                <a:headEnd type="none" w="sm" len="med"/>
                <a:tailEnd type="none" w="sm" len="med"/>
              </a:ln>
              <a:effectLst/>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endParaRPr lang="ja-JP" altLang="en-US" dirty="0">
                  <a:ea typeface="ＭＳ Ｐゴシック" charset="-128"/>
                </a:endParaRPr>
              </a:p>
            </p:txBody>
          </p:sp>
        </p:grpSp>
        <p:grpSp>
          <p:nvGrpSpPr>
            <p:cNvPr id="162" name="Group 136"/>
            <p:cNvGrpSpPr>
              <a:grpSpLocks/>
            </p:cNvGrpSpPr>
            <p:nvPr/>
          </p:nvGrpSpPr>
          <p:grpSpPr bwMode="auto">
            <a:xfrm rot="-333395">
              <a:off x="8482" y="1778"/>
              <a:ext cx="40" cy="45"/>
              <a:chOff x="2956" y="1321"/>
              <a:chExt cx="153" cy="231"/>
            </a:xfrm>
          </p:grpSpPr>
          <p:sp>
            <p:nvSpPr>
              <p:cNvPr id="163" name="Oval 137"/>
              <p:cNvSpPr>
                <a:spLocks noChangeAspect="1" noChangeArrowheads="1"/>
              </p:cNvSpPr>
              <p:nvPr/>
            </p:nvSpPr>
            <p:spPr bwMode="auto">
              <a:xfrm>
                <a:off x="2956" y="1321"/>
                <a:ext cx="153" cy="231"/>
              </a:xfrm>
              <a:prstGeom prst="ellipse">
                <a:avLst/>
              </a:prstGeom>
              <a:solidFill>
                <a:srgbClr val="333333"/>
              </a:solidFill>
              <a:ln w="6350">
                <a:solidFill>
                  <a:srgbClr val="000000"/>
                </a:solidFill>
                <a:round/>
                <a:headEnd/>
                <a:tailEn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ja-JP" dirty="0">
                  <a:ea typeface="ＭＳ Ｐゴシック" charset="-128"/>
                </a:endParaRPr>
              </a:p>
            </p:txBody>
          </p:sp>
          <p:sp>
            <p:nvSpPr>
              <p:cNvPr id="164" name="Oval 138"/>
              <p:cNvSpPr>
                <a:spLocks noChangeArrowheads="1"/>
              </p:cNvSpPr>
              <p:nvPr/>
            </p:nvSpPr>
            <p:spPr bwMode="auto">
              <a:xfrm>
                <a:off x="2975" y="1366"/>
                <a:ext cx="92" cy="148"/>
              </a:xfrm>
              <a:prstGeom prst="ellipse">
                <a:avLst/>
              </a:prstGeom>
              <a:solidFill>
                <a:srgbClr val="E5E5E5"/>
              </a:solidFill>
              <a:ln w="6350">
                <a:solidFill>
                  <a:srgbClr val="000000"/>
                </a:solidFill>
                <a:round/>
                <a:headEnd/>
                <a:tailEn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ja-JP" dirty="0">
                  <a:ea typeface="ＭＳ Ｐゴシック" charset="-128"/>
                </a:endParaRPr>
              </a:p>
            </p:txBody>
          </p:sp>
        </p:grpSp>
      </p:grpSp>
      <p:sp>
        <p:nvSpPr>
          <p:cNvPr id="84" name="円/楕円 83"/>
          <p:cNvSpPr>
            <a:spLocks noChangeArrowheads="1"/>
          </p:cNvSpPr>
          <p:nvPr/>
        </p:nvSpPr>
        <p:spPr bwMode="auto">
          <a:xfrm>
            <a:off x="8224392" y="5909904"/>
            <a:ext cx="513669" cy="482186"/>
          </a:xfrm>
          <a:prstGeom prst="ellipse">
            <a:avLst/>
          </a:prstGeom>
          <a:solidFill>
            <a:srgbClr val="FFFFFF">
              <a:alpha val="50195"/>
            </a:srgbClr>
          </a:solidFill>
          <a:ln w="31750">
            <a:noFill/>
            <a:round/>
            <a:headEnd/>
            <a:tailEnd type="triangle" w="med" len="med"/>
          </a:ln>
        </p:spPr>
        <p:txBody>
          <a:bodyPr lIns="65266" tIns="32633" rIns="65266" bIns="32633" anchor="ct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spcBef>
                <a:spcPct val="50000"/>
              </a:spcBef>
            </a:pPr>
            <a:endParaRPr lang="ja-JP" altLang="en-US"/>
          </a:p>
        </p:txBody>
      </p:sp>
      <p:sp>
        <p:nvSpPr>
          <p:cNvPr id="85" name="AutoShape 834"/>
          <p:cNvSpPr>
            <a:spLocks noChangeArrowheads="1"/>
          </p:cNvSpPr>
          <p:nvPr/>
        </p:nvSpPr>
        <p:spPr bwMode="auto">
          <a:xfrm>
            <a:off x="7914829" y="5507500"/>
            <a:ext cx="1183821" cy="360589"/>
          </a:xfrm>
          <a:prstGeom prst="roundRect">
            <a:avLst>
              <a:gd name="adj" fmla="val 16667"/>
            </a:avLst>
          </a:prstGeom>
          <a:noFill/>
          <a:ln w="9525">
            <a:noFill/>
            <a:round/>
            <a:headEnd/>
            <a:tailEnd/>
          </a:ln>
        </p:spPr>
        <p:txBody>
          <a:bodyPr lIns="0" tIns="0" rIns="0" bIns="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r>
              <a:rPr lang="ja-JP" altLang="en-US" sz="1000" dirty="0"/>
              <a:t>スマホ・</a:t>
            </a:r>
            <a:r>
              <a:rPr lang="en-US" altLang="ja-JP" sz="1000" dirty="0"/>
              <a:t>PC</a:t>
            </a:r>
          </a:p>
          <a:p>
            <a:pPr algn="ctr" defTabSz="913288"/>
            <a:r>
              <a:rPr lang="en-US" altLang="ja-JP" sz="1000" dirty="0"/>
              <a:t>SNS</a:t>
            </a:r>
            <a:r>
              <a:rPr lang="ja-JP" altLang="en-US" sz="1000" dirty="0"/>
              <a:t>等</a:t>
            </a:r>
          </a:p>
        </p:txBody>
      </p:sp>
      <p:sp>
        <p:nvSpPr>
          <p:cNvPr id="86" name="四角形吹き出し 85"/>
          <p:cNvSpPr>
            <a:spLocks noChangeArrowheads="1"/>
          </p:cNvSpPr>
          <p:nvPr/>
        </p:nvSpPr>
        <p:spPr bwMode="auto">
          <a:xfrm>
            <a:off x="2720295" y="4890635"/>
            <a:ext cx="823232" cy="446768"/>
          </a:xfrm>
          <a:prstGeom prst="wedgeRectCallout">
            <a:avLst>
              <a:gd name="adj1" fmla="val -76981"/>
              <a:gd name="adj2" fmla="val 63606"/>
            </a:avLst>
          </a:prstGeom>
          <a:noFill/>
          <a:ln w="31750">
            <a:solidFill>
              <a:srgbClr val="008000"/>
            </a:solidFill>
            <a:round/>
            <a:headEnd/>
            <a:tailEnd type="triangle" w="med" len="med"/>
          </a:ln>
        </p:spPr>
        <p:txBody>
          <a:bodyPr lIns="65266" tIns="32633" rIns="65266" bIns="32633"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spcBef>
                <a:spcPct val="50000"/>
              </a:spcBef>
            </a:pPr>
            <a:endParaRPr lang="ja-JP" altLang="en-US"/>
          </a:p>
        </p:txBody>
      </p:sp>
      <p:pic>
        <p:nvPicPr>
          <p:cNvPr id="87" name="Picture 70" descr="http://www.vics.or.jp/about/img/indicate_p2_2.gif"/>
          <p:cNvPicPr>
            <a:picLocks noChangeAspect="1" noChangeArrowheads="1"/>
          </p:cNvPicPr>
          <p:nvPr/>
        </p:nvPicPr>
        <p:blipFill>
          <a:blip r:embed="rId23" cstate="print">
            <a:lum bright="36000"/>
          </a:blip>
          <a:srcRect/>
          <a:stretch>
            <a:fillRect/>
          </a:stretch>
        </p:blipFill>
        <p:spPr bwMode="auto">
          <a:xfrm>
            <a:off x="2801939" y="4931464"/>
            <a:ext cx="484187" cy="337911"/>
          </a:xfrm>
          <a:prstGeom prst="rect">
            <a:avLst/>
          </a:prstGeom>
          <a:noFill/>
          <a:ln w="9525">
            <a:noFill/>
            <a:miter lim="800000"/>
            <a:headEnd/>
            <a:tailEnd/>
          </a:ln>
        </p:spPr>
      </p:pic>
      <p:sp>
        <p:nvSpPr>
          <p:cNvPr id="88" name="Line 911"/>
          <p:cNvSpPr>
            <a:spLocks noChangeShapeType="1"/>
          </p:cNvSpPr>
          <p:nvPr/>
        </p:nvSpPr>
        <p:spPr bwMode="auto">
          <a:xfrm flipV="1">
            <a:off x="1383400" y="6227535"/>
            <a:ext cx="1697491" cy="0"/>
          </a:xfrm>
          <a:prstGeom prst="line">
            <a:avLst/>
          </a:prstGeom>
          <a:noFill/>
          <a:ln w="22225">
            <a:solidFill>
              <a:srgbClr val="FF6600"/>
            </a:solidFill>
            <a:round/>
            <a:headEnd type="triangle" w="med" len="med"/>
            <a:tailEnd type="triangle" w="med" len="med"/>
          </a:ln>
        </p:spPr>
        <p:txBody>
          <a:bodyPr lIns="65266" tIns="32633" rIns="65266" bIns="32633">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sp>
        <p:nvSpPr>
          <p:cNvPr id="89" name="Line 911"/>
          <p:cNvSpPr>
            <a:spLocks noChangeShapeType="1"/>
          </p:cNvSpPr>
          <p:nvPr/>
        </p:nvSpPr>
        <p:spPr bwMode="auto">
          <a:xfrm flipH="1" flipV="1">
            <a:off x="5549454" y="6484946"/>
            <a:ext cx="771071" cy="206375"/>
          </a:xfrm>
          <a:prstGeom prst="line">
            <a:avLst/>
          </a:prstGeom>
          <a:noFill/>
          <a:ln w="22225">
            <a:solidFill>
              <a:srgbClr val="FF6600"/>
            </a:solidFill>
            <a:round/>
            <a:headEnd type="triangle" w="med" len="med"/>
            <a:tailEnd type="triangle" w="med" len="med"/>
          </a:ln>
        </p:spPr>
        <p:txBody>
          <a:bodyPr lIns="65266" tIns="32633" rIns="65266" bIns="32633">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sp>
        <p:nvSpPr>
          <p:cNvPr id="90" name="AutoShape 836"/>
          <p:cNvSpPr>
            <a:spLocks noChangeArrowheads="1"/>
          </p:cNvSpPr>
          <p:nvPr/>
        </p:nvSpPr>
        <p:spPr bwMode="auto">
          <a:xfrm>
            <a:off x="6115280" y="5610678"/>
            <a:ext cx="1028473" cy="411616"/>
          </a:xfrm>
          <a:prstGeom prst="roundRect">
            <a:avLst>
              <a:gd name="adj" fmla="val 16667"/>
            </a:avLst>
          </a:prstGeom>
          <a:noFill/>
          <a:ln w="9525">
            <a:noFill/>
            <a:round/>
            <a:headEnd/>
            <a:tailEnd/>
          </a:ln>
        </p:spPr>
        <p:txBody>
          <a:bodyPr lIns="0" tIns="0" rIns="0" bIns="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lnSpc>
                <a:spcPts val="500"/>
              </a:lnSpc>
              <a:spcBef>
                <a:spcPct val="50000"/>
              </a:spcBef>
            </a:pPr>
            <a:r>
              <a:rPr lang="ja-JP" altLang="en-US" sz="800" i="1" dirty="0"/>
              <a:t>交通情報</a:t>
            </a:r>
            <a:endParaRPr lang="en-US" altLang="ja-JP" sz="800" i="1" dirty="0"/>
          </a:p>
          <a:p>
            <a:pPr algn="ctr" defTabSz="913288">
              <a:lnSpc>
                <a:spcPts val="500"/>
              </a:lnSpc>
              <a:spcBef>
                <a:spcPct val="50000"/>
              </a:spcBef>
            </a:pPr>
            <a:r>
              <a:rPr lang="ja-JP" altLang="en-US" sz="800" i="1" dirty="0"/>
              <a:t>地域情報</a:t>
            </a:r>
            <a:endParaRPr lang="en-US" altLang="ja-JP" sz="800" i="1" dirty="0"/>
          </a:p>
        </p:txBody>
      </p:sp>
      <p:sp>
        <p:nvSpPr>
          <p:cNvPr id="91" name="AutoShape 836"/>
          <p:cNvSpPr>
            <a:spLocks noChangeArrowheads="1"/>
          </p:cNvSpPr>
          <p:nvPr/>
        </p:nvSpPr>
        <p:spPr bwMode="auto">
          <a:xfrm>
            <a:off x="4675191" y="6588125"/>
            <a:ext cx="1542143" cy="248330"/>
          </a:xfrm>
          <a:prstGeom prst="roundRect">
            <a:avLst>
              <a:gd name="adj" fmla="val 16667"/>
            </a:avLst>
          </a:prstGeom>
          <a:noFill/>
          <a:ln w="9525">
            <a:noFill/>
            <a:round/>
            <a:headEnd/>
            <a:tailEnd/>
          </a:ln>
        </p:spPr>
        <p:txBody>
          <a:bodyPr lIns="0" tIns="0" rIns="0" bIns="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spcBef>
                <a:spcPct val="50000"/>
              </a:spcBef>
            </a:pPr>
            <a:r>
              <a:rPr lang="ja-JP" altLang="en-US" sz="800" i="1" dirty="0"/>
              <a:t>利用状況・位置情報</a:t>
            </a:r>
            <a:endParaRPr lang="en-US" altLang="ja-JP" sz="800" i="1" dirty="0"/>
          </a:p>
        </p:txBody>
      </p:sp>
      <p:sp>
        <p:nvSpPr>
          <p:cNvPr id="92" name="AutoShape 836"/>
          <p:cNvSpPr>
            <a:spLocks noChangeArrowheads="1"/>
          </p:cNvSpPr>
          <p:nvPr/>
        </p:nvSpPr>
        <p:spPr bwMode="auto">
          <a:xfrm>
            <a:off x="5549447" y="6227535"/>
            <a:ext cx="977446" cy="411616"/>
          </a:xfrm>
          <a:prstGeom prst="roundRect">
            <a:avLst>
              <a:gd name="adj" fmla="val 16667"/>
            </a:avLst>
          </a:prstGeom>
          <a:noFill/>
          <a:ln w="9525">
            <a:noFill/>
            <a:round/>
            <a:headEnd/>
            <a:tailEnd/>
          </a:ln>
        </p:spPr>
        <p:txBody>
          <a:bodyPr lIns="0" tIns="0" rIns="0" bIns="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lnSpc>
                <a:spcPts val="500"/>
              </a:lnSpc>
              <a:spcBef>
                <a:spcPct val="50000"/>
              </a:spcBef>
            </a:pPr>
            <a:r>
              <a:rPr lang="ja-JP" altLang="en-US" sz="800" i="1" dirty="0"/>
              <a:t>交通情報</a:t>
            </a:r>
            <a:endParaRPr lang="en-US" altLang="ja-JP" sz="800" i="1" dirty="0"/>
          </a:p>
          <a:p>
            <a:pPr algn="ctr" defTabSz="913288">
              <a:lnSpc>
                <a:spcPts val="500"/>
              </a:lnSpc>
              <a:spcBef>
                <a:spcPct val="50000"/>
              </a:spcBef>
            </a:pPr>
            <a:r>
              <a:rPr lang="ja-JP" altLang="en-US" sz="800" i="1" dirty="0"/>
              <a:t>地域情報</a:t>
            </a:r>
            <a:endParaRPr lang="en-US" altLang="ja-JP" sz="800" i="1" dirty="0"/>
          </a:p>
        </p:txBody>
      </p:sp>
      <p:sp>
        <p:nvSpPr>
          <p:cNvPr id="93" name="AutoShape 836"/>
          <p:cNvSpPr>
            <a:spLocks noChangeArrowheads="1"/>
          </p:cNvSpPr>
          <p:nvPr/>
        </p:nvSpPr>
        <p:spPr bwMode="auto">
          <a:xfrm>
            <a:off x="1588634" y="5971268"/>
            <a:ext cx="1080634" cy="256268"/>
          </a:xfrm>
          <a:prstGeom prst="roundRect">
            <a:avLst>
              <a:gd name="adj" fmla="val 16667"/>
            </a:avLst>
          </a:prstGeom>
          <a:noFill/>
          <a:ln w="9525">
            <a:noFill/>
            <a:round/>
            <a:headEnd/>
            <a:tailEnd/>
          </a:ln>
        </p:spPr>
        <p:txBody>
          <a:bodyPr lIns="0" tIns="0" rIns="0" bIns="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spcBef>
                <a:spcPct val="50000"/>
              </a:spcBef>
            </a:pPr>
            <a:r>
              <a:rPr lang="ja-JP" altLang="en-US" sz="800" i="1" dirty="0"/>
              <a:t>進捗状況</a:t>
            </a:r>
            <a:endParaRPr lang="en-US" altLang="ja-JP" sz="800" i="1" dirty="0"/>
          </a:p>
        </p:txBody>
      </p:sp>
      <p:sp>
        <p:nvSpPr>
          <p:cNvPr id="94" name="Line 911"/>
          <p:cNvSpPr>
            <a:spLocks noChangeShapeType="1"/>
          </p:cNvSpPr>
          <p:nvPr/>
        </p:nvSpPr>
        <p:spPr bwMode="auto">
          <a:xfrm flipV="1">
            <a:off x="2462900" y="6433911"/>
            <a:ext cx="720045" cy="154214"/>
          </a:xfrm>
          <a:prstGeom prst="line">
            <a:avLst/>
          </a:prstGeom>
          <a:noFill/>
          <a:ln w="22225">
            <a:solidFill>
              <a:srgbClr val="FF6600"/>
            </a:solidFill>
            <a:round/>
            <a:headEnd type="triangle" w="med" len="med"/>
            <a:tailEnd type="triangle" w="med" len="med"/>
          </a:ln>
        </p:spPr>
        <p:txBody>
          <a:bodyPr lIns="65266" tIns="32633" rIns="65266" bIns="32633">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sp>
        <p:nvSpPr>
          <p:cNvPr id="95" name="AutoShape 836"/>
          <p:cNvSpPr>
            <a:spLocks noChangeArrowheads="1"/>
          </p:cNvSpPr>
          <p:nvPr/>
        </p:nvSpPr>
        <p:spPr bwMode="auto">
          <a:xfrm>
            <a:off x="2515054" y="6484938"/>
            <a:ext cx="1079500" cy="257402"/>
          </a:xfrm>
          <a:prstGeom prst="roundRect">
            <a:avLst>
              <a:gd name="adj" fmla="val 16667"/>
            </a:avLst>
          </a:prstGeom>
          <a:noFill/>
          <a:ln w="9525">
            <a:noFill/>
            <a:round/>
            <a:headEnd/>
            <a:tailEnd/>
          </a:ln>
        </p:spPr>
        <p:txBody>
          <a:bodyPr lIns="0" tIns="0" rIns="0" bIns="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spcBef>
                <a:spcPct val="50000"/>
              </a:spcBef>
            </a:pPr>
            <a:r>
              <a:rPr lang="ja-JP" altLang="en-US" sz="800" i="1" dirty="0"/>
              <a:t>災害状況</a:t>
            </a:r>
            <a:endParaRPr lang="en-US" altLang="ja-JP" sz="800" i="1" dirty="0"/>
          </a:p>
        </p:txBody>
      </p:sp>
      <p:sp>
        <p:nvSpPr>
          <p:cNvPr id="96" name="AutoShape 836"/>
          <p:cNvSpPr>
            <a:spLocks noChangeArrowheads="1"/>
          </p:cNvSpPr>
          <p:nvPr/>
        </p:nvSpPr>
        <p:spPr bwMode="auto">
          <a:xfrm>
            <a:off x="2205493" y="6279705"/>
            <a:ext cx="1080634" cy="257401"/>
          </a:xfrm>
          <a:prstGeom prst="roundRect">
            <a:avLst>
              <a:gd name="adj" fmla="val 16667"/>
            </a:avLst>
          </a:prstGeom>
          <a:noFill/>
          <a:ln w="9525">
            <a:noFill/>
            <a:round/>
            <a:headEnd/>
            <a:tailEnd/>
          </a:ln>
        </p:spPr>
        <p:txBody>
          <a:bodyPr lIns="0" tIns="0" rIns="0" bIns="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spcBef>
                <a:spcPct val="50000"/>
              </a:spcBef>
            </a:pPr>
            <a:r>
              <a:rPr lang="ja-JP" altLang="en-US" sz="800" i="1" dirty="0"/>
              <a:t>交通状況</a:t>
            </a:r>
            <a:endParaRPr lang="en-US" altLang="ja-JP" sz="800" i="1" dirty="0"/>
          </a:p>
        </p:txBody>
      </p:sp>
      <p:sp>
        <p:nvSpPr>
          <p:cNvPr id="97" name="AutoShape 836"/>
          <p:cNvSpPr>
            <a:spLocks noChangeArrowheads="1"/>
          </p:cNvSpPr>
          <p:nvPr/>
        </p:nvSpPr>
        <p:spPr bwMode="auto">
          <a:xfrm>
            <a:off x="4417787" y="1649867"/>
            <a:ext cx="1029607" cy="256268"/>
          </a:xfrm>
          <a:prstGeom prst="roundRect">
            <a:avLst>
              <a:gd name="adj" fmla="val 16667"/>
            </a:avLst>
          </a:prstGeom>
          <a:noFill/>
          <a:ln w="9525">
            <a:noFill/>
            <a:round/>
            <a:headEnd/>
            <a:tailEnd/>
          </a:ln>
        </p:spPr>
        <p:txBody>
          <a:bodyPr lIns="0" tIns="0" rIns="0" bIns="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lnSpc>
                <a:spcPts val="500"/>
              </a:lnSpc>
              <a:spcBef>
                <a:spcPct val="50000"/>
              </a:spcBef>
              <a:defRPr/>
            </a:pPr>
            <a:r>
              <a:rPr lang="ja-JP" altLang="en-US" sz="1100" dirty="0">
                <a:latin typeface="+mn-ea"/>
              </a:rPr>
              <a:t>情報提供</a:t>
            </a:r>
            <a:endParaRPr lang="en-US" altLang="ja-JP" sz="1100" dirty="0">
              <a:latin typeface="+mn-ea"/>
            </a:endParaRPr>
          </a:p>
        </p:txBody>
      </p:sp>
      <p:sp>
        <p:nvSpPr>
          <p:cNvPr id="98" name="AutoShape 836"/>
          <p:cNvSpPr>
            <a:spLocks noChangeArrowheads="1"/>
          </p:cNvSpPr>
          <p:nvPr/>
        </p:nvSpPr>
        <p:spPr bwMode="auto">
          <a:xfrm>
            <a:off x="3543535" y="1649875"/>
            <a:ext cx="772205" cy="184831"/>
          </a:xfrm>
          <a:prstGeom prst="roundRect">
            <a:avLst>
              <a:gd name="adj" fmla="val 16667"/>
            </a:avLst>
          </a:prstGeom>
          <a:noFill/>
          <a:ln w="9525">
            <a:noFill/>
            <a:round/>
            <a:headEnd/>
            <a:tailEnd/>
          </a:ln>
        </p:spPr>
        <p:txBody>
          <a:bodyPr lIns="0" tIns="0" rIns="0" bIns="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spcBef>
                <a:spcPct val="50000"/>
              </a:spcBef>
              <a:defRPr/>
            </a:pPr>
            <a:r>
              <a:rPr lang="ja-JP" altLang="en-US" sz="1100" dirty="0">
                <a:latin typeface="+mn-ea"/>
              </a:rPr>
              <a:t>情報収集</a:t>
            </a:r>
            <a:endParaRPr lang="en-US" altLang="ja-JP" sz="1100" dirty="0">
              <a:latin typeface="+mn-ea"/>
            </a:endParaRPr>
          </a:p>
        </p:txBody>
      </p:sp>
      <p:sp>
        <p:nvSpPr>
          <p:cNvPr id="99" name="Line 752"/>
          <p:cNvSpPr>
            <a:spLocks noChangeShapeType="1"/>
          </p:cNvSpPr>
          <p:nvPr/>
        </p:nvSpPr>
        <p:spPr bwMode="auto">
          <a:xfrm flipH="1">
            <a:off x="5857881" y="981982"/>
            <a:ext cx="565831" cy="154214"/>
          </a:xfrm>
          <a:prstGeom prst="line">
            <a:avLst/>
          </a:prstGeom>
          <a:noFill/>
          <a:ln w="28575">
            <a:solidFill>
              <a:schemeClr val="accent2"/>
            </a:solidFill>
            <a:round/>
            <a:headEnd type="triangle" w="med" len="med"/>
            <a:tailEnd type="triangle" w="med" len="med"/>
          </a:ln>
        </p:spPr>
        <p:txBody>
          <a:bodyPr lIns="65266" tIns="32633" rIns="65266" bIns="32633">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sp>
        <p:nvSpPr>
          <p:cNvPr id="100" name="Line 752"/>
          <p:cNvSpPr>
            <a:spLocks noChangeShapeType="1"/>
          </p:cNvSpPr>
          <p:nvPr/>
        </p:nvSpPr>
        <p:spPr bwMode="auto">
          <a:xfrm flipV="1">
            <a:off x="1485447" y="1341437"/>
            <a:ext cx="1646464" cy="103188"/>
          </a:xfrm>
          <a:prstGeom prst="line">
            <a:avLst/>
          </a:prstGeom>
          <a:noFill/>
          <a:ln w="28575">
            <a:solidFill>
              <a:schemeClr val="accent2"/>
            </a:solidFill>
            <a:round/>
            <a:headEnd type="triangle" w="med" len="med"/>
            <a:tailEnd type="triangle" w="med" len="med"/>
          </a:ln>
        </p:spPr>
        <p:txBody>
          <a:bodyPr lIns="65266" tIns="32633" rIns="65266" bIns="32633">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sp>
        <p:nvSpPr>
          <p:cNvPr id="101" name="Line 752"/>
          <p:cNvSpPr>
            <a:spLocks noChangeShapeType="1"/>
          </p:cNvSpPr>
          <p:nvPr/>
        </p:nvSpPr>
        <p:spPr bwMode="auto">
          <a:xfrm flipH="1">
            <a:off x="4468813" y="775615"/>
            <a:ext cx="0" cy="205241"/>
          </a:xfrm>
          <a:prstGeom prst="line">
            <a:avLst/>
          </a:prstGeom>
          <a:noFill/>
          <a:ln w="28575">
            <a:solidFill>
              <a:schemeClr val="accent2"/>
            </a:solidFill>
            <a:round/>
            <a:headEnd type="triangle" w="med" len="med"/>
            <a:tailEnd type="triangle" w="med" len="med"/>
          </a:ln>
        </p:spPr>
        <p:txBody>
          <a:bodyPr lIns="65266" tIns="32633" rIns="65266" bIns="32633">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sp>
        <p:nvSpPr>
          <p:cNvPr id="102" name="AutoShape 836"/>
          <p:cNvSpPr>
            <a:spLocks noChangeArrowheads="1"/>
          </p:cNvSpPr>
          <p:nvPr/>
        </p:nvSpPr>
        <p:spPr bwMode="auto">
          <a:xfrm>
            <a:off x="3439209" y="4787455"/>
            <a:ext cx="1029607" cy="257401"/>
          </a:xfrm>
          <a:prstGeom prst="roundRect">
            <a:avLst>
              <a:gd name="adj" fmla="val 16667"/>
            </a:avLst>
          </a:prstGeom>
          <a:noFill/>
          <a:ln w="9525">
            <a:noFill/>
            <a:round/>
            <a:headEnd/>
            <a:tailEnd/>
          </a:ln>
        </p:spPr>
        <p:txBody>
          <a:bodyPr lIns="0" tIns="0" rIns="0" bIns="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lnSpc>
                <a:spcPts val="500"/>
              </a:lnSpc>
              <a:spcBef>
                <a:spcPct val="50000"/>
              </a:spcBef>
              <a:defRPr/>
            </a:pPr>
            <a:r>
              <a:rPr lang="ja-JP" altLang="en-US" sz="1100" dirty="0">
                <a:latin typeface="+mn-ea"/>
              </a:rPr>
              <a:t>情報提供</a:t>
            </a:r>
            <a:endParaRPr lang="en-US" altLang="ja-JP" sz="1100" dirty="0">
              <a:latin typeface="+mn-ea"/>
            </a:endParaRPr>
          </a:p>
        </p:txBody>
      </p:sp>
      <p:sp>
        <p:nvSpPr>
          <p:cNvPr id="103" name="AutoShape 836"/>
          <p:cNvSpPr>
            <a:spLocks noChangeArrowheads="1"/>
          </p:cNvSpPr>
          <p:nvPr/>
        </p:nvSpPr>
        <p:spPr bwMode="auto">
          <a:xfrm>
            <a:off x="4520981" y="4777250"/>
            <a:ext cx="771071" cy="206375"/>
          </a:xfrm>
          <a:prstGeom prst="roundRect">
            <a:avLst>
              <a:gd name="adj" fmla="val 16667"/>
            </a:avLst>
          </a:prstGeom>
          <a:noFill/>
          <a:ln w="9525">
            <a:noFill/>
            <a:round/>
            <a:headEnd/>
            <a:tailEnd/>
          </a:ln>
        </p:spPr>
        <p:txBody>
          <a:bodyPr lIns="0" tIns="0" rIns="0" bIns="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spcBef>
                <a:spcPct val="50000"/>
              </a:spcBef>
              <a:defRPr/>
            </a:pPr>
            <a:r>
              <a:rPr lang="ja-JP" altLang="en-US" sz="1100" dirty="0">
                <a:latin typeface="+mn-ea"/>
              </a:rPr>
              <a:t>情報収集</a:t>
            </a:r>
            <a:endParaRPr lang="en-US" altLang="ja-JP" sz="1100" dirty="0">
              <a:latin typeface="+mn-ea"/>
            </a:endParaRPr>
          </a:p>
        </p:txBody>
      </p:sp>
      <p:sp>
        <p:nvSpPr>
          <p:cNvPr id="104" name="AutoShape 874"/>
          <p:cNvSpPr>
            <a:spLocks noChangeArrowheads="1"/>
          </p:cNvSpPr>
          <p:nvPr/>
        </p:nvSpPr>
        <p:spPr bwMode="auto">
          <a:xfrm>
            <a:off x="7194778" y="6588134"/>
            <a:ext cx="1543276" cy="205241"/>
          </a:xfrm>
          <a:prstGeom prst="roundRect">
            <a:avLst>
              <a:gd name="adj" fmla="val 16667"/>
            </a:avLst>
          </a:prstGeom>
          <a:noFill/>
          <a:ln w="9525">
            <a:noFill/>
            <a:round/>
            <a:headEnd/>
            <a:tailEnd/>
          </a:ln>
        </p:spPr>
        <p:txBody>
          <a:bodyPr lIns="0" tIns="0" rIns="0" bIns="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spcBef>
                <a:spcPct val="50000"/>
              </a:spcBef>
            </a:pPr>
            <a:r>
              <a:rPr lang="ja-JP" altLang="en-US" sz="1000" dirty="0">
                <a:latin typeface="HG丸ｺﾞｼｯｸM-PRO" pitchFamily="50" charset="-128"/>
              </a:rPr>
              <a:t>デジタルサイネージ</a:t>
            </a:r>
          </a:p>
        </p:txBody>
      </p:sp>
      <p:grpSp>
        <p:nvGrpSpPr>
          <p:cNvPr id="105" name="Group 829"/>
          <p:cNvGrpSpPr>
            <a:grpSpLocks/>
          </p:cNvGrpSpPr>
          <p:nvPr/>
        </p:nvGrpSpPr>
        <p:grpSpPr bwMode="auto">
          <a:xfrm>
            <a:off x="3316743" y="4931453"/>
            <a:ext cx="180294" cy="351517"/>
            <a:chOff x="1220" y="4034"/>
            <a:chExt cx="316" cy="618"/>
          </a:xfrm>
        </p:grpSpPr>
        <p:sp>
          <p:nvSpPr>
            <p:cNvPr id="134" name="AutoShape 827"/>
            <p:cNvSpPr>
              <a:spLocks noChangeArrowheads="1"/>
            </p:cNvSpPr>
            <p:nvPr/>
          </p:nvSpPr>
          <p:spPr bwMode="auto">
            <a:xfrm>
              <a:off x="1220" y="4034"/>
              <a:ext cx="316" cy="307"/>
            </a:xfrm>
            <a:prstGeom prst="roundRect">
              <a:avLst>
                <a:gd name="adj" fmla="val 16667"/>
              </a:avLst>
            </a:prstGeom>
            <a:solidFill>
              <a:schemeClr val="bg1"/>
            </a:solidFill>
            <a:ln w="9525" algn="ctr">
              <a:solidFill>
                <a:srgbClr val="FF0000"/>
              </a:solidFill>
              <a:round/>
              <a:headEnd/>
              <a:tailEnd/>
            </a:ln>
          </p:spPr>
          <p:txBody>
            <a:bodyPr lIns="0" tIns="0" rIns="0" bIns="0" anchor="ct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spcBef>
                  <a:spcPct val="50000"/>
                </a:spcBef>
              </a:pPr>
              <a:r>
                <a:rPr lang="ja-JP" altLang="en-US" sz="1000" dirty="0">
                  <a:solidFill>
                    <a:srgbClr val="FF0000"/>
                  </a:solidFill>
                </a:rPr>
                <a:t>満</a:t>
              </a:r>
            </a:p>
          </p:txBody>
        </p:sp>
        <p:sp>
          <p:nvSpPr>
            <p:cNvPr id="135" name="AutoShape 828"/>
            <p:cNvSpPr>
              <a:spLocks noChangeArrowheads="1"/>
            </p:cNvSpPr>
            <p:nvPr/>
          </p:nvSpPr>
          <p:spPr bwMode="auto">
            <a:xfrm>
              <a:off x="1220" y="4345"/>
              <a:ext cx="316" cy="307"/>
            </a:xfrm>
            <a:prstGeom prst="roundRect">
              <a:avLst>
                <a:gd name="adj" fmla="val 16667"/>
              </a:avLst>
            </a:prstGeom>
            <a:solidFill>
              <a:schemeClr val="bg1"/>
            </a:solidFill>
            <a:ln w="9525" algn="ctr">
              <a:solidFill>
                <a:srgbClr val="0000FF"/>
              </a:solidFill>
              <a:round/>
              <a:headEnd/>
              <a:tailEnd/>
            </a:ln>
          </p:spPr>
          <p:txBody>
            <a:bodyPr lIns="0" tIns="0" rIns="0" bIns="0" anchor="ct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spcBef>
                  <a:spcPct val="50000"/>
                </a:spcBef>
              </a:pPr>
              <a:r>
                <a:rPr lang="ja-JP" altLang="en-US" sz="1000" dirty="0">
                  <a:solidFill>
                    <a:srgbClr val="0000FF"/>
                  </a:solidFill>
                </a:rPr>
                <a:t>空</a:t>
              </a:r>
            </a:p>
          </p:txBody>
        </p:sp>
      </p:grpSp>
      <p:sp>
        <p:nvSpPr>
          <p:cNvPr id="106" name="AutoShape 836"/>
          <p:cNvSpPr>
            <a:spLocks noChangeArrowheads="1"/>
          </p:cNvSpPr>
          <p:nvPr/>
        </p:nvSpPr>
        <p:spPr bwMode="auto">
          <a:xfrm>
            <a:off x="1485453" y="5507491"/>
            <a:ext cx="1234849" cy="411616"/>
          </a:xfrm>
          <a:prstGeom prst="roundRect">
            <a:avLst>
              <a:gd name="adj" fmla="val 50000"/>
            </a:avLst>
          </a:prstGeom>
          <a:noFill/>
          <a:ln w="9525">
            <a:noFill/>
            <a:round/>
            <a:headEnd/>
            <a:tailEnd/>
          </a:ln>
        </p:spPr>
        <p:txBody>
          <a:bodyPr lIns="0" tIns="0" rIns="0" bIns="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lnSpc>
                <a:spcPts val="500"/>
              </a:lnSpc>
              <a:spcBef>
                <a:spcPct val="50000"/>
              </a:spcBef>
            </a:pPr>
            <a:r>
              <a:rPr lang="ja-JP" altLang="en-US" sz="800" i="1" dirty="0"/>
              <a:t>交通情報・道路状況</a:t>
            </a:r>
            <a:endParaRPr lang="en-US" altLang="ja-JP" sz="800" i="1" dirty="0"/>
          </a:p>
        </p:txBody>
      </p:sp>
      <p:sp>
        <p:nvSpPr>
          <p:cNvPr id="107" name="Line 752"/>
          <p:cNvSpPr>
            <a:spLocks noChangeShapeType="1"/>
          </p:cNvSpPr>
          <p:nvPr/>
        </p:nvSpPr>
        <p:spPr bwMode="auto">
          <a:xfrm flipH="1">
            <a:off x="5857878" y="1187223"/>
            <a:ext cx="1954893" cy="103188"/>
          </a:xfrm>
          <a:prstGeom prst="line">
            <a:avLst/>
          </a:prstGeom>
          <a:noFill/>
          <a:ln w="28575">
            <a:solidFill>
              <a:schemeClr val="accent2"/>
            </a:solidFill>
            <a:round/>
            <a:headEnd type="triangle" w="med" len="med"/>
            <a:tailEnd type="triangle" w="med" len="med"/>
          </a:ln>
        </p:spPr>
        <p:txBody>
          <a:bodyPr lIns="65266" tIns="32633" rIns="65266" bIns="32633">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sp>
        <p:nvSpPr>
          <p:cNvPr id="108" name="Line 752"/>
          <p:cNvSpPr>
            <a:spLocks noChangeShapeType="1"/>
          </p:cNvSpPr>
          <p:nvPr/>
        </p:nvSpPr>
        <p:spPr bwMode="auto">
          <a:xfrm flipV="1">
            <a:off x="3028727" y="1598839"/>
            <a:ext cx="410482" cy="154214"/>
          </a:xfrm>
          <a:prstGeom prst="line">
            <a:avLst/>
          </a:prstGeom>
          <a:noFill/>
          <a:ln w="28575">
            <a:solidFill>
              <a:schemeClr val="accent2"/>
            </a:solidFill>
            <a:round/>
            <a:headEnd type="triangle"/>
            <a:tailEnd type="triangle" w="med" len="med"/>
          </a:ln>
        </p:spPr>
        <p:txBody>
          <a:bodyPr lIns="65266" tIns="32633" rIns="65266" bIns="32633">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spcBef>
                <a:spcPct val="50000"/>
              </a:spcBef>
              <a:defRPr/>
            </a:pPr>
            <a:endParaRPr lang="ja-JP" altLang="en-US" dirty="0">
              <a:latin typeface="+mn-ea"/>
              <a:ea typeface="+mn-ea"/>
            </a:endParaRPr>
          </a:p>
        </p:txBody>
      </p:sp>
      <p:sp>
        <p:nvSpPr>
          <p:cNvPr id="109" name="AutoShape 787"/>
          <p:cNvSpPr>
            <a:spLocks noChangeArrowheads="1"/>
          </p:cNvSpPr>
          <p:nvPr/>
        </p:nvSpPr>
        <p:spPr bwMode="auto">
          <a:xfrm>
            <a:off x="6988404" y="1495651"/>
            <a:ext cx="1080634" cy="249464"/>
          </a:xfrm>
          <a:prstGeom prst="roundRect">
            <a:avLst>
              <a:gd name="adj" fmla="val 16667"/>
            </a:avLst>
          </a:prstGeom>
          <a:noFill/>
          <a:ln w="9525">
            <a:noFill/>
            <a:round/>
            <a:headEnd/>
            <a:tailEnd/>
          </a:ln>
        </p:spPr>
        <p:txBody>
          <a:bodyPr lIns="0" tIns="0" rIns="0" bIns="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spcBef>
                <a:spcPct val="50000"/>
              </a:spcBef>
            </a:pPr>
            <a:r>
              <a:rPr lang="ja-JP" altLang="en-US" sz="1000" dirty="0"/>
              <a:t>バイオマス発電</a:t>
            </a:r>
          </a:p>
        </p:txBody>
      </p:sp>
      <p:sp>
        <p:nvSpPr>
          <p:cNvPr id="110" name="Line 752"/>
          <p:cNvSpPr>
            <a:spLocks noChangeShapeType="1"/>
          </p:cNvSpPr>
          <p:nvPr/>
        </p:nvSpPr>
        <p:spPr bwMode="auto">
          <a:xfrm flipH="1" flipV="1">
            <a:off x="5703661" y="1495651"/>
            <a:ext cx="513670" cy="154214"/>
          </a:xfrm>
          <a:prstGeom prst="line">
            <a:avLst/>
          </a:prstGeom>
          <a:noFill/>
          <a:ln w="28575">
            <a:solidFill>
              <a:schemeClr val="accent2"/>
            </a:solidFill>
            <a:round/>
            <a:headEnd type="triangle" w="med" len="med"/>
            <a:tailEnd type="triangle" w="med" len="med"/>
          </a:ln>
        </p:spPr>
        <p:txBody>
          <a:bodyPr lIns="65266" tIns="32633" rIns="65266" bIns="32633">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sp>
        <p:nvSpPr>
          <p:cNvPr id="111" name="Line 752"/>
          <p:cNvSpPr>
            <a:spLocks noChangeShapeType="1"/>
          </p:cNvSpPr>
          <p:nvPr/>
        </p:nvSpPr>
        <p:spPr bwMode="auto">
          <a:xfrm>
            <a:off x="1485447" y="1033008"/>
            <a:ext cx="1646464" cy="154214"/>
          </a:xfrm>
          <a:prstGeom prst="line">
            <a:avLst/>
          </a:prstGeom>
          <a:noFill/>
          <a:ln w="28575">
            <a:solidFill>
              <a:schemeClr val="accent2"/>
            </a:solidFill>
            <a:round/>
            <a:headEnd type="triangle" w="med" len="med"/>
            <a:tailEnd type="triangle" w="med" len="med"/>
          </a:ln>
        </p:spPr>
        <p:txBody>
          <a:bodyPr lIns="65266" tIns="32633" rIns="65266" bIns="32633">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sp>
        <p:nvSpPr>
          <p:cNvPr id="112" name="Line 752"/>
          <p:cNvSpPr>
            <a:spLocks noChangeShapeType="1"/>
          </p:cNvSpPr>
          <p:nvPr/>
        </p:nvSpPr>
        <p:spPr bwMode="auto">
          <a:xfrm>
            <a:off x="2720299" y="878801"/>
            <a:ext cx="616857" cy="205241"/>
          </a:xfrm>
          <a:prstGeom prst="line">
            <a:avLst/>
          </a:prstGeom>
          <a:noFill/>
          <a:ln w="28575">
            <a:solidFill>
              <a:schemeClr val="accent2"/>
            </a:solidFill>
            <a:round/>
            <a:headEnd type="triangle" w="med" len="med"/>
            <a:tailEnd type="triangle" w="med" len="med"/>
          </a:ln>
        </p:spPr>
        <p:txBody>
          <a:bodyPr lIns="65266" tIns="32633" rIns="65266" bIns="32633">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grpSp>
        <p:nvGrpSpPr>
          <p:cNvPr id="113" name="グループ化 112"/>
          <p:cNvGrpSpPr>
            <a:grpSpLocks/>
          </p:cNvGrpSpPr>
          <p:nvPr/>
        </p:nvGrpSpPr>
        <p:grpSpPr bwMode="auto">
          <a:xfrm>
            <a:off x="2154466" y="519339"/>
            <a:ext cx="462643" cy="451304"/>
            <a:chOff x="1802879" y="3578256"/>
            <a:chExt cx="2304256" cy="1923330"/>
          </a:xfrm>
        </p:grpSpPr>
        <p:pic>
          <p:nvPicPr>
            <p:cNvPr id="129" name="Picture 97" descr="名称未設定-136"/>
            <p:cNvPicPr>
              <a:picLocks noChangeAspect="1" noChangeArrowheads="1"/>
            </p:cNvPicPr>
            <p:nvPr/>
          </p:nvPicPr>
          <p:blipFill>
            <a:blip r:embed="rId24" cstate="print">
              <a:duotone>
                <a:prstClr val="black"/>
                <a:schemeClr val="accent6">
                  <a:tint val="45000"/>
                  <a:satMod val="400000"/>
                </a:schemeClr>
              </a:duotone>
            </a:blip>
            <a:srcRect/>
            <a:stretch>
              <a:fillRect/>
            </a:stretch>
          </p:blipFill>
          <p:spPr bwMode="auto">
            <a:xfrm flipH="1">
              <a:off x="1802879" y="3578256"/>
              <a:ext cx="2304256" cy="1923330"/>
            </a:xfrm>
            <a:prstGeom prst="rect">
              <a:avLst/>
            </a:prstGeom>
            <a:noFill/>
            <a:effectLst>
              <a:outerShdw dist="50800" sx="1000" sy="1000" algn="ctr" rotWithShape="0">
                <a:srgbClr val="FFFF00"/>
              </a:outerShdw>
            </a:effectLst>
          </p:spPr>
        </p:pic>
        <p:sp>
          <p:nvSpPr>
            <p:cNvPr id="130" name="正方形/長方形 129"/>
            <p:cNvSpPr>
              <a:spLocks noChangeAspect="1"/>
            </p:cNvSpPr>
            <p:nvPr/>
          </p:nvSpPr>
          <p:spPr>
            <a:xfrm rot="18354707">
              <a:off x="2367528" y="3778207"/>
              <a:ext cx="468052" cy="396044"/>
            </a:xfrm>
            <a:prstGeom prst="rect">
              <a:avLst/>
            </a:prstGeom>
            <a:solidFill>
              <a:srgbClr val="10E0FC"/>
            </a:solidFill>
            <a:scene3d>
              <a:camera prst="orthographicFront">
                <a:rot lat="1184403" lon="8194319" rev="1592188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dirty="0"/>
            </a:p>
          </p:txBody>
        </p:sp>
        <p:sp>
          <p:nvSpPr>
            <p:cNvPr id="131" name="正方形/長方形 130"/>
            <p:cNvSpPr>
              <a:spLocks noChangeAspect="1"/>
            </p:cNvSpPr>
            <p:nvPr/>
          </p:nvSpPr>
          <p:spPr>
            <a:xfrm rot="18354707">
              <a:off x="2115342" y="4066239"/>
              <a:ext cx="468052" cy="396044"/>
            </a:xfrm>
            <a:prstGeom prst="rect">
              <a:avLst/>
            </a:prstGeom>
            <a:solidFill>
              <a:srgbClr val="10E0FC"/>
            </a:solidFill>
            <a:scene3d>
              <a:camera prst="orthographicFront">
                <a:rot lat="1184403" lon="8194319" rev="1592188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dirty="0"/>
            </a:p>
          </p:txBody>
        </p:sp>
        <p:sp>
          <p:nvSpPr>
            <p:cNvPr id="132" name="正方形/長方形 131"/>
            <p:cNvSpPr>
              <a:spLocks noChangeAspect="1"/>
            </p:cNvSpPr>
            <p:nvPr/>
          </p:nvSpPr>
          <p:spPr>
            <a:xfrm rot="18354707">
              <a:off x="2693154" y="3923067"/>
              <a:ext cx="468052" cy="396044"/>
            </a:xfrm>
            <a:prstGeom prst="rect">
              <a:avLst/>
            </a:prstGeom>
            <a:solidFill>
              <a:srgbClr val="10E0FC"/>
            </a:solidFill>
            <a:scene3d>
              <a:camera prst="orthographicFront">
                <a:rot lat="1184403" lon="8194319" rev="1592188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dirty="0"/>
            </a:p>
          </p:txBody>
        </p:sp>
        <p:sp>
          <p:nvSpPr>
            <p:cNvPr id="133" name="正方形/長方形 132"/>
            <p:cNvSpPr>
              <a:spLocks noChangeAspect="1"/>
            </p:cNvSpPr>
            <p:nvPr/>
          </p:nvSpPr>
          <p:spPr>
            <a:xfrm rot="18354707">
              <a:off x="2459568" y="4215421"/>
              <a:ext cx="468052" cy="396044"/>
            </a:xfrm>
            <a:prstGeom prst="rect">
              <a:avLst/>
            </a:prstGeom>
            <a:solidFill>
              <a:srgbClr val="10E0FC"/>
            </a:solidFill>
            <a:scene3d>
              <a:camera prst="orthographicFront">
                <a:rot lat="1184403" lon="8194319" rev="1592188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dirty="0"/>
            </a:p>
          </p:txBody>
        </p:sp>
      </p:grpSp>
      <p:grpSp>
        <p:nvGrpSpPr>
          <p:cNvPr id="114" name="グループ化 113"/>
          <p:cNvGrpSpPr>
            <a:grpSpLocks/>
          </p:cNvGrpSpPr>
          <p:nvPr/>
        </p:nvGrpSpPr>
        <p:grpSpPr bwMode="auto">
          <a:xfrm>
            <a:off x="1795011" y="519339"/>
            <a:ext cx="462643" cy="451304"/>
            <a:chOff x="1802879" y="3578256"/>
            <a:chExt cx="2304256" cy="1923330"/>
          </a:xfrm>
        </p:grpSpPr>
        <p:pic>
          <p:nvPicPr>
            <p:cNvPr id="124" name="Picture 97" descr="名称未設定-136"/>
            <p:cNvPicPr>
              <a:picLocks noChangeAspect="1" noChangeArrowheads="1"/>
            </p:cNvPicPr>
            <p:nvPr/>
          </p:nvPicPr>
          <p:blipFill>
            <a:blip r:embed="rId24" cstate="print">
              <a:duotone>
                <a:prstClr val="black"/>
                <a:schemeClr val="accent6">
                  <a:tint val="45000"/>
                  <a:satMod val="400000"/>
                </a:schemeClr>
              </a:duotone>
            </a:blip>
            <a:srcRect/>
            <a:stretch>
              <a:fillRect/>
            </a:stretch>
          </p:blipFill>
          <p:spPr bwMode="auto">
            <a:xfrm flipH="1">
              <a:off x="1802879" y="3578256"/>
              <a:ext cx="2304256" cy="1923330"/>
            </a:xfrm>
            <a:prstGeom prst="rect">
              <a:avLst/>
            </a:prstGeom>
            <a:noFill/>
            <a:effectLst>
              <a:outerShdw dist="50800" sx="1000" sy="1000" algn="ctr" rotWithShape="0">
                <a:srgbClr val="FFFF00"/>
              </a:outerShdw>
            </a:effectLst>
          </p:spPr>
        </p:pic>
        <p:sp>
          <p:nvSpPr>
            <p:cNvPr id="125" name="正方形/長方形 124"/>
            <p:cNvSpPr>
              <a:spLocks noChangeAspect="1"/>
            </p:cNvSpPr>
            <p:nvPr/>
          </p:nvSpPr>
          <p:spPr>
            <a:xfrm rot="18354707">
              <a:off x="2367528" y="3778207"/>
              <a:ext cx="468052" cy="396044"/>
            </a:xfrm>
            <a:prstGeom prst="rect">
              <a:avLst/>
            </a:prstGeom>
            <a:solidFill>
              <a:srgbClr val="10E0FC"/>
            </a:solidFill>
            <a:scene3d>
              <a:camera prst="orthographicFront">
                <a:rot lat="1184403" lon="8194319" rev="1592188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dirty="0"/>
            </a:p>
          </p:txBody>
        </p:sp>
        <p:sp>
          <p:nvSpPr>
            <p:cNvPr id="126" name="正方形/長方形 125"/>
            <p:cNvSpPr>
              <a:spLocks noChangeAspect="1"/>
            </p:cNvSpPr>
            <p:nvPr/>
          </p:nvSpPr>
          <p:spPr>
            <a:xfrm rot="18354707">
              <a:off x="2115342" y="4066239"/>
              <a:ext cx="468052" cy="396044"/>
            </a:xfrm>
            <a:prstGeom prst="rect">
              <a:avLst/>
            </a:prstGeom>
            <a:solidFill>
              <a:srgbClr val="10E0FC"/>
            </a:solidFill>
            <a:scene3d>
              <a:camera prst="orthographicFront">
                <a:rot lat="1184403" lon="8194319" rev="1592188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dirty="0"/>
            </a:p>
          </p:txBody>
        </p:sp>
        <p:sp>
          <p:nvSpPr>
            <p:cNvPr id="127" name="正方形/長方形 126"/>
            <p:cNvSpPr>
              <a:spLocks noChangeAspect="1"/>
            </p:cNvSpPr>
            <p:nvPr/>
          </p:nvSpPr>
          <p:spPr>
            <a:xfrm rot="18354707">
              <a:off x="2693154" y="3923067"/>
              <a:ext cx="468052" cy="396044"/>
            </a:xfrm>
            <a:prstGeom prst="rect">
              <a:avLst/>
            </a:prstGeom>
            <a:solidFill>
              <a:srgbClr val="10E0FC"/>
            </a:solidFill>
            <a:scene3d>
              <a:camera prst="orthographicFront">
                <a:rot lat="1184403" lon="8194319" rev="1592188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dirty="0"/>
            </a:p>
          </p:txBody>
        </p:sp>
        <p:sp>
          <p:nvSpPr>
            <p:cNvPr id="128" name="正方形/長方形 127"/>
            <p:cNvSpPr>
              <a:spLocks noChangeAspect="1"/>
            </p:cNvSpPr>
            <p:nvPr/>
          </p:nvSpPr>
          <p:spPr>
            <a:xfrm rot="18354707">
              <a:off x="2459568" y="4215421"/>
              <a:ext cx="468052" cy="396044"/>
            </a:xfrm>
            <a:prstGeom prst="rect">
              <a:avLst/>
            </a:prstGeom>
            <a:solidFill>
              <a:srgbClr val="10E0FC"/>
            </a:solidFill>
            <a:scene3d>
              <a:camera prst="orthographicFront">
                <a:rot lat="1184403" lon="8194319" rev="1592188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dirty="0"/>
            </a:p>
          </p:txBody>
        </p:sp>
      </p:grpSp>
      <p:pic>
        <p:nvPicPr>
          <p:cNvPr id="115" name="Picture 2" descr="C:\Documents and Settings\akira.mitsuyasu\Local Settings\Temporary Internet Files\Content.IE5\XUPYPD50\MC900281149[1].wmf"/>
          <p:cNvPicPr>
            <a:picLocks noChangeAspect="1" noChangeArrowheads="1"/>
          </p:cNvPicPr>
          <p:nvPr/>
        </p:nvPicPr>
        <p:blipFill>
          <a:blip r:embed="rId25" cstate="print">
            <a:lum bright="34000"/>
          </a:blip>
          <a:srcRect/>
          <a:stretch>
            <a:fillRect/>
          </a:stretch>
        </p:blipFill>
        <p:spPr bwMode="auto">
          <a:xfrm>
            <a:off x="6320518" y="1341437"/>
            <a:ext cx="669018" cy="520474"/>
          </a:xfrm>
          <a:prstGeom prst="rect">
            <a:avLst/>
          </a:prstGeom>
          <a:noFill/>
          <a:ln w="9525">
            <a:noFill/>
            <a:miter lim="800000"/>
            <a:headEnd/>
            <a:tailEnd/>
          </a:ln>
        </p:spPr>
      </p:pic>
      <p:sp>
        <p:nvSpPr>
          <p:cNvPr id="116" name="Line 912"/>
          <p:cNvSpPr>
            <a:spLocks noChangeShapeType="1"/>
          </p:cNvSpPr>
          <p:nvPr/>
        </p:nvSpPr>
        <p:spPr bwMode="auto">
          <a:xfrm flipH="1">
            <a:off x="4520974" y="3399527"/>
            <a:ext cx="0" cy="771071"/>
          </a:xfrm>
          <a:prstGeom prst="line">
            <a:avLst/>
          </a:prstGeom>
          <a:noFill/>
          <a:ln w="76200">
            <a:solidFill>
              <a:srgbClr val="00B050"/>
            </a:solidFill>
            <a:round/>
            <a:headEnd type="triangle" w="med" len="med"/>
            <a:tailEnd type="triangle" w="med" len="med"/>
          </a:ln>
        </p:spPr>
        <p:txBody>
          <a:bodyPr lIns="65266" tIns="32633" rIns="65266" bIns="32633">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sp>
        <p:nvSpPr>
          <p:cNvPr id="117" name="角丸四角形吹き出し 116"/>
          <p:cNvSpPr>
            <a:spLocks noChangeArrowheads="1"/>
          </p:cNvSpPr>
          <p:nvPr/>
        </p:nvSpPr>
        <p:spPr bwMode="auto">
          <a:xfrm>
            <a:off x="5241018" y="3965355"/>
            <a:ext cx="2056946" cy="205241"/>
          </a:xfrm>
          <a:prstGeom prst="wedgeRoundRectCallout">
            <a:avLst>
              <a:gd name="adj1" fmla="val -84509"/>
              <a:gd name="adj2" fmla="val -79282"/>
              <a:gd name="adj3" fmla="val 16667"/>
            </a:avLst>
          </a:prstGeom>
          <a:solidFill>
            <a:schemeClr val="bg1"/>
          </a:solidFill>
          <a:ln w="31750">
            <a:solidFill>
              <a:srgbClr val="00B050"/>
            </a:solidFill>
            <a:round/>
            <a:headEnd/>
            <a:tailEnd type="triangle" w="med" len="med"/>
          </a:ln>
        </p:spPr>
        <p:txBody>
          <a:bodyPr lIns="65266" tIns="32633" rIns="65266" bIns="32633"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lang="ja-JP" altLang="en-US">
              <a:solidFill>
                <a:srgbClr val="00B050"/>
              </a:solidFill>
            </a:endParaRPr>
          </a:p>
        </p:txBody>
      </p:sp>
      <p:sp>
        <p:nvSpPr>
          <p:cNvPr id="118" name="AutoShape 816"/>
          <p:cNvSpPr>
            <a:spLocks noChangeArrowheads="1"/>
          </p:cNvSpPr>
          <p:nvPr/>
        </p:nvSpPr>
        <p:spPr bwMode="auto">
          <a:xfrm>
            <a:off x="5241018" y="3965355"/>
            <a:ext cx="2056946" cy="205241"/>
          </a:xfrm>
          <a:prstGeom prst="roundRect">
            <a:avLst>
              <a:gd name="adj" fmla="val 16667"/>
            </a:avLst>
          </a:prstGeom>
          <a:noFill/>
          <a:ln w="9525">
            <a:noFill/>
            <a:round/>
            <a:headEnd/>
            <a:tailEnd/>
          </a:ln>
        </p:spPr>
        <p:txBody>
          <a:bodyPr lIns="0" tIns="0" rIns="0" bIns="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buFont typeface="Arial" charset="0"/>
              <a:buChar char="•"/>
            </a:pPr>
            <a:r>
              <a:rPr lang="ja-JP" altLang="en-US" sz="1000" dirty="0">
                <a:solidFill>
                  <a:srgbClr val="00B050"/>
                </a:solidFill>
                <a:latin typeface="HGｺﾞｼｯｸE" pitchFamily="49" charset="-128"/>
                <a:ea typeface="HGｺﾞｼｯｸE" pitchFamily="49" charset="-128"/>
              </a:rPr>
              <a:t>時定数と空間分解能に関する研究</a:t>
            </a:r>
          </a:p>
        </p:txBody>
      </p:sp>
      <p:sp>
        <p:nvSpPr>
          <p:cNvPr id="119" name="Text Box 769"/>
          <p:cNvSpPr txBox="1">
            <a:spLocks noChangeArrowheads="1"/>
          </p:cNvSpPr>
          <p:nvPr/>
        </p:nvSpPr>
        <p:spPr bwMode="auto">
          <a:xfrm>
            <a:off x="3461170" y="3125559"/>
            <a:ext cx="1826474" cy="235221"/>
          </a:xfrm>
          <a:prstGeom prst="rect">
            <a:avLst/>
          </a:prstGeom>
          <a:solidFill>
            <a:srgbClr val="008000"/>
          </a:solidFill>
          <a:ln w="9525" algn="ctr">
            <a:noFill/>
            <a:miter lim="800000"/>
            <a:headEnd/>
            <a:tailEnd/>
          </a:ln>
          <a:effectLst>
            <a:glow rad="63500">
              <a:schemeClr val="accent4">
                <a:satMod val="175000"/>
                <a:alpha val="40000"/>
              </a:schemeClr>
            </a:glow>
            <a:outerShdw blurRad="50800" dist="38100" dir="2700000" algn="tl" rotWithShape="0">
              <a:prstClr val="black">
                <a:alpha val="40000"/>
              </a:prstClr>
            </a:outerShdw>
          </a:effectLst>
        </p:spPr>
        <p:txBody>
          <a:bodyPr lIns="65266" tIns="32633" rIns="65266" bIns="32633">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spcBef>
                <a:spcPct val="50000"/>
              </a:spcBef>
              <a:defRPr/>
            </a:pPr>
            <a:r>
              <a:rPr lang="ja-JP" altLang="en-US" sz="1100" b="1" dirty="0">
                <a:solidFill>
                  <a:schemeClr val="bg1"/>
                </a:solidFill>
                <a:latin typeface="HGPｺﾞｼｯｸM" pitchFamily="50" charset="-128"/>
                <a:ea typeface="HGPｺﾞｼｯｸM" pitchFamily="50" charset="-128"/>
              </a:rPr>
              <a:t>エネルギーネットシミュレータ</a:t>
            </a:r>
          </a:p>
        </p:txBody>
      </p:sp>
      <p:sp>
        <p:nvSpPr>
          <p:cNvPr id="120" name="角丸四角形 119"/>
          <p:cNvSpPr>
            <a:spLocks noChangeArrowheads="1"/>
          </p:cNvSpPr>
          <p:nvPr/>
        </p:nvSpPr>
        <p:spPr bwMode="auto">
          <a:xfrm>
            <a:off x="5344206" y="2627321"/>
            <a:ext cx="2056946" cy="1285875"/>
          </a:xfrm>
          <a:prstGeom prst="roundRect">
            <a:avLst>
              <a:gd name="adj" fmla="val 4574"/>
            </a:avLst>
          </a:prstGeom>
          <a:solidFill>
            <a:schemeClr val="bg1"/>
          </a:solidFill>
          <a:ln w="31750">
            <a:solidFill>
              <a:srgbClr val="00B050"/>
            </a:solidFill>
            <a:round/>
            <a:headEnd/>
            <a:tailEnd type="triangle" w="med" len="med"/>
          </a:ln>
        </p:spPr>
        <p:txBody>
          <a:bodyPr lIns="65266" tIns="32633" rIns="65266" bIns="32633"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lang="ja-JP" altLang="en-US"/>
          </a:p>
        </p:txBody>
      </p:sp>
      <p:sp>
        <p:nvSpPr>
          <p:cNvPr id="121" name="AutoShape 816"/>
          <p:cNvSpPr>
            <a:spLocks noChangeArrowheads="1"/>
          </p:cNvSpPr>
          <p:nvPr/>
        </p:nvSpPr>
        <p:spPr bwMode="auto">
          <a:xfrm>
            <a:off x="5395232" y="2576286"/>
            <a:ext cx="2005920" cy="1389062"/>
          </a:xfrm>
          <a:prstGeom prst="roundRect">
            <a:avLst>
              <a:gd name="adj" fmla="val 1884"/>
            </a:avLst>
          </a:prstGeom>
          <a:noFill/>
          <a:ln w="9525">
            <a:noFill/>
            <a:round/>
            <a:headEnd/>
            <a:tailEnd/>
          </a:ln>
        </p:spPr>
        <p:txBody>
          <a:bodyPr lIns="0" tIns="0" rIns="0" bIns="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288">
              <a:buFont typeface="Arial" charset="0"/>
              <a:buChar char="•"/>
            </a:pPr>
            <a:r>
              <a:rPr lang="ja-JP" altLang="en-US" sz="1000" dirty="0">
                <a:solidFill>
                  <a:srgbClr val="00B050"/>
                </a:solidFill>
                <a:latin typeface="HGｺﾞｼｯｸE" pitchFamily="49" charset="-128"/>
                <a:ea typeface="HGｺﾞｼｯｸE" pitchFamily="49" charset="-128"/>
              </a:rPr>
              <a:t>交通情報統合による移動体モニタリングシステムの研究開発 　</a:t>
            </a:r>
            <a:endParaRPr lang="en-US" altLang="ja-JP" sz="1000" dirty="0">
              <a:solidFill>
                <a:srgbClr val="00B050"/>
              </a:solidFill>
              <a:latin typeface="HGｺﾞｼｯｸE" pitchFamily="49" charset="-128"/>
              <a:ea typeface="HGｺﾞｼｯｸE" pitchFamily="49" charset="-128"/>
            </a:endParaRPr>
          </a:p>
          <a:p>
            <a:pPr defTabSz="913288">
              <a:buFont typeface="Arial" charset="0"/>
              <a:buChar char="•"/>
            </a:pPr>
            <a:r>
              <a:rPr lang="en-US" altLang="ja-JP" sz="1000" dirty="0">
                <a:solidFill>
                  <a:srgbClr val="00B050"/>
                </a:solidFill>
                <a:latin typeface="HGｺﾞｼｯｸE" pitchFamily="49" charset="-128"/>
                <a:ea typeface="HGｺﾞｼｯｸE" pitchFamily="49" charset="-128"/>
              </a:rPr>
              <a:t>MR(Mixed Reality)</a:t>
            </a:r>
            <a:r>
              <a:rPr lang="ja-JP" altLang="en-US" sz="1000" dirty="0">
                <a:solidFill>
                  <a:srgbClr val="00B050"/>
                </a:solidFill>
                <a:latin typeface="HGｺﾞｼｯｸE" pitchFamily="49" charset="-128"/>
                <a:ea typeface="HGｺﾞｼｯｸE" pitchFamily="49" charset="-128"/>
              </a:rPr>
              <a:t>技術を活用した移動体の可視化研究 　</a:t>
            </a:r>
            <a:endParaRPr lang="en-US" altLang="ja-JP" sz="1000" dirty="0">
              <a:solidFill>
                <a:srgbClr val="00B050"/>
              </a:solidFill>
              <a:latin typeface="HGｺﾞｼｯｸE" pitchFamily="49" charset="-128"/>
              <a:ea typeface="HGｺﾞｼｯｸE" pitchFamily="49" charset="-128"/>
            </a:endParaRPr>
          </a:p>
          <a:p>
            <a:pPr defTabSz="913288">
              <a:buFont typeface="Arial" charset="0"/>
              <a:buChar char="•"/>
            </a:pPr>
            <a:r>
              <a:rPr lang="ja-JP" altLang="en-US" sz="1000" dirty="0">
                <a:solidFill>
                  <a:srgbClr val="00B050"/>
                </a:solidFill>
                <a:latin typeface="HGｺﾞｼｯｸE" pitchFamily="49" charset="-128"/>
                <a:ea typeface="HGｺﾞｼｯｸE" pitchFamily="49" charset="-128"/>
              </a:rPr>
              <a:t>パニック時の人間行動分析による避難誘導モデルの研究 　</a:t>
            </a:r>
            <a:endParaRPr lang="en-US" altLang="ja-JP" sz="1000" dirty="0">
              <a:solidFill>
                <a:srgbClr val="00B050"/>
              </a:solidFill>
              <a:latin typeface="HGｺﾞｼｯｸE" pitchFamily="49" charset="-128"/>
              <a:ea typeface="HGｺﾞｼｯｸE" pitchFamily="49" charset="-128"/>
            </a:endParaRPr>
          </a:p>
          <a:p>
            <a:pPr defTabSz="913288">
              <a:buFont typeface="Arial" charset="0"/>
              <a:buChar char="•"/>
            </a:pPr>
            <a:r>
              <a:rPr lang="ja-JP" altLang="en-US" sz="1000" dirty="0">
                <a:solidFill>
                  <a:srgbClr val="00B050"/>
                </a:solidFill>
                <a:latin typeface="HGｺﾞｼｯｸE" pitchFamily="49" charset="-128"/>
                <a:ea typeface="HGｺﾞｼｯｸE" pitchFamily="49" charset="-128"/>
              </a:rPr>
              <a:t>避難誘導へのモードチェンジ可能な移動体研究</a:t>
            </a:r>
          </a:p>
        </p:txBody>
      </p:sp>
      <p:sp>
        <p:nvSpPr>
          <p:cNvPr id="122" name="Text Box 1284"/>
          <p:cNvSpPr txBox="1">
            <a:spLocks noChangeArrowheads="1"/>
          </p:cNvSpPr>
          <p:nvPr/>
        </p:nvSpPr>
        <p:spPr bwMode="auto">
          <a:xfrm>
            <a:off x="0" y="21544"/>
            <a:ext cx="9144000" cy="281347"/>
          </a:xfrm>
          <a:prstGeom prst="rect">
            <a:avLst/>
          </a:prstGeom>
          <a:noFill/>
          <a:ln w="9525">
            <a:noFill/>
            <a:miter lim="800000"/>
            <a:headEnd/>
            <a:tailEnd/>
          </a:ln>
        </p:spPr>
        <p:txBody>
          <a:bodyPr wrap="square" lIns="65266" tIns="32633" rIns="65266" bIns="32633">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42695" indent="-342695"/>
            <a:r>
              <a:rPr lang="ja-JP" altLang="en-US" sz="1400" b="1" dirty="0">
                <a:solidFill>
                  <a:srgbClr val="00B050"/>
                </a:solidFill>
              </a:rPr>
              <a:t>再生可能エネルギーを中心とした地域エネルギーと移動体を融合したエネルギー管理システムの構築全体構成イメージ</a:t>
            </a:r>
          </a:p>
        </p:txBody>
      </p:sp>
      <p:sp>
        <p:nvSpPr>
          <p:cNvPr id="123" name="AutoShape 816"/>
          <p:cNvSpPr>
            <a:spLocks noChangeArrowheads="1"/>
          </p:cNvSpPr>
          <p:nvPr/>
        </p:nvSpPr>
        <p:spPr bwMode="auto">
          <a:xfrm>
            <a:off x="4777249" y="2061491"/>
            <a:ext cx="3549461" cy="463245"/>
          </a:xfrm>
          <a:prstGeom prst="roundRect">
            <a:avLst>
              <a:gd name="adj" fmla="val 16667"/>
            </a:avLst>
          </a:prstGeom>
          <a:solidFill>
            <a:srgbClr val="FFFFFF">
              <a:alpha val="69803"/>
            </a:srgbClr>
          </a:solidFill>
          <a:ln w="9525">
            <a:noFill/>
            <a:round/>
            <a:headEnd/>
            <a:tailEnd/>
          </a:ln>
        </p:spPr>
        <p:txBody>
          <a:bodyPr lIns="0" tIns="0" rIns="0" bIns="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3288"/>
            <a:r>
              <a:rPr lang="ja-JP" altLang="en-US" sz="1400" b="1" u="sng" dirty="0"/>
              <a:t>世界初のエネルギー・モビリティー・情報（</a:t>
            </a:r>
            <a:r>
              <a:rPr lang="en-US" altLang="ja-JP" sz="1400" b="1" u="sng" dirty="0"/>
              <a:t>EMI</a:t>
            </a:r>
            <a:r>
              <a:rPr lang="ja-JP" altLang="en-US" sz="1400" b="1" u="sng" dirty="0"/>
              <a:t>）統合シミュレータ</a:t>
            </a:r>
          </a:p>
          <a:p>
            <a:pPr algn="ctr" defTabSz="913288"/>
            <a:r>
              <a:rPr lang="en-US" altLang="ja-JP" sz="1000" b="1" u="sng" dirty="0"/>
              <a:t>(</a:t>
            </a:r>
            <a:r>
              <a:rPr lang="ja-JP" altLang="en-US" sz="1000" b="1" u="sng" dirty="0"/>
              <a:t>オープンな統合プラットフォーム</a:t>
            </a:r>
            <a:r>
              <a:rPr lang="en-US" altLang="ja-JP" sz="1000" b="1" u="sng" dirty="0"/>
              <a:t>)</a:t>
            </a:r>
            <a:endParaRPr lang="ja-JP" altLang="en-US" sz="1000" b="1" u="sng" dirty="0"/>
          </a:p>
        </p:txBody>
      </p:sp>
      <p:sp>
        <p:nvSpPr>
          <p:cNvPr id="339" name="スライド番号プレースホルダー 2"/>
          <p:cNvSpPr>
            <a:spLocks noGrp="1"/>
          </p:cNvSpPr>
          <p:nvPr>
            <p:ph type="sldNum" sz="quarter" idx="12"/>
          </p:nvPr>
        </p:nvSpPr>
        <p:spPr>
          <a:xfrm>
            <a:off x="6975475" y="6448434"/>
            <a:ext cx="2133600" cy="365125"/>
          </a:xfrm>
        </p:spPr>
        <p:txBody>
          <a:bodyPr/>
          <a:lstStyle/>
          <a:p>
            <a:pPr>
              <a:defRPr/>
            </a:pPr>
            <a:fld id="{6A042D69-DC8F-477C-AA50-09036862282E}" type="slidenum">
              <a:rPr lang="ja-JP" altLang="en-US" sz="1200">
                <a:solidFill>
                  <a:prstClr val="black">
                    <a:tint val="75000"/>
                  </a:prstClr>
                </a:solidFill>
              </a:rPr>
              <a:pPr>
                <a:defRPr/>
              </a:pPr>
              <a:t>40</a:t>
            </a:fld>
            <a:endParaRPr lang="ja-JP" altLang="en-US" sz="1200" dirty="0">
              <a:solidFill>
                <a:prstClr val="black">
                  <a:tint val="75000"/>
                </a:prstClr>
              </a:solidFill>
            </a:endParaRPr>
          </a:p>
        </p:txBody>
      </p:sp>
    </p:spTree>
    <p:extLst>
      <p:ext uri="{BB962C8B-B14F-4D97-AF65-F5344CB8AC3E}">
        <p14:creationId xmlns="" xmlns:p14="http://schemas.microsoft.com/office/powerpoint/2010/main" val="19014341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r="2575" b="29543"/>
          <a:stretch/>
        </p:blipFill>
        <p:spPr bwMode="auto">
          <a:xfrm>
            <a:off x="2314128" y="1540046"/>
            <a:ext cx="6829872" cy="50131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テキスト ボックス 8"/>
          <p:cNvSpPr txBox="1"/>
          <p:nvPr/>
        </p:nvSpPr>
        <p:spPr>
          <a:xfrm>
            <a:off x="1043609" y="514799"/>
            <a:ext cx="7322777" cy="461665"/>
          </a:xfrm>
          <a:prstGeom prst="rect">
            <a:avLst/>
          </a:prstGeom>
          <a:noFill/>
        </p:spPr>
        <p:txBody>
          <a:bodyPr wrap="square" lIns="91385" tIns="45695" rIns="91385" bIns="45695"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400" dirty="0" smtClean="0">
                <a:latin typeface="+mj-ea"/>
                <a:ea typeface="+mj-ea"/>
                <a:cs typeface="メイリオ" pitchFamily="50" charset="-128"/>
              </a:rPr>
              <a:t>研究組織</a:t>
            </a:r>
            <a:endParaRPr lang="ja-JP" altLang="en-US" sz="2400" dirty="0">
              <a:latin typeface="+mj-ea"/>
              <a:ea typeface="+mj-ea"/>
              <a:cs typeface="メイリオ" pitchFamily="50" charset="-128"/>
            </a:endParaRPr>
          </a:p>
        </p:txBody>
      </p:sp>
      <p:cxnSp>
        <p:nvCxnSpPr>
          <p:cNvPr id="20" name="直線コネクタ 19"/>
          <p:cNvCxnSpPr/>
          <p:nvPr/>
        </p:nvCxnSpPr>
        <p:spPr>
          <a:xfrm>
            <a:off x="0" y="991761"/>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a:xfrm>
            <a:off x="0" y="11033"/>
            <a:ext cx="980728" cy="9807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5" tIns="45695" rIns="91385" bIns="45695"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22" name="正方形/長方形 21"/>
          <p:cNvSpPr/>
          <p:nvPr/>
        </p:nvSpPr>
        <p:spPr>
          <a:xfrm>
            <a:off x="820708" y="11033"/>
            <a:ext cx="160023" cy="40466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5" tIns="45695" rIns="91385" bIns="45695"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23" name="正方形/長方形 22"/>
          <p:cNvSpPr/>
          <p:nvPr/>
        </p:nvSpPr>
        <p:spPr>
          <a:xfrm>
            <a:off x="820708" y="402880"/>
            <a:ext cx="160023" cy="58888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85" tIns="45695" rIns="91385" bIns="45695"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cxnSp>
        <p:nvCxnSpPr>
          <p:cNvPr id="24" name="直線コネクタ 23"/>
          <p:cNvCxnSpPr/>
          <p:nvPr/>
        </p:nvCxnSpPr>
        <p:spPr>
          <a:xfrm>
            <a:off x="805471" y="6536377"/>
            <a:ext cx="756091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テキスト ボックス 14"/>
          <p:cNvSpPr txBox="1"/>
          <p:nvPr/>
        </p:nvSpPr>
        <p:spPr>
          <a:xfrm>
            <a:off x="3682306" y="6536378"/>
            <a:ext cx="1807243" cy="276948"/>
          </a:xfrm>
          <a:prstGeom prst="rect">
            <a:avLst/>
          </a:prstGeom>
          <a:noFill/>
        </p:spPr>
        <p:txBody>
          <a:bodyPr wrap="none" lIns="91385" tIns="45695" rIns="91385" bIns="45695"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1200" dirty="0">
                <a:solidFill>
                  <a:schemeClr val="bg1">
                    <a:lumMod val="65000"/>
                  </a:schemeClr>
                </a:solidFill>
              </a:rPr>
              <a:t>TOHOKU UNIVERSITY</a:t>
            </a:r>
            <a:endParaRPr lang="ja-JP" altLang="en-US" sz="1200" dirty="0">
              <a:solidFill>
                <a:schemeClr val="bg1">
                  <a:lumMod val="65000"/>
                </a:schemeClr>
              </a:solidFill>
            </a:endParaRPr>
          </a:p>
        </p:txBody>
      </p:sp>
      <p:pic>
        <p:nvPicPr>
          <p:cNvPr id="30" name="Picture 43"/>
          <p:cNvPicPr>
            <a:picLocks noChangeAspect="1" noChangeArrowheads="1"/>
          </p:cNvPicPr>
          <p:nvPr/>
        </p:nvPicPr>
        <p:blipFill>
          <a:blip r:embed="rId3" cstate="print"/>
          <a:srcRect/>
          <a:stretch>
            <a:fillRect/>
          </a:stretch>
        </p:blipFill>
        <p:spPr bwMode="auto">
          <a:xfrm>
            <a:off x="8388429" y="216475"/>
            <a:ext cx="581025" cy="720725"/>
          </a:xfrm>
          <a:prstGeom prst="rect">
            <a:avLst/>
          </a:prstGeom>
          <a:noFill/>
          <a:ln w="9525">
            <a:noFill/>
            <a:round/>
            <a:headEnd/>
            <a:tailEnd/>
          </a:ln>
        </p:spPr>
      </p:pic>
      <p:sp>
        <p:nvSpPr>
          <p:cNvPr id="31" name="スライド番号プレースホルダー 2"/>
          <p:cNvSpPr>
            <a:spLocks noGrp="1"/>
          </p:cNvSpPr>
          <p:nvPr>
            <p:ph type="sldNum" sz="quarter" idx="12"/>
          </p:nvPr>
        </p:nvSpPr>
        <p:spPr>
          <a:xfrm>
            <a:off x="6975475" y="6448434"/>
            <a:ext cx="2133600" cy="365125"/>
          </a:xfrm>
        </p:spPr>
        <p:txBody>
          <a:bodyPr/>
          <a:lstStyle/>
          <a:p>
            <a:pPr>
              <a:defRPr/>
            </a:pPr>
            <a:fld id="{6A042D69-DC8F-477C-AA50-09036862282E}" type="slidenum">
              <a:rPr lang="ja-JP" altLang="en-US" sz="1200">
                <a:solidFill>
                  <a:prstClr val="black">
                    <a:tint val="75000"/>
                  </a:prstClr>
                </a:solidFill>
              </a:rPr>
              <a:pPr>
                <a:defRPr/>
              </a:pPr>
              <a:t>41</a:t>
            </a:fld>
            <a:endParaRPr lang="ja-JP" altLang="en-US" sz="1200" dirty="0">
              <a:solidFill>
                <a:prstClr val="black">
                  <a:tint val="75000"/>
                </a:prstClr>
              </a:solidFill>
            </a:endParaRPr>
          </a:p>
        </p:txBody>
      </p:sp>
      <p:sp>
        <p:nvSpPr>
          <p:cNvPr id="34" name="テキスト ボックス 33"/>
          <p:cNvSpPr txBox="1"/>
          <p:nvPr/>
        </p:nvSpPr>
        <p:spPr>
          <a:xfrm>
            <a:off x="1907704" y="1658415"/>
            <a:ext cx="5760640" cy="33547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600" b="1" i="0" u="none" strike="noStrike" kern="0" cap="none" spc="0" normalizeH="0" baseline="0" noProof="0" dirty="0" smtClean="0">
                <a:ln>
                  <a:noFill/>
                </a:ln>
                <a:solidFill>
                  <a:sysClr val="windowText" lastClr="000000"/>
                </a:solidFill>
                <a:uLnTx/>
                <a:uFillTx/>
              </a:rPr>
              <a:t>東北大学（環境・工学）（１）</a:t>
            </a:r>
            <a:endParaRPr kumimoji="1" lang="en-US" altLang="ja-JP" sz="1600" b="1" i="0" u="none" strike="noStrike" kern="0" cap="none" spc="0" normalizeH="0" baseline="0" noProof="0" dirty="0" smtClean="0">
              <a:ln>
                <a:noFill/>
              </a:ln>
              <a:solidFill>
                <a:sysClr val="windowText" lastClr="000000"/>
              </a:solidFill>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smtClean="0">
                <a:ln>
                  <a:noFill/>
                </a:ln>
                <a:solidFill>
                  <a:sysClr val="windowText" lastClr="000000"/>
                </a:solidFill>
                <a:uLnTx/>
                <a:uFillTx/>
              </a:rPr>
              <a:t>・地域エネルギーマネジメントシステム（ＣＥＭＳ）の研究開発</a:t>
            </a:r>
            <a:endParaRPr kumimoji="0" lang="en-US" altLang="ja-JP" sz="1600" b="1" i="0" u="none" strike="noStrike" kern="0" cap="none" spc="0" normalizeH="0" baseline="0" noProof="0" dirty="0" smtClean="0">
              <a:ln>
                <a:noFill/>
              </a:ln>
              <a:solidFill>
                <a:sysClr val="windowText" lastClr="000000"/>
              </a:solidFill>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smtClean="0">
                <a:ln>
                  <a:noFill/>
                </a:ln>
                <a:solidFill>
                  <a:sysClr val="windowText" lastClr="000000"/>
                </a:solidFill>
                <a:uLnTx/>
                <a:uFillTx/>
              </a:rPr>
              <a:t>・ＥＭＳ用アクティブサイネージに関する研究開発</a:t>
            </a:r>
            <a:endParaRPr kumimoji="0" lang="en-US" altLang="ja-JP" sz="1600" b="1" i="0" u="none" strike="noStrike" kern="0" cap="none" spc="0" normalizeH="0" baseline="0" noProof="0" dirty="0" smtClean="0">
              <a:ln>
                <a:noFill/>
              </a:ln>
              <a:solidFill>
                <a:sysClr val="windowText" lastClr="000000"/>
              </a:solidFill>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600" b="1" i="0" u="none" strike="noStrike" kern="0" cap="none" spc="0" normalizeH="0" baseline="0" noProof="0" dirty="0" smtClean="0">
                <a:ln>
                  <a:noFill/>
                </a:ln>
                <a:solidFill>
                  <a:sysClr val="windowText" lastClr="000000"/>
                </a:solidFill>
                <a:uLnTx/>
                <a:uFillTx/>
              </a:rPr>
              <a:t>・ＥＭＳ連携地熱エネルギー（大崎市）の研究開発</a:t>
            </a:r>
            <a:endParaRPr kumimoji="1" lang="en-US" altLang="ja-JP" sz="1600" b="1" i="0" u="none" strike="noStrike" kern="0" cap="none" spc="0" normalizeH="0" baseline="0" noProof="0" dirty="0" smtClean="0">
              <a:ln>
                <a:noFill/>
              </a:ln>
              <a:solidFill>
                <a:sysClr val="windowText" lastClr="000000"/>
              </a:solidFill>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600" b="1" i="0" u="none" strike="noStrike" kern="0" cap="none" spc="0" normalizeH="0" baseline="0" noProof="0" dirty="0" smtClean="0">
              <a:ln>
                <a:noFill/>
              </a:ln>
              <a:solidFill>
                <a:sysClr val="windowText" lastClr="000000"/>
              </a:solidFill>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600" b="1" i="0" u="none" strike="noStrike" kern="0" cap="none" spc="0" normalizeH="0" baseline="0" noProof="0" dirty="0" smtClean="0">
                <a:ln>
                  <a:noFill/>
                </a:ln>
                <a:solidFill>
                  <a:sysClr val="windowText" lastClr="000000"/>
                </a:solidFill>
                <a:uLnTx/>
                <a:uFillTx/>
              </a:rPr>
              <a:t>東北大学（農学）・岩手大学・秋田県立大学グループ（２）</a:t>
            </a:r>
            <a:endParaRPr kumimoji="1" lang="en-US" altLang="ja-JP" sz="1600" b="1" i="0" u="none" strike="noStrike" kern="0" cap="none" spc="0" normalizeH="0" baseline="0" noProof="0" dirty="0" smtClean="0">
              <a:ln>
                <a:noFill/>
              </a:ln>
              <a:solidFill>
                <a:sysClr val="windowText" lastClr="000000"/>
              </a:solidFill>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smtClean="0">
                <a:ln>
                  <a:noFill/>
                </a:ln>
                <a:solidFill>
                  <a:sysClr val="windowText" lastClr="000000"/>
                </a:solidFill>
                <a:uLnTx/>
                <a:uFillTx/>
              </a:rPr>
              <a:t>・ＥＭＳ連携バイオマスエネルギー（大崎市）の研究開発</a:t>
            </a:r>
            <a:endParaRPr kumimoji="0" lang="en-US" altLang="ja-JP" sz="1600" b="1" i="0" u="none" strike="noStrike" kern="0" cap="none" spc="0" normalizeH="0" baseline="0" noProof="0" dirty="0" smtClean="0">
              <a:ln>
                <a:noFill/>
              </a:ln>
              <a:solidFill>
                <a:sysClr val="windowText" lastClr="000000"/>
              </a:solidFill>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ja-JP" sz="1600" b="1" i="0" u="none" strike="noStrike" kern="0" cap="none" spc="0" normalizeH="0" baseline="0" noProof="0" dirty="0" smtClean="0">
              <a:ln>
                <a:noFill/>
              </a:ln>
              <a:solidFill>
                <a:sysClr val="windowText" lastClr="000000"/>
              </a:solidFill>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smtClean="0">
                <a:ln>
                  <a:noFill/>
                </a:ln>
                <a:solidFill>
                  <a:sysClr val="windowText" lastClr="000000"/>
                </a:solidFill>
                <a:uLnTx/>
                <a:uFillTx/>
              </a:rPr>
              <a:t>東北大学（環境）・石巻専修大学グループ（３）</a:t>
            </a:r>
            <a:endParaRPr kumimoji="0" lang="en-US" altLang="ja-JP" sz="1600" b="1" i="0" u="none" strike="noStrike" kern="0" cap="none" spc="0" normalizeH="0" baseline="0" noProof="0" dirty="0" smtClean="0">
              <a:ln>
                <a:noFill/>
              </a:ln>
              <a:solidFill>
                <a:sysClr val="windowText" lastClr="000000"/>
              </a:solidFill>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600" b="1" i="0" u="none" strike="noStrike" kern="0" cap="none" spc="0" normalizeH="0" baseline="0" noProof="0" dirty="0" smtClean="0">
                <a:ln>
                  <a:noFill/>
                </a:ln>
                <a:solidFill>
                  <a:sysClr val="windowText" lastClr="000000"/>
                </a:solidFill>
                <a:uLnTx/>
                <a:uFillTx/>
              </a:rPr>
              <a:t>・ＥＭＳ連携用インターフェースの研究開発</a:t>
            </a:r>
            <a:endParaRPr kumimoji="1" lang="en-US" altLang="ja-JP" sz="1600" b="1" i="0" u="none" strike="noStrike" kern="0" cap="none" spc="0" normalizeH="0" baseline="0" noProof="0" dirty="0" smtClean="0">
              <a:ln>
                <a:noFill/>
              </a:ln>
              <a:solidFill>
                <a:sysClr val="windowText" lastClr="000000"/>
              </a:solidFill>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smtClean="0">
                <a:ln>
                  <a:noFill/>
                </a:ln>
                <a:solidFill>
                  <a:sysClr val="windowText" lastClr="000000"/>
                </a:solidFill>
                <a:uLnTx/>
                <a:uFillTx/>
              </a:rPr>
              <a:t>・ＥＭＳ連携微細藻類エネルギー（石巻市）の研究開発</a:t>
            </a:r>
            <a:endParaRPr kumimoji="1" lang="en-US" altLang="ja-JP" sz="1600" b="1" i="0" u="none" strike="noStrike" kern="0" cap="none" spc="0" normalizeH="0" baseline="0" noProof="0" dirty="0" smtClean="0">
              <a:ln>
                <a:noFill/>
              </a:ln>
              <a:solidFill>
                <a:sysClr val="windowText" lastClr="000000"/>
              </a:solidFill>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ja-JP" sz="1800" b="1" i="0" u="none" strike="noStrike" kern="0" cap="none" spc="0" normalizeH="0" baseline="0" noProof="0" dirty="0" smtClean="0">
              <a:ln>
                <a:noFill/>
              </a:ln>
              <a:solidFill>
                <a:sysClr val="windowText" lastClr="000000"/>
              </a:solidFill>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ja-JP" sz="1800" b="1" i="0" u="none" strike="noStrike" kern="0" cap="none" spc="0" normalizeH="0" baseline="0" noProof="0" dirty="0" smtClean="0">
              <a:ln>
                <a:noFill/>
              </a:ln>
              <a:solidFill>
                <a:sysClr val="windowText" lastClr="000000"/>
              </a:solidFill>
              <a:uLnTx/>
              <a:uFillTx/>
            </a:endParaRPr>
          </a:p>
        </p:txBody>
      </p:sp>
      <p:sp>
        <p:nvSpPr>
          <p:cNvPr id="15" name="円/楕円 14"/>
          <p:cNvSpPr/>
          <p:nvPr/>
        </p:nvSpPr>
        <p:spPr>
          <a:xfrm>
            <a:off x="490364" y="1124745"/>
            <a:ext cx="7610027" cy="4115489"/>
          </a:xfrm>
          <a:prstGeom prst="ellipse">
            <a:avLst/>
          </a:prstGeom>
          <a:noFill/>
          <a:ln w="25400" cap="flat" cmpd="sng" algn="ctr">
            <a:solidFill>
              <a:srgbClr val="4F81BD">
                <a:shade val="50000"/>
              </a:srgbClr>
            </a:solidFill>
            <a:prstDash val="solid"/>
          </a:ln>
          <a:effectLst/>
        </p:spPr>
        <p:txBody>
          <a:bodyPr rtlCol="0" anchor="ctr"/>
          <a:lstStyle>
            <a:defPPr>
              <a:defRPr lang="ja-JP"/>
            </a:defPPr>
            <a:lvl1pPr marL="0" algn="l" defTabSz="913630" rtl="0" eaLnBrk="1" latinLnBrk="0" hangingPunct="1">
              <a:defRPr kumimoji="1" sz="1800" kern="1200">
                <a:solidFill>
                  <a:schemeClr val="lt1"/>
                </a:solidFill>
                <a:latin typeface="+mn-lt"/>
                <a:ea typeface="+mn-ea"/>
                <a:cs typeface="+mn-cs"/>
              </a:defRPr>
            </a:lvl1pPr>
            <a:lvl2pPr marL="456815" algn="l" defTabSz="913630" rtl="0" eaLnBrk="1" latinLnBrk="0" hangingPunct="1">
              <a:defRPr kumimoji="1" sz="1800" kern="1200">
                <a:solidFill>
                  <a:schemeClr val="lt1"/>
                </a:solidFill>
                <a:latin typeface="+mn-lt"/>
                <a:ea typeface="+mn-ea"/>
                <a:cs typeface="+mn-cs"/>
              </a:defRPr>
            </a:lvl2pPr>
            <a:lvl3pPr marL="913630" algn="l" defTabSz="913630" rtl="0" eaLnBrk="1" latinLnBrk="0" hangingPunct="1">
              <a:defRPr kumimoji="1" sz="1800" kern="1200">
                <a:solidFill>
                  <a:schemeClr val="lt1"/>
                </a:solidFill>
                <a:latin typeface="+mn-lt"/>
                <a:ea typeface="+mn-ea"/>
                <a:cs typeface="+mn-cs"/>
              </a:defRPr>
            </a:lvl3pPr>
            <a:lvl4pPr marL="1370446" algn="l" defTabSz="913630" rtl="0" eaLnBrk="1" latinLnBrk="0" hangingPunct="1">
              <a:defRPr kumimoji="1" sz="1800" kern="1200">
                <a:solidFill>
                  <a:schemeClr val="lt1"/>
                </a:solidFill>
                <a:latin typeface="+mn-lt"/>
                <a:ea typeface="+mn-ea"/>
                <a:cs typeface="+mn-cs"/>
              </a:defRPr>
            </a:lvl4pPr>
            <a:lvl5pPr marL="1827261" algn="l" defTabSz="913630" rtl="0" eaLnBrk="1" latinLnBrk="0" hangingPunct="1">
              <a:defRPr kumimoji="1" sz="1800" kern="1200">
                <a:solidFill>
                  <a:schemeClr val="lt1"/>
                </a:solidFill>
                <a:latin typeface="+mn-lt"/>
                <a:ea typeface="+mn-ea"/>
                <a:cs typeface="+mn-cs"/>
              </a:defRPr>
            </a:lvl5pPr>
            <a:lvl6pPr marL="2284079" algn="l" defTabSz="913630" rtl="0" eaLnBrk="1" latinLnBrk="0" hangingPunct="1">
              <a:defRPr kumimoji="1" sz="1800" kern="1200">
                <a:solidFill>
                  <a:schemeClr val="lt1"/>
                </a:solidFill>
                <a:latin typeface="+mn-lt"/>
                <a:ea typeface="+mn-ea"/>
                <a:cs typeface="+mn-cs"/>
              </a:defRPr>
            </a:lvl6pPr>
            <a:lvl7pPr marL="2740897" algn="l" defTabSz="913630" rtl="0" eaLnBrk="1" latinLnBrk="0" hangingPunct="1">
              <a:defRPr kumimoji="1" sz="1800" kern="1200">
                <a:solidFill>
                  <a:schemeClr val="lt1"/>
                </a:solidFill>
                <a:latin typeface="+mn-lt"/>
                <a:ea typeface="+mn-ea"/>
                <a:cs typeface="+mn-cs"/>
              </a:defRPr>
            </a:lvl7pPr>
            <a:lvl8pPr marL="3197712" algn="l" defTabSz="913630" rtl="0" eaLnBrk="1" latinLnBrk="0" hangingPunct="1">
              <a:defRPr kumimoji="1" sz="1800" kern="1200">
                <a:solidFill>
                  <a:schemeClr val="lt1"/>
                </a:solidFill>
                <a:latin typeface="+mn-lt"/>
                <a:ea typeface="+mn-ea"/>
                <a:cs typeface="+mn-cs"/>
              </a:defRPr>
            </a:lvl8pPr>
            <a:lvl9pPr marL="3654529" algn="l" defTabSz="913630" rtl="0" eaLnBrk="1" latinLnBrk="0" hangingPunct="1">
              <a:defRPr kumimoji="1" sz="1800" kern="1200">
                <a:solidFill>
                  <a:schemeClr val="lt1"/>
                </a:solidFill>
                <a:latin typeface="+mn-lt"/>
                <a:ea typeface="+mn-ea"/>
                <a:cs typeface="+mn-cs"/>
              </a:defRPr>
            </a:lvl9pPr>
          </a:lstStyle>
          <a:p>
            <a:pPr marL="0" marR="0" lvl="0" indent="0" algn="ctr" defTabSz="91363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smtClean="0">
              <a:ln>
                <a:noFill/>
              </a:ln>
              <a:solidFill>
                <a:sysClr val="windowText" lastClr="000000"/>
              </a:solidFill>
              <a:effectLst>
                <a:outerShdw blurRad="38100" dist="38100" dir="2700000" algn="tl">
                  <a:srgbClr val="000000">
                    <a:alpha val="43137"/>
                  </a:srgbClr>
                </a:outerShdw>
              </a:effectLst>
              <a:uLnTx/>
              <a:uFillTx/>
              <a:latin typeface="Calibri"/>
              <a:ea typeface="ＭＳ Ｐゴシック"/>
              <a:cs typeface="+mn-cs"/>
            </a:endParaRPr>
          </a:p>
        </p:txBody>
      </p:sp>
      <p:sp>
        <p:nvSpPr>
          <p:cNvPr id="33" name="円/楕円 32"/>
          <p:cNvSpPr/>
          <p:nvPr/>
        </p:nvSpPr>
        <p:spPr>
          <a:xfrm>
            <a:off x="1115618" y="4581128"/>
            <a:ext cx="6984776" cy="1368152"/>
          </a:xfrm>
          <a:prstGeom prst="ellipse">
            <a:avLst/>
          </a:prstGeom>
          <a:solidFill>
            <a:srgbClr val="F79646">
              <a:lumMod val="20000"/>
              <a:lumOff val="80000"/>
              <a:alpha val="46000"/>
            </a:srgbClr>
          </a:solidFill>
          <a:ln w="25400" cap="flat" cmpd="sng" algn="ctr">
            <a:solidFill>
              <a:srgbClr val="4F81BD">
                <a:shade val="50000"/>
              </a:srgbClr>
            </a:solidFill>
            <a:prstDash val="solid"/>
          </a:ln>
          <a:effectLst/>
        </p:spPr>
        <p:txBody>
          <a:bodyPr rtlCol="0" anchor="ctr"/>
          <a:lstStyle/>
          <a:p>
            <a:pPr lvl="0" algn="ctr" defTabSz="914400">
              <a:defRPr/>
            </a:pPr>
            <a:r>
              <a:rPr lang="ja-JP" altLang="en-US" sz="1600" b="1" kern="0" dirty="0">
                <a:solidFill>
                  <a:sysClr val="windowText" lastClr="000000"/>
                </a:solidFill>
                <a:latin typeface="Calibri"/>
              </a:rPr>
              <a:t>東京大学生産技術研究所先進モビリティ研究センター（</a:t>
            </a:r>
            <a:r>
              <a:rPr lang="en-US" altLang="ja-JP" sz="1600" b="1" kern="0" dirty="0">
                <a:solidFill>
                  <a:sysClr val="windowText" lastClr="000000"/>
                </a:solidFill>
                <a:latin typeface="Calibri"/>
              </a:rPr>
              <a:t>ITS</a:t>
            </a:r>
            <a:r>
              <a:rPr lang="ja-JP" altLang="en-US" sz="1600" b="1" kern="0" dirty="0">
                <a:solidFill>
                  <a:sysClr val="windowText" lastClr="000000"/>
                </a:solidFill>
                <a:latin typeface="Calibri"/>
              </a:rPr>
              <a:t>センター</a:t>
            </a:r>
            <a:r>
              <a:rPr lang="ja-JP" altLang="en-US" sz="1600" b="1" kern="0" dirty="0" smtClean="0">
                <a:solidFill>
                  <a:sysClr val="windowText" lastClr="000000"/>
                </a:solidFill>
                <a:latin typeface="Calibri"/>
              </a:rPr>
              <a:t>）</a:t>
            </a:r>
            <a:endParaRPr lang="en-US" altLang="ja-JP" sz="1600" b="1" kern="0" dirty="0" smtClean="0">
              <a:solidFill>
                <a:sysClr val="windowText" lastClr="000000"/>
              </a:solidFill>
              <a:latin typeface="Calibri"/>
            </a:endParaRPr>
          </a:p>
          <a:p>
            <a:pPr lvl="0" algn="ctr" defTabSz="914400">
              <a:defRPr/>
            </a:pPr>
            <a:r>
              <a:rPr kumimoji="0" lang="ja-JP" altLang="en-US" sz="1600" b="1" i="0" u="none" strike="noStrike" kern="0" cap="none" spc="0" normalizeH="0" baseline="0" noProof="0" dirty="0" smtClean="0">
                <a:ln>
                  <a:noFill/>
                </a:ln>
                <a:solidFill>
                  <a:sysClr val="windowText" lastClr="000000"/>
                </a:solidFill>
                <a:uLnTx/>
                <a:uFillTx/>
                <a:latin typeface="Calibri"/>
                <a:ea typeface="ＭＳ Ｐゴシック"/>
                <a:cs typeface="+mn-cs"/>
              </a:rPr>
              <a:t>東北大学工学研究科</a:t>
            </a:r>
            <a:r>
              <a:rPr kumimoji="0" lang="ja-JP" altLang="en-US" sz="1600" b="1" kern="0" dirty="0" err="1">
                <a:solidFill>
                  <a:sysClr val="windowText" lastClr="000000"/>
                </a:solidFill>
                <a:latin typeface="Calibri"/>
              </a:rPr>
              <a:t>，</a:t>
            </a:r>
            <a:r>
              <a:rPr kumimoji="0" lang="ja-JP" altLang="en-US" sz="1600" b="1" kern="0">
                <a:solidFill>
                  <a:sysClr val="windowText" lastClr="000000"/>
                </a:solidFill>
                <a:latin typeface="Calibri"/>
              </a:rPr>
              <a:t>未来科学技術共同研究センター</a:t>
            </a:r>
            <a:endParaRPr kumimoji="0" lang="en-US" altLang="ja-JP" sz="1600" b="1" i="0" u="none" strike="noStrike" kern="0" cap="none" spc="0" normalizeH="0" baseline="0" noProof="0" dirty="0" smtClean="0">
              <a:ln>
                <a:noFill/>
              </a:ln>
              <a:solidFill>
                <a:sysClr val="windowText" lastClr="000000"/>
              </a:solidFill>
              <a:uLnTx/>
              <a:uFillTx/>
              <a:latin typeface="Calibri"/>
              <a:ea typeface="ＭＳ Ｐゴシック"/>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600" b="1" i="0" u="none" strike="noStrike" kern="0" cap="none" spc="0" normalizeH="0" baseline="0" noProof="0" dirty="0" smtClean="0">
                <a:ln>
                  <a:noFill/>
                </a:ln>
                <a:solidFill>
                  <a:sysClr val="windowText" lastClr="000000"/>
                </a:solidFill>
                <a:uLnTx/>
                <a:uFillTx/>
                <a:latin typeface="Calibri"/>
                <a:ea typeface="ＭＳ Ｐゴシック"/>
                <a:cs typeface="+mn-cs"/>
              </a:rPr>
              <a:t>・エネルギーモビリティマネジメントシステムの研究開発</a:t>
            </a:r>
            <a:endParaRPr kumimoji="1" lang="ja-JP" altLang="en-US" sz="1600" b="1" i="0" u="none" strike="noStrike" kern="0" cap="none" spc="0" normalizeH="0" baseline="0" noProof="0" dirty="0">
              <a:ln>
                <a:noFill/>
              </a:ln>
              <a:solidFill>
                <a:sysClr val="windowText" lastClr="000000"/>
              </a:solidFill>
              <a:uLnTx/>
              <a:uFillTx/>
              <a:latin typeface="Calibri"/>
              <a:ea typeface="ＭＳ Ｐゴシック"/>
              <a:cs typeface="+mn-cs"/>
            </a:endParaRPr>
          </a:p>
        </p:txBody>
      </p:sp>
    </p:spTree>
    <p:extLst>
      <p:ext uri="{BB962C8B-B14F-4D97-AF65-F5344CB8AC3E}">
        <p14:creationId xmlns="" xmlns:p14="http://schemas.microsoft.com/office/powerpoint/2010/main" val="42223025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0" y="11034"/>
            <a:ext cx="9144000" cy="6802343"/>
            <a:chOff x="0" y="0"/>
            <a:chExt cx="9144000" cy="6802343"/>
          </a:xfrm>
        </p:grpSpPr>
        <p:sp>
          <p:nvSpPr>
            <p:cNvPr id="4" name="テキスト ボックス 8"/>
            <p:cNvSpPr txBox="1"/>
            <p:nvPr/>
          </p:nvSpPr>
          <p:spPr>
            <a:xfrm>
              <a:off x="1043608" y="334396"/>
              <a:ext cx="7200800" cy="64633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lvl="0">
                <a:spcBef>
                  <a:spcPct val="0"/>
                </a:spcBef>
                <a:defRPr/>
              </a:pPr>
              <a:r>
                <a:rPr lang="ja-JP" altLang="en-US" dirty="0"/>
                <a:t>震災復興の新しいまちづくりに、再生可能エネルギーによるＤＣ（直流給電）と、系統からのＡＣ（交流給電）のハイブリッドグリッドを導入</a:t>
              </a:r>
            </a:p>
          </p:txBody>
        </p:sp>
        <p:cxnSp>
          <p:nvCxnSpPr>
            <p:cNvPr id="5" name="直線コネクタ 4"/>
            <p:cNvCxnSpPr/>
            <p:nvPr/>
          </p:nvCxnSpPr>
          <p:spPr>
            <a:xfrm>
              <a:off x="0" y="980728"/>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a:xfrm>
              <a:off x="0" y="0"/>
              <a:ext cx="980728" cy="9807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sp>
          <p:nvSpPr>
            <p:cNvPr id="7" name="正方形/長方形 6"/>
            <p:cNvSpPr/>
            <p:nvPr/>
          </p:nvSpPr>
          <p:spPr>
            <a:xfrm>
              <a:off x="820705" y="0"/>
              <a:ext cx="160023" cy="40466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sp>
          <p:nvSpPr>
            <p:cNvPr id="8" name="正方形/長方形 7"/>
            <p:cNvSpPr/>
            <p:nvPr/>
          </p:nvSpPr>
          <p:spPr>
            <a:xfrm>
              <a:off x="820705" y="391842"/>
              <a:ext cx="160023" cy="58888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cxnSp>
          <p:nvCxnSpPr>
            <p:cNvPr id="9" name="直線コネクタ 8"/>
            <p:cNvCxnSpPr/>
            <p:nvPr/>
          </p:nvCxnSpPr>
          <p:spPr>
            <a:xfrm>
              <a:off x="805468" y="6525344"/>
              <a:ext cx="756091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テキスト ボックス 14"/>
            <p:cNvSpPr txBox="1"/>
            <p:nvPr/>
          </p:nvSpPr>
          <p:spPr>
            <a:xfrm>
              <a:off x="3682256" y="6525344"/>
              <a:ext cx="1807354" cy="276999"/>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1200" dirty="0">
                  <a:solidFill>
                    <a:schemeClr val="bg1">
                      <a:lumMod val="65000"/>
                    </a:schemeClr>
                  </a:solidFill>
                </a:rPr>
                <a:t>TOHOKU UNIVERSITY</a:t>
              </a:r>
              <a:endParaRPr lang="ja-JP" altLang="en-US" sz="1200" dirty="0">
                <a:solidFill>
                  <a:schemeClr val="bg1">
                    <a:lumMod val="65000"/>
                  </a:schemeClr>
                </a:solidFill>
              </a:endParaRPr>
            </a:p>
          </p:txBody>
        </p:sp>
      </p:grpSp>
      <p:pic>
        <p:nvPicPr>
          <p:cNvPr id="12" name="Picture 43"/>
          <p:cNvPicPr>
            <a:picLocks noChangeAspect="1" noChangeArrowheads="1"/>
          </p:cNvPicPr>
          <p:nvPr/>
        </p:nvPicPr>
        <p:blipFill>
          <a:blip r:embed="rId2" cstate="print"/>
          <a:srcRect/>
          <a:stretch>
            <a:fillRect/>
          </a:stretch>
        </p:blipFill>
        <p:spPr bwMode="auto">
          <a:xfrm>
            <a:off x="8388429" y="199679"/>
            <a:ext cx="581025" cy="720725"/>
          </a:xfrm>
          <a:prstGeom prst="rect">
            <a:avLst/>
          </a:prstGeom>
          <a:noFill/>
          <a:ln w="9525">
            <a:noFill/>
            <a:round/>
            <a:headEnd/>
            <a:tailEnd/>
          </a:ln>
        </p:spPr>
      </p:pic>
      <p:pic>
        <p:nvPicPr>
          <p:cNvPr id="58" name="図 554" descr="BUI003.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979990" y="4784725"/>
            <a:ext cx="1701800" cy="170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 name="図 548" descr="BUI003.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275391" y="2263775"/>
            <a:ext cx="865187"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 name="図 549" descr="BUI003.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000500" y="2047881"/>
            <a:ext cx="935038"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2" name="直線コネクタ 61"/>
          <p:cNvCxnSpPr/>
          <p:nvPr/>
        </p:nvCxnSpPr>
        <p:spPr bwMode="auto">
          <a:xfrm rot="16200000" flipV="1">
            <a:off x="5689607" y="4846638"/>
            <a:ext cx="288925" cy="215900"/>
          </a:xfrm>
          <a:prstGeom prst="line">
            <a:avLst/>
          </a:prstGeom>
          <a:gradFill rotWithShape="1">
            <a:gsLst>
              <a:gs pos="0">
                <a:srgbClr val="FFFFFF"/>
              </a:gs>
              <a:gs pos="100000">
                <a:srgbClr val="FFFFFF">
                  <a:gamma/>
                  <a:shade val="86275"/>
                  <a:invGamma/>
                </a:srgbClr>
              </a:gs>
            </a:gsLst>
            <a:lin ang="2700000" scaled="1"/>
          </a:gradFill>
          <a:ln w="38100" cap="flat" cmpd="sng" algn="ctr">
            <a:solidFill>
              <a:srgbClr val="CC0066"/>
            </a:solidFill>
            <a:prstDash val="solid"/>
            <a:round/>
            <a:headEnd type="none" w="med" len="med"/>
            <a:tailEnd type="none" w="med" len="med"/>
          </a:ln>
          <a:effectLst/>
        </p:spPr>
      </p:cxnSp>
      <p:cxnSp>
        <p:nvCxnSpPr>
          <p:cNvPr id="63" name="直線コネクタ 62"/>
          <p:cNvCxnSpPr/>
          <p:nvPr/>
        </p:nvCxnSpPr>
        <p:spPr bwMode="auto">
          <a:xfrm rot="10800000" flipV="1">
            <a:off x="658816" y="3992563"/>
            <a:ext cx="503237" cy="215900"/>
          </a:xfrm>
          <a:prstGeom prst="line">
            <a:avLst/>
          </a:prstGeom>
          <a:gradFill rotWithShape="1">
            <a:gsLst>
              <a:gs pos="0">
                <a:srgbClr val="FFFFFF"/>
              </a:gs>
              <a:gs pos="100000">
                <a:srgbClr val="FFFFFF">
                  <a:gamma/>
                  <a:shade val="86275"/>
                  <a:invGamma/>
                </a:srgbClr>
              </a:gs>
            </a:gsLst>
            <a:lin ang="2700000" scaled="1"/>
          </a:gradFill>
          <a:ln w="38100" cap="flat" cmpd="sng" algn="ctr">
            <a:solidFill>
              <a:srgbClr val="CC0066"/>
            </a:solidFill>
            <a:prstDash val="solid"/>
            <a:round/>
            <a:headEnd type="none" w="med" len="med"/>
            <a:tailEnd type="none" w="med" len="med"/>
          </a:ln>
          <a:effectLst/>
        </p:spPr>
      </p:cxnSp>
      <p:cxnSp>
        <p:nvCxnSpPr>
          <p:cNvPr id="64" name="直線コネクタ 63"/>
          <p:cNvCxnSpPr/>
          <p:nvPr/>
        </p:nvCxnSpPr>
        <p:spPr bwMode="auto">
          <a:xfrm rot="5400000">
            <a:off x="6204744" y="2910682"/>
            <a:ext cx="215900" cy="217488"/>
          </a:xfrm>
          <a:prstGeom prst="line">
            <a:avLst/>
          </a:prstGeom>
          <a:gradFill rotWithShape="1">
            <a:gsLst>
              <a:gs pos="0">
                <a:srgbClr val="FFFFFF"/>
              </a:gs>
              <a:gs pos="100000">
                <a:srgbClr val="FFFFFF">
                  <a:gamma/>
                  <a:shade val="86275"/>
                  <a:invGamma/>
                </a:srgbClr>
              </a:gs>
            </a:gsLst>
            <a:lin ang="2700000" scaled="1"/>
          </a:gradFill>
          <a:ln w="38100" cap="flat" cmpd="sng" algn="ctr">
            <a:solidFill>
              <a:srgbClr val="CC0066"/>
            </a:solidFill>
            <a:prstDash val="solid"/>
            <a:round/>
            <a:headEnd type="none" w="med" len="med"/>
            <a:tailEnd type="none" w="med" len="med"/>
          </a:ln>
          <a:effectLst/>
        </p:spPr>
      </p:cxnSp>
      <p:cxnSp>
        <p:nvCxnSpPr>
          <p:cNvPr id="65" name="直線コネクタ 64"/>
          <p:cNvCxnSpPr/>
          <p:nvPr/>
        </p:nvCxnSpPr>
        <p:spPr bwMode="auto">
          <a:xfrm rot="16200000" flipV="1">
            <a:off x="4321971" y="2758282"/>
            <a:ext cx="287337" cy="215900"/>
          </a:xfrm>
          <a:prstGeom prst="line">
            <a:avLst/>
          </a:prstGeom>
          <a:gradFill rotWithShape="1">
            <a:gsLst>
              <a:gs pos="0">
                <a:srgbClr val="FFFFFF"/>
              </a:gs>
              <a:gs pos="100000">
                <a:srgbClr val="FFFFFF">
                  <a:gamma/>
                  <a:shade val="86275"/>
                  <a:invGamma/>
                </a:srgbClr>
              </a:gs>
            </a:gsLst>
            <a:lin ang="2700000" scaled="1"/>
          </a:gradFill>
          <a:ln w="38100" cap="flat" cmpd="sng" algn="ctr">
            <a:solidFill>
              <a:srgbClr val="CC0066"/>
            </a:solidFill>
            <a:prstDash val="solid"/>
            <a:round/>
            <a:headEnd type="none" w="med" len="med"/>
            <a:tailEnd type="none" w="med" len="med"/>
          </a:ln>
          <a:effectLst/>
        </p:spPr>
      </p:cxnSp>
      <p:sp>
        <p:nvSpPr>
          <p:cNvPr id="66" name="円/楕円 583"/>
          <p:cNvSpPr>
            <a:spLocks noChangeArrowheads="1"/>
          </p:cNvSpPr>
          <p:nvPr/>
        </p:nvSpPr>
        <p:spPr bwMode="auto">
          <a:xfrm rot="20108358">
            <a:off x="2792416" y="3157538"/>
            <a:ext cx="3944937" cy="2222500"/>
          </a:xfrm>
          <a:prstGeom prst="ellipse">
            <a:avLst/>
          </a:prstGeom>
          <a:noFill/>
          <a:ln w="38100" algn="ctr">
            <a:solidFill>
              <a:srgbClr val="0070C0"/>
            </a:solidFill>
            <a:round/>
            <a:headEnd/>
            <a:tailEnd/>
          </a:ln>
          <a:extLst>
            <a:ext uri="{909E8E84-426E-40DD-AFC4-6F175D3DCCD1}">
              <a14:hiddenFill xmlns="" xmlns:a14="http://schemas.microsoft.com/office/drawing/2010/main">
                <a:solidFill>
                  <a:srgbClr val="FFFFFF"/>
                </a:solidFill>
              </a14:hiddenFill>
            </a:ext>
          </a:extLst>
        </p:spPr>
        <p:txBody>
          <a:bodyPr wrap="none" lIns="91385" tIns="45695" rIns="91385" bIns="45695" anchor="ctr"/>
          <a:lstStyle/>
          <a:p>
            <a:pPr algn="ctr" defTabSz="913850">
              <a:defRPr/>
            </a:pPr>
            <a:endParaRPr kumimoji="0" lang="ja-JP" altLang="en-US" sz="1200" kern="0" dirty="0">
              <a:solidFill>
                <a:sysClr val="windowText" lastClr="000000"/>
              </a:solidFill>
            </a:endParaRPr>
          </a:p>
        </p:txBody>
      </p:sp>
      <p:cxnSp>
        <p:nvCxnSpPr>
          <p:cNvPr id="67" name="直線コネクタ 66"/>
          <p:cNvCxnSpPr/>
          <p:nvPr/>
        </p:nvCxnSpPr>
        <p:spPr bwMode="auto">
          <a:xfrm rot="16200000" flipH="1">
            <a:off x="4537082" y="2830513"/>
            <a:ext cx="288925" cy="215900"/>
          </a:xfrm>
          <a:prstGeom prst="line">
            <a:avLst/>
          </a:prstGeom>
          <a:gradFill rotWithShape="1">
            <a:gsLst>
              <a:gs pos="0">
                <a:srgbClr val="FFFFFF"/>
              </a:gs>
              <a:gs pos="100000">
                <a:srgbClr val="FFFFFF">
                  <a:gamma/>
                  <a:shade val="86275"/>
                  <a:invGamma/>
                </a:srgbClr>
              </a:gs>
            </a:gsLst>
            <a:lin ang="2700000" scaled="1"/>
          </a:gradFill>
          <a:ln w="38100" cap="flat" cmpd="sng" algn="ctr">
            <a:solidFill>
              <a:srgbClr val="0070C0"/>
            </a:solidFill>
            <a:prstDash val="solid"/>
            <a:round/>
            <a:headEnd type="none" w="med" len="med"/>
            <a:tailEnd type="none" w="med" len="med"/>
          </a:ln>
          <a:effectLst/>
        </p:spPr>
      </p:cxnSp>
      <p:cxnSp>
        <p:nvCxnSpPr>
          <p:cNvPr id="68" name="直線コネクタ 67"/>
          <p:cNvCxnSpPr/>
          <p:nvPr/>
        </p:nvCxnSpPr>
        <p:spPr bwMode="auto">
          <a:xfrm rot="5400000">
            <a:off x="6419850" y="2984502"/>
            <a:ext cx="287338" cy="287338"/>
          </a:xfrm>
          <a:prstGeom prst="line">
            <a:avLst/>
          </a:prstGeom>
          <a:gradFill rotWithShape="1">
            <a:gsLst>
              <a:gs pos="0">
                <a:srgbClr val="FFFFFF"/>
              </a:gs>
              <a:gs pos="100000">
                <a:srgbClr val="FFFFFF">
                  <a:gamma/>
                  <a:shade val="86275"/>
                  <a:invGamma/>
                </a:srgbClr>
              </a:gs>
            </a:gsLst>
            <a:lin ang="2700000" scaled="1"/>
          </a:gradFill>
          <a:ln w="38100" cap="flat" cmpd="sng" algn="ctr">
            <a:solidFill>
              <a:srgbClr val="0070C0"/>
            </a:solidFill>
            <a:prstDash val="solid"/>
            <a:round/>
            <a:headEnd type="none" w="med" len="med"/>
            <a:tailEnd type="none" w="med" len="med"/>
          </a:ln>
          <a:effectLst/>
        </p:spPr>
      </p:cxnSp>
      <p:cxnSp>
        <p:nvCxnSpPr>
          <p:cNvPr id="69" name="直線コネクタ 68"/>
          <p:cNvCxnSpPr/>
          <p:nvPr/>
        </p:nvCxnSpPr>
        <p:spPr bwMode="auto">
          <a:xfrm rot="16200000" flipV="1">
            <a:off x="5876929" y="4889503"/>
            <a:ext cx="230187" cy="188912"/>
          </a:xfrm>
          <a:prstGeom prst="line">
            <a:avLst/>
          </a:prstGeom>
          <a:gradFill rotWithShape="1">
            <a:gsLst>
              <a:gs pos="0">
                <a:srgbClr val="FFFFFF"/>
              </a:gs>
              <a:gs pos="100000">
                <a:srgbClr val="FFFFFF">
                  <a:gamma/>
                  <a:shade val="86275"/>
                  <a:invGamma/>
                </a:srgbClr>
              </a:gs>
            </a:gsLst>
            <a:lin ang="2700000" scaled="1"/>
          </a:gradFill>
          <a:ln w="38100" cap="flat" cmpd="sng" algn="ctr">
            <a:solidFill>
              <a:srgbClr val="0070C0"/>
            </a:solidFill>
            <a:prstDash val="solid"/>
            <a:round/>
            <a:headEnd type="none" w="med" len="med"/>
            <a:tailEnd type="none" w="med" len="med"/>
          </a:ln>
          <a:effectLst/>
        </p:spPr>
      </p:cxnSp>
      <p:pic>
        <p:nvPicPr>
          <p:cNvPr id="70" name="図 550" descr="BUI003.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619380" y="2493972"/>
            <a:ext cx="962025" cy="96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1" name="直線コネクタ 70"/>
          <p:cNvCxnSpPr/>
          <p:nvPr/>
        </p:nvCxnSpPr>
        <p:spPr bwMode="auto">
          <a:xfrm rot="16200000" flipH="1">
            <a:off x="3205163" y="3197227"/>
            <a:ext cx="215900" cy="419100"/>
          </a:xfrm>
          <a:prstGeom prst="line">
            <a:avLst/>
          </a:prstGeom>
          <a:gradFill rotWithShape="1">
            <a:gsLst>
              <a:gs pos="0">
                <a:srgbClr val="FFFFFF"/>
              </a:gs>
              <a:gs pos="100000">
                <a:srgbClr val="FFFFFF">
                  <a:gamma/>
                  <a:shade val="86275"/>
                  <a:invGamma/>
                </a:srgbClr>
              </a:gs>
            </a:gsLst>
            <a:lin ang="2700000" scaled="1"/>
          </a:gradFill>
          <a:ln w="38100" cap="flat" cmpd="sng" algn="ctr">
            <a:solidFill>
              <a:srgbClr val="CC0066"/>
            </a:solidFill>
            <a:prstDash val="solid"/>
            <a:round/>
            <a:headEnd type="none" w="med" len="med"/>
            <a:tailEnd type="none" w="med" len="med"/>
          </a:ln>
          <a:effectLst/>
        </p:spPr>
      </p:cxnSp>
      <p:cxnSp>
        <p:nvCxnSpPr>
          <p:cNvPr id="72" name="直線コネクタ 71"/>
          <p:cNvCxnSpPr/>
          <p:nvPr/>
        </p:nvCxnSpPr>
        <p:spPr bwMode="auto">
          <a:xfrm>
            <a:off x="3292475" y="3254375"/>
            <a:ext cx="488950" cy="260350"/>
          </a:xfrm>
          <a:prstGeom prst="line">
            <a:avLst/>
          </a:prstGeom>
          <a:gradFill rotWithShape="1">
            <a:gsLst>
              <a:gs pos="0">
                <a:srgbClr val="FFFFFF"/>
              </a:gs>
              <a:gs pos="100000">
                <a:srgbClr val="FFFFFF">
                  <a:gamma/>
                  <a:shade val="86275"/>
                  <a:invGamma/>
                </a:srgbClr>
              </a:gs>
            </a:gsLst>
            <a:lin ang="2700000" scaled="1"/>
          </a:gradFill>
          <a:ln w="38100" cap="flat" cmpd="sng" algn="ctr">
            <a:solidFill>
              <a:srgbClr val="0070C0"/>
            </a:solidFill>
            <a:prstDash val="solid"/>
            <a:round/>
            <a:headEnd type="none" w="med" len="med"/>
            <a:tailEnd type="none" w="med" len="med"/>
          </a:ln>
          <a:effectLst/>
        </p:spPr>
      </p:cxnSp>
      <p:sp>
        <p:nvSpPr>
          <p:cNvPr id="73" name="円/楕円 24"/>
          <p:cNvSpPr>
            <a:spLocks noChangeArrowheads="1"/>
          </p:cNvSpPr>
          <p:nvPr/>
        </p:nvSpPr>
        <p:spPr bwMode="auto">
          <a:xfrm rot="20108358">
            <a:off x="2625725" y="3089275"/>
            <a:ext cx="3944938" cy="2222500"/>
          </a:xfrm>
          <a:prstGeom prst="ellipse">
            <a:avLst/>
          </a:prstGeom>
          <a:noFill/>
          <a:ln w="38100" algn="ctr">
            <a:solidFill>
              <a:srgbClr val="CC0066"/>
            </a:solidFill>
            <a:round/>
            <a:headEnd/>
            <a:tailEnd/>
          </a:ln>
          <a:extLst>
            <a:ext uri="{909E8E84-426E-40DD-AFC4-6F175D3DCCD1}">
              <a14:hiddenFill xmlns="" xmlns:a14="http://schemas.microsoft.com/office/drawing/2010/main">
                <a:solidFill>
                  <a:srgbClr val="FFFFFF"/>
                </a:solidFill>
              </a14:hiddenFill>
            </a:ext>
          </a:extLst>
        </p:spPr>
        <p:txBody>
          <a:bodyPr wrap="none" lIns="91385" tIns="45695" rIns="91385" bIns="45695" anchor="ctr"/>
          <a:lstStyle/>
          <a:p>
            <a:pPr algn="ctr" defTabSz="913850">
              <a:defRPr/>
            </a:pPr>
            <a:endParaRPr kumimoji="0" lang="ja-JP" altLang="en-US" sz="1200" kern="0" dirty="0">
              <a:solidFill>
                <a:sysClr val="windowText" lastClr="000000"/>
              </a:solidFill>
            </a:endParaRPr>
          </a:p>
        </p:txBody>
      </p:sp>
      <p:pic>
        <p:nvPicPr>
          <p:cNvPr id="74" name="図 27" descr="powerplant.jpg"/>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98430" y="1328738"/>
            <a:ext cx="2117725" cy="1174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5" name="カギ線コネクタ 74"/>
          <p:cNvCxnSpPr/>
          <p:nvPr/>
        </p:nvCxnSpPr>
        <p:spPr bwMode="auto">
          <a:xfrm rot="16200000" flipH="1">
            <a:off x="833445" y="2827342"/>
            <a:ext cx="2193925" cy="1546225"/>
          </a:xfrm>
          <a:prstGeom prst="bentConnector3">
            <a:avLst>
              <a:gd name="adj1" fmla="val 99998"/>
            </a:avLst>
          </a:prstGeom>
          <a:gradFill rotWithShape="1">
            <a:gsLst>
              <a:gs pos="0">
                <a:srgbClr val="FFFFFF"/>
              </a:gs>
              <a:gs pos="100000">
                <a:srgbClr val="FFFFFF">
                  <a:gamma/>
                  <a:shade val="86275"/>
                  <a:invGamma/>
                </a:srgbClr>
              </a:gs>
            </a:gsLst>
            <a:lin ang="2700000" scaled="1"/>
          </a:gradFill>
          <a:ln w="38100" cap="flat" cmpd="sng" algn="ctr">
            <a:solidFill>
              <a:srgbClr val="CC0066"/>
            </a:solidFill>
            <a:prstDash val="solid"/>
            <a:round/>
            <a:headEnd type="none" w="med" len="med"/>
            <a:tailEnd type="none" w="med" len="med"/>
          </a:ln>
          <a:effectLst/>
        </p:spPr>
      </p:cxnSp>
      <p:cxnSp>
        <p:nvCxnSpPr>
          <p:cNvPr id="76" name="カギ線コネクタ 75"/>
          <p:cNvCxnSpPr/>
          <p:nvPr/>
        </p:nvCxnSpPr>
        <p:spPr bwMode="auto">
          <a:xfrm rot="10800000" flipV="1">
            <a:off x="5988053" y="3921125"/>
            <a:ext cx="2735263" cy="863600"/>
          </a:xfrm>
          <a:prstGeom prst="bentConnector3">
            <a:avLst>
              <a:gd name="adj1" fmla="val 398"/>
            </a:avLst>
          </a:prstGeom>
          <a:gradFill rotWithShape="1">
            <a:gsLst>
              <a:gs pos="0">
                <a:srgbClr val="FFFFFF"/>
              </a:gs>
              <a:gs pos="100000">
                <a:srgbClr val="FFFFFF">
                  <a:gamma/>
                  <a:shade val="86275"/>
                  <a:invGamma/>
                </a:srgbClr>
              </a:gs>
            </a:gsLst>
            <a:lin ang="2700000" scaled="1"/>
          </a:gradFill>
          <a:ln w="38100" cap="flat" cmpd="sng" algn="ctr">
            <a:solidFill>
              <a:srgbClr val="0070C0"/>
            </a:solidFill>
            <a:prstDash val="solid"/>
            <a:round/>
            <a:headEnd type="none" w="med" len="med"/>
            <a:tailEnd type="none" w="med" len="med"/>
          </a:ln>
          <a:effectLst/>
        </p:spPr>
      </p:cxnSp>
      <p:cxnSp>
        <p:nvCxnSpPr>
          <p:cNvPr id="77" name="直線コネクタ 76"/>
          <p:cNvCxnSpPr/>
          <p:nvPr/>
        </p:nvCxnSpPr>
        <p:spPr bwMode="auto">
          <a:xfrm rot="16200000" flipV="1">
            <a:off x="4137826" y="2113759"/>
            <a:ext cx="142875" cy="71437"/>
          </a:xfrm>
          <a:prstGeom prst="line">
            <a:avLst/>
          </a:prstGeom>
          <a:gradFill rotWithShape="1">
            <a:gsLst>
              <a:gs pos="0">
                <a:srgbClr val="FFFFFF"/>
              </a:gs>
              <a:gs pos="100000">
                <a:srgbClr val="FFFFFF">
                  <a:gamma/>
                  <a:shade val="86275"/>
                  <a:invGamma/>
                </a:srgbClr>
              </a:gs>
            </a:gsLst>
            <a:lin ang="2700000" scaled="1"/>
          </a:gradFill>
          <a:ln w="38100" cap="flat" cmpd="sng" algn="ctr">
            <a:solidFill>
              <a:srgbClr val="0070C0"/>
            </a:solidFill>
            <a:prstDash val="solid"/>
            <a:round/>
            <a:headEnd type="none" w="med" len="med"/>
            <a:tailEnd type="none" w="med" len="med"/>
          </a:ln>
          <a:effectLst/>
        </p:spPr>
      </p:cxnSp>
      <p:cxnSp>
        <p:nvCxnSpPr>
          <p:cNvPr id="78" name="直線コネクタ 77"/>
          <p:cNvCxnSpPr/>
          <p:nvPr/>
        </p:nvCxnSpPr>
        <p:spPr bwMode="auto">
          <a:xfrm flipV="1">
            <a:off x="6419850" y="2263775"/>
            <a:ext cx="287338" cy="274638"/>
          </a:xfrm>
          <a:prstGeom prst="line">
            <a:avLst/>
          </a:prstGeom>
          <a:gradFill rotWithShape="1">
            <a:gsLst>
              <a:gs pos="0">
                <a:srgbClr val="FFFFFF"/>
              </a:gs>
              <a:gs pos="100000">
                <a:srgbClr val="FFFFFF">
                  <a:gamma/>
                  <a:shade val="86275"/>
                  <a:invGamma/>
                </a:srgbClr>
              </a:gs>
            </a:gsLst>
            <a:lin ang="2700000" scaled="1"/>
          </a:gradFill>
          <a:ln w="38100" cap="flat" cmpd="sng" algn="ctr">
            <a:solidFill>
              <a:srgbClr val="0070C0"/>
            </a:solidFill>
            <a:prstDash val="solid"/>
            <a:round/>
            <a:headEnd type="none" w="med" len="med"/>
            <a:tailEnd type="none" w="med" len="med"/>
          </a:ln>
          <a:effectLst/>
        </p:spPr>
      </p:cxnSp>
      <p:pic>
        <p:nvPicPr>
          <p:cNvPr id="79" name="図 643" descr="3390621-illustration-of-a-storage-battery.jpg"/>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319218" y="5051431"/>
            <a:ext cx="1222375" cy="1227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80" name="直線コネクタ 79"/>
          <p:cNvCxnSpPr/>
          <p:nvPr/>
        </p:nvCxnSpPr>
        <p:spPr bwMode="auto">
          <a:xfrm flipH="1" flipV="1">
            <a:off x="730250" y="4784725"/>
            <a:ext cx="0" cy="647700"/>
          </a:xfrm>
          <a:prstGeom prst="line">
            <a:avLst/>
          </a:prstGeom>
          <a:gradFill rotWithShape="1">
            <a:gsLst>
              <a:gs pos="0">
                <a:srgbClr val="FFFFFF"/>
              </a:gs>
              <a:gs pos="100000">
                <a:srgbClr val="FFFFFF">
                  <a:gamma/>
                  <a:shade val="86275"/>
                  <a:invGamma/>
                </a:srgbClr>
              </a:gs>
            </a:gsLst>
            <a:lin ang="2700000" scaled="1"/>
          </a:gradFill>
          <a:ln w="38100" cap="flat" cmpd="sng" algn="ctr">
            <a:solidFill>
              <a:srgbClr val="0070C0"/>
            </a:solidFill>
            <a:prstDash val="solid"/>
            <a:round/>
            <a:headEnd type="none" w="med" len="med"/>
            <a:tailEnd type="none" w="med" len="med"/>
          </a:ln>
          <a:effectLst/>
        </p:spPr>
      </p:cxnSp>
      <p:cxnSp>
        <p:nvCxnSpPr>
          <p:cNvPr id="81" name="直線コネクタ 80"/>
          <p:cNvCxnSpPr/>
          <p:nvPr/>
        </p:nvCxnSpPr>
        <p:spPr bwMode="auto">
          <a:xfrm>
            <a:off x="2459039" y="2911480"/>
            <a:ext cx="287337" cy="144463"/>
          </a:xfrm>
          <a:prstGeom prst="line">
            <a:avLst/>
          </a:prstGeom>
          <a:gradFill rotWithShape="1">
            <a:gsLst>
              <a:gs pos="0">
                <a:srgbClr val="FFFFFF"/>
              </a:gs>
              <a:gs pos="100000">
                <a:srgbClr val="FFFFFF">
                  <a:gamma/>
                  <a:shade val="86275"/>
                  <a:invGamma/>
                </a:srgbClr>
              </a:gs>
            </a:gsLst>
            <a:lin ang="2700000" scaled="1"/>
          </a:gradFill>
          <a:ln w="38100" cap="flat" cmpd="sng" algn="ctr">
            <a:solidFill>
              <a:srgbClr val="0070C0"/>
            </a:solidFill>
            <a:prstDash val="solid"/>
            <a:round/>
            <a:headEnd type="none" w="med" len="med"/>
            <a:tailEnd type="none" w="med" len="med"/>
          </a:ln>
          <a:effectLst/>
        </p:spPr>
      </p:cxnSp>
      <p:cxnSp>
        <p:nvCxnSpPr>
          <p:cNvPr id="82" name="直線コネクタ 81"/>
          <p:cNvCxnSpPr/>
          <p:nvPr/>
        </p:nvCxnSpPr>
        <p:spPr bwMode="auto">
          <a:xfrm rot="16200000" flipH="1">
            <a:off x="6419851" y="5576891"/>
            <a:ext cx="144462" cy="144463"/>
          </a:xfrm>
          <a:prstGeom prst="line">
            <a:avLst/>
          </a:prstGeom>
          <a:gradFill rotWithShape="1">
            <a:gsLst>
              <a:gs pos="0">
                <a:srgbClr val="FFFFFF"/>
              </a:gs>
              <a:gs pos="100000">
                <a:srgbClr val="FFFFFF">
                  <a:gamma/>
                  <a:shade val="86275"/>
                  <a:invGamma/>
                </a:srgbClr>
              </a:gs>
            </a:gsLst>
            <a:lin ang="2700000" scaled="1"/>
          </a:gradFill>
          <a:ln w="38100" cap="flat" cmpd="sng" algn="ctr">
            <a:solidFill>
              <a:srgbClr val="0070C0"/>
            </a:solidFill>
            <a:prstDash val="solid"/>
            <a:round/>
            <a:headEnd type="none" w="med" len="med"/>
            <a:tailEnd type="none" w="med" len="med"/>
          </a:ln>
          <a:effectLst/>
        </p:spPr>
      </p:cxnSp>
      <p:sp>
        <p:nvSpPr>
          <p:cNvPr id="83" name="テキスト ボックス 82"/>
          <p:cNvSpPr txBox="1"/>
          <p:nvPr/>
        </p:nvSpPr>
        <p:spPr>
          <a:xfrm>
            <a:off x="1158877" y="4711706"/>
            <a:ext cx="1521459" cy="338504"/>
          </a:xfrm>
          <a:prstGeom prst="rect">
            <a:avLst/>
          </a:prstGeom>
          <a:noFill/>
        </p:spPr>
        <p:txBody>
          <a:bodyPr wrap="none" lIns="91385" tIns="45695" rIns="91385" bIns="45695">
            <a:spAutoFit/>
          </a:bodyPr>
          <a:lstStyle/>
          <a:p>
            <a:pPr>
              <a:defRPr/>
            </a:pPr>
            <a:r>
              <a:rPr lang="ja-JP" altLang="en-US" sz="1600" b="1" dirty="0">
                <a:solidFill>
                  <a:srgbClr val="CC0066"/>
                </a:solidFill>
                <a:latin typeface="+mj-ea"/>
                <a:ea typeface="+mj-ea"/>
              </a:rPr>
              <a:t>ＡＣ（交流給電）</a:t>
            </a:r>
            <a:endParaRPr lang="ja-JP" altLang="en-US" b="1" dirty="0">
              <a:solidFill>
                <a:srgbClr val="CC0066"/>
              </a:solidFill>
              <a:latin typeface="+mj-ea"/>
              <a:ea typeface="+mj-ea"/>
            </a:endParaRPr>
          </a:p>
        </p:txBody>
      </p:sp>
      <p:sp>
        <p:nvSpPr>
          <p:cNvPr id="84" name="テキスト ボックス 83"/>
          <p:cNvSpPr txBox="1"/>
          <p:nvPr/>
        </p:nvSpPr>
        <p:spPr>
          <a:xfrm>
            <a:off x="1147093" y="6254751"/>
            <a:ext cx="1082237" cy="307726"/>
          </a:xfrm>
          <a:prstGeom prst="rect">
            <a:avLst/>
          </a:prstGeom>
          <a:noFill/>
        </p:spPr>
        <p:txBody>
          <a:bodyPr wrap="none" lIns="91385" tIns="45695" rIns="91385" bIns="45695">
            <a:spAutoFit/>
          </a:bodyPr>
          <a:lstStyle/>
          <a:p>
            <a:pPr>
              <a:defRPr/>
            </a:pPr>
            <a:r>
              <a:rPr lang="ja-JP" altLang="en-US" sz="1400" b="1" dirty="0">
                <a:solidFill>
                  <a:srgbClr val="0070C0"/>
                </a:solidFill>
                <a:latin typeface="+mj-ea"/>
                <a:ea typeface="+mj-ea"/>
              </a:rPr>
              <a:t>共有蓄電池</a:t>
            </a:r>
            <a:endParaRPr lang="ja-JP" altLang="en-US" sz="1600" b="1" dirty="0">
              <a:solidFill>
                <a:srgbClr val="0070C0"/>
              </a:solidFill>
              <a:latin typeface="+mj-ea"/>
              <a:ea typeface="+mj-ea"/>
            </a:endParaRPr>
          </a:p>
        </p:txBody>
      </p:sp>
      <p:sp>
        <p:nvSpPr>
          <p:cNvPr id="85" name="テキスト ボックス 84"/>
          <p:cNvSpPr txBox="1"/>
          <p:nvPr/>
        </p:nvSpPr>
        <p:spPr>
          <a:xfrm>
            <a:off x="442915" y="1039815"/>
            <a:ext cx="1633670" cy="338504"/>
          </a:xfrm>
          <a:prstGeom prst="rect">
            <a:avLst/>
          </a:prstGeom>
          <a:noFill/>
        </p:spPr>
        <p:txBody>
          <a:bodyPr wrap="none" lIns="91385" tIns="45695" rIns="91385" bIns="45695">
            <a:spAutoFit/>
          </a:bodyPr>
          <a:lstStyle/>
          <a:p>
            <a:pPr>
              <a:defRPr/>
            </a:pPr>
            <a:r>
              <a:rPr lang="ja-JP" altLang="en-US" sz="1600" b="1" dirty="0">
                <a:solidFill>
                  <a:srgbClr val="CC0066"/>
                </a:solidFill>
                <a:latin typeface="+mj-ea"/>
                <a:ea typeface="+mj-ea"/>
              </a:rPr>
              <a:t>系統（東北電力）</a:t>
            </a:r>
          </a:p>
        </p:txBody>
      </p:sp>
      <p:sp>
        <p:nvSpPr>
          <p:cNvPr id="86" name="テキスト ボックス 85"/>
          <p:cNvSpPr txBox="1"/>
          <p:nvPr/>
        </p:nvSpPr>
        <p:spPr>
          <a:xfrm>
            <a:off x="3467096" y="3881441"/>
            <a:ext cx="2278077" cy="584725"/>
          </a:xfrm>
          <a:prstGeom prst="rect">
            <a:avLst/>
          </a:prstGeom>
          <a:solidFill>
            <a:srgbClr val="FFFFFF">
              <a:lumMod val="85000"/>
            </a:srgbClr>
          </a:solidFill>
        </p:spPr>
        <p:txBody>
          <a:bodyPr wrap="none" lIns="91385" tIns="45695" rIns="91385" bIns="45695">
            <a:spAutoFit/>
          </a:bodyPr>
          <a:lstStyle/>
          <a:p>
            <a:pPr algn="ctr" defTabSz="913850">
              <a:defRPr/>
            </a:pPr>
            <a:r>
              <a:rPr kumimoji="0" lang="ja-JP" altLang="en-US" sz="1600" kern="0" dirty="0">
                <a:solidFill>
                  <a:sysClr val="windowText" lastClr="000000"/>
                </a:solidFill>
                <a:effectLst>
                  <a:outerShdw blurRad="38100" dist="38100" dir="2700000" algn="tl">
                    <a:srgbClr val="000000">
                      <a:alpha val="43137"/>
                    </a:srgbClr>
                  </a:outerShdw>
                </a:effectLst>
                <a:latin typeface="HGP創英角ｺﾞｼｯｸUB"/>
                <a:ea typeface="HGP創英角ｺﾞｼｯｸUB"/>
              </a:rPr>
              <a:t>ＡＣ／ＤＣをあわせもった</a:t>
            </a:r>
            <a:endParaRPr kumimoji="0" lang="en-US" altLang="ja-JP" sz="1600" kern="0" dirty="0">
              <a:solidFill>
                <a:sysClr val="windowText" lastClr="000000"/>
              </a:solidFill>
              <a:effectLst>
                <a:outerShdw blurRad="38100" dist="38100" dir="2700000" algn="tl">
                  <a:srgbClr val="000000">
                    <a:alpha val="43137"/>
                  </a:srgbClr>
                </a:outerShdw>
              </a:effectLst>
              <a:latin typeface="HGP創英角ｺﾞｼｯｸUB"/>
              <a:ea typeface="HGP創英角ｺﾞｼｯｸUB"/>
            </a:endParaRPr>
          </a:p>
          <a:p>
            <a:pPr algn="ctr" defTabSz="913850">
              <a:defRPr/>
            </a:pPr>
            <a:r>
              <a:rPr kumimoji="0" lang="ja-JP" altLang="en-US" sz="1600" kern="0" dirty="0">
                <a:solidFill>
                  <a:sysClr val="windowText" lastClr="000000"/>
                </a:solidFill>
                <a:effectLst>
                  <a:outerShdw blurRad="38100" dist="38100" dir="2700000" algn="tl">
                    <a:srgbClr val="000000">
                      <a:alpha val="43137"/>
                    </a:srgbClr>
                  </a:outerShdw>
                </a:effectLst>
                <a:latin typeface="HGP創英角ｺﾞｼｯｸUB"/>
                <a:ea typeface="HGP創英角ｺﾞｼｯｸUB"/>
              </a:rPr>
              <a:t>ハイブリッドグリッド</a:t>
            </a:r>
            <a:endParaRPr kumimoji="0" lang="en-US" altLang="ja-JP" sz="1600" kern="0" dirty="0">
              <a:solidFill>
                <a:sysClr val="windowText" lastClr="000000"/>
              </a:solidFill>
              <a:effectLst>
                <a:outerShdw blurRad="38100" dist="38100" dir="2700000" algn="tl">
                  <a:srgbClr val="000000">
                    <a:alpha val="43137"/>
                  </a:srgbClr>
                </a:outerShdw>
              </a:effectLst>
              <a:latin typeface="HGP創英角ｺﾞｼｯｸUB"/>
              <a:ea typeface="HGP創英角ｺﾞｼｯｸUB"/>
            </a:endParaRPr>
          </a:p>
        </p:txBody>
      </p:sp>
      <p:pic>
        <p:nvPicPr>
          <p:cNvPr id="87" name="図 704" descr="7320604-3d-rendered-illustration-a-single-solar-panel-isolated-on-white.jpg"/>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434263" y="5035550"/>
            <a:ext cx="16002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88" name="直線コネクタ 87"/>
          <p:cNvCxnSpPr/>
          <p:nvPr/>
        </p:nvCxnSpPr>
        <p:spPr bwMode="auto">
          <a:xfrm rot="5400000" flipH="1" flipV="1">
            <a:off x="8385175" y="5108575"/>
            <a:ext cx="647700" cy="0"/>
          </a:xfrm>
          <a:prstGeom prst="line">
            <a:avLst/>
          </a:prstGeom>
          <a:gradFill rotWithShape="1">
            <a:gsLst>
              <a:gs pos="0">
                <a:srgbClr val="FFFFFF"/>
              </a:gs>
              <a:gs pos="100000">
                <a:srgbClr val="FFFFFF">
                  <a:gamma/>
                  <a:shade val="86275"/>
                  <a:invGamma/>
                </a:srgbClr>
              </a:gs>
            </a:gsLst>
            <a:lin ang="2700000" scaled="1"/>
          </a:gradFill>
          <a:ln w="38100" cap="flat" cmpd="sng" algn="ctr">
            <a:solidFill>
              <a:srgbClr val="0070C0"/>
            </a:solidFill>
            <a:prstDash val="solid"/>
            <a:round/>
            <a:headEnd type="none" w="med" len="med"/>
            <a:tailEnd type="none" w="med" len="med"/>
          </a:ln>
          <a:effectLst/>
        </p:spPr>
      </p:cxnSp>
      <p:sp>
        <p:nvSpPr>
          <p:cNvPr id="89" name="テキスト ボックス 88"/>
          <p:cNvSpPr txBox="1"/>
          <p:nvPr/>
        </p:nvSpPr>
        <p:spPr>
          <a:xfrm>
            <a:off x="7154869" y="6066633"/>
            <a:ext cx="1218492" cy="338504"/>
          </a:xfrm>
          <a:prstGeom prst="rect">
            <a:avLst/>
          </a:prstGeom>
          <a:noFill/>
        </p:spPr>
        <p:txBody>
          <a:bodyPr wrap="none" lIns="91385" tIns="45695" rIns="91385" bIns="45695">
            <a:spAutoFit/>
          </a:bodyPr>
          <a:lstStyle/>
          <a:p>
            <a:pPr>
              <a:defRPr/>
            </a:pPr>
            <a:r>
              <a:rPr lang="ja-JP" altLang="en-US" sz="1600" b="1" dirty="0">
                <a:solidFill>
                  <a:srgbClr val="0070C0"/>
                </a:solidFill>
                <a:latin typeface="+mj-ea"/>
                <a:ea typeface="+mj-ea"/>
              </a:rPr>
              <a:t>太陽光発電</a:t>
            </a:r>
          </a:p>
        </p:txBody>
      </p:sp>
      <p:pic>
        <p:nvPicPr>
          <p:cNvPr id="90" name="図 709" descr="44212c0b796678bbd44c8f5ead5b9e80.jpg"/>
          <p:cNvPicPr>
            <a:picLocks noChangeAspect="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364545" y="2840047"/>
            <a:ext cx="631825" cy="949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 name="テキスト ボックス 90"/>
          <p:cNvSpPr txBox="1"/>
          <p:nvPr/>
        </p:nvSpPr>
        <p:spPr>
          <a:xfrm>
            <a:off x="8054977" y="2479675"/>
            <a:ext cx="1011704" cy="338504"/>
          </a:xfrm>
          <a:prstGeom prst="rect">
            <a:avLst/>
          </a:prstGeom>
          <a:noFill/>
        </p:spPr>
        <p:txBody>
          <a:bodyPr wrap="none" lIns="91385" tIns="45695" rIns="91385" bIns="45695">
            <a:spAutoFit/>
          </a:bodyPr>
          <a:lstStyle/>
          <a:p>
            <a:pPr>
              <a:defRPr/>
            </a:pPr>
            <a:r>
              <a:rPr lang="ja-JP" altLang="en-US" sz="1600" b="1" dirty="0">
                <a:solidFill>
                  <a:srgbClr val="0070C0"/>
                </a:solidFill>
                <a:latin typeface="+mj-ea"/>
                <a:ea typeface="+mj-ea"/>
              </a:rPr>
              <a:t>風力発電</a:t>
            </a:r>
          </a:p>
        </p:txBody>
      </p:sp>
      <p:sp>
        <p:nvSpPr>
          <p:cNvPr id="92" name="テキスト ボックス 91"/>
          <p:cNvSpPr txBox="1"/>
          <p:nvPr/>
        </p:nvSpPr>
        <p:spPr>
          <a:xfrm>
            <a:off x="2185689" y="5864234"/>
            <a:ext cx="2831113" cy="584725"/>
          </a:xfrm>
          <a:prstGeom prst="rect">
            <a:avLst/>
          </a:prstGeom>
          <a:noFill/>
        </p:spPr>
        <p:txBody>
          <a:bodyPr wrap="none" lIns="91385" tIns="45695" rIns="91385" bIns="45695">
            <a:spAutoFit/>
          </a:bodyPr>
          <a:lstStyle/>
          <a:p>
            <a:pPr algn="ctr">
              <a:defRPr/>
            </a:pPr>
            <a:r>
              <a:rPr lang="en-US" altLang="ja-JP" sz="1600" dirty="0">
                <a:latin typeface="+mj-ea"/>
                <a:ea typeface="+mj-ea"/>
              </a:rPr>
              <a:t>HEMS</a:t>
            </a:r>
            <a:r>
              <a:rPr lang="ja-JP" altLang="en-US" sz="1600" dirty="0">
                <a:latin typeface="+mj-ea"/>
                <a:ea typeface="+mj-ea"/>
              </a:rPr>
              <a:t>／</a:t>
            </a:r>
            <a:r>
              <a:rPr lang="en-US" altLang="ja-JP" sz="1600" dirty="0">
                <a:latin typeface="+mj-ea"/>
                <a:ea typeface="+mj-ea"/>
              </a:rPr>
              <a:t>CEMS</a:t>
            </a:r>
            <a:r>
              <a:rPr lang="ja-JP" altLang="en-US" sz="1600" dirty="0">
                <a:latin typeface="+mj-ea"/>
                <a:ea typeface="+mj-ea"/>
              </a:rPr>
              <a:t>による</a:t>
            </a:r>
            <a:endParaRPr lang="en-US" altLang="ja-JP" sz="1600" dirty="0">
              <a:latin typeface="+mj-ea"/>
              <a:ea typeface="+mj-ea"/>
            </a:endParaRPr>
          </a:p>
          <a:p>
            <a:pPr algn="ctr">
              <a:defRPr/>
            </a:pPr>
            <a:r>
              <a:rPr lang="ja-JP" altLang="en-US" sz="1600" dirty="0">
                <a:latin typeface="+mj-ea"/>
                <a:ea typeface="+mj-ea"/>
              </a:rPr>
              <a:t>グリッド全体のエネルギー管理</a:t>
            </a:r>
            <a:endParaRPr lang="en-US" altLang="ja-JP" sz="1600" dirty="0">
              <a:latin typeface="+mj-ea"/>
              <a:ea typeface="+mj-ea"/>
            </a:endParaRPr>
          </a:p>
        </p:txBody>
      </p:sp>
      <p:sp>
        <p:nvSpPr>
          <p:cNvPr id="93" name="テキスト ボックス 92"/>
          <p:cNvSpPr txBox="1"/>
          <p:nvPr/>
        </p:nvSpPr>
        <p:spPr>
          <a:xfrm>
            <a:off x="6261101" y="4784725"/>
            <a:ext cx="1531077" cy="338504"/>
          </a:xfrm>
          <a:prstGeom prst="rect">
            <a:avLst/>
          </a:prstGeom>
          <a:noFill/>
        </p:spPr>
        <p:txBody>
          <a:bodyPr wrap="none" lIns="91385" tIns="45695" rIns="91385" bIns="45695">
            <a:spAutoFit/>
          </a:bodyPr>
          <a:lstStyle/>
          <a:p>
            <a:pPr>
              <a:defRPr/>
            </a:pPr>
            <a:r>
              <a:rPr lang="ja-JP" altLang="en-US" sz="1600" b="1" dirty="0">
                <a:solidFill>
                  <a:srgbClr val="0070C0"/>
                </a:solidFill>
                <a:latin typeface="+mj-ea"/>
                <a:ea typeface="+mj-ea"/>
              </a:rPr>
              <a:t>ＤＣ（直流給電）</a:t>
            </a:r>
            <a:endParaRPr lang="ja-JP" altLang="en-US" b="1" dirty="0">
              <a:solidFill>
                <a:srgbClr val="0070C0"/>
              </a:solidFill>
              <a:latin typeface="+mj-ea"/>
              <a:ea typeface="+mj-ea"/>
            </a:endParaRPr>
          </a:p>
        </p:txBody>
      </p:sp>
      <p:cxnSp>
        <p:nvCxnSpPr>
          <p:cNvPr id="94" name="直線コネクタ 93"/>
          <p:cNvCxnSpPr/>
          <p:nvPr/>
        </p:nvCxnSpPr>
        <p:spPr bwMode="auto">
          <a:xfrm rot="16200000" flipH="1">
            <a:off x="3143254" y="5468940"/>
            <a:ext cx="503237" cy="287338"/>
          </a:xfrm>
          <a:prstGeom prst="line">
            <a:avLst/>
          </a:prstGeom>
          <a:gradFill rotWithShape="1">
            <a:gsLst>
              <a:gs pos="0">
                <a:srgbClr val="FFFFFF"/>
              </a:gs>
              <a:gs pos="100000">
                <a:srgbClr val="FFFFFF">
                  <a:gamma/>
                  <a:shade val="86275"/>
                  <a:invGamma/>
                </a:srgbClr>
              </a:gs>
            </a:gsLst>
            <a:lin ang="2700000" scaled="1"/>
          </a:gradFill>
          <a:ln w="12700" cap="flat" cmpd="sng" algn="ctr">
            <a:solidFill>
              <a:srgbClr val="000000"/>
            </a:solidFill>
            <a:prstDash val="solid"/>
            <a:round/>
            <a:headEnd type="none" w="med" len="med"/>
            <a:tailEnd type="none" w="med" len="med"/>
          </a:ln>
          <a:effectLst/>
        </p:spPr>
      </p:cxnSp>
      <p:sp>
        <p:nvSpPr>
          <p:cNvPr id="96" name="正方形/長方形 95"/>
          <p:cNvSpPr/>
          <p:nvPr/>
        </p:nvSpPr>
        <p:spPr bwMode="auto">
          <a:xfrm flipV="1">
            <a:off x="298452" y="4208463"/>
            <a:ext cx="647700" cy="576262"/>
          </a:xfrm>
          <a:prstGeom prst="rect">
            <a:avLst/>
          </a:prstGeom>
          <a:gradFill rotWithShape="1">
            <a:gsLst>
              <a:gs pos="0">
                <a:srgbClr val="FFFFFF"/>
              </a:gs>
              <a:gs pos="100000">
                <a:srgbClr val="FFFFFF">
                  <a:gamma/>
                  <a:shade val="86275"/>
                  <a:invGamma/>
                </a:srgbClr>
              </a:gs>
            </a:gsLst>
            <a:lin ang="2700000" scaled="1"/>
          </a:gradFill>
          <a:ln w="12700" cap="flat" cmpd="sng" algn="ctr">
            <a:solidFill>
              <a:srgbClr val="DDDDDD"/>
            </a:solidFill>
            <a:prstDash val="solid"/>
            <a:round/>
            <a:headEnd type="none" w="med" len="med"/>
            <a:tailEnd type="none" w="med" len="med"/>
          </a:ln>
          <a:effectLst/>
        </p:spPr>
        <p:txBody>
          <a:bodyPr wrap="none" lIns="91385" tIns="45695" rIns="91385" bIns="45695" anchor="ctr"/>
          <a:lstStyle/>
          <a:p>
            <a:pPr algn="ctr" defTabSz="913850">
              <a:defRPr/>
            </a:pPr>
            <a:endParaRPr kumimoji="0" lang="ja-JP" altLang="en-US" kern="0" dirty="0">
              <a:solidFill>
                <a:sysClr val="windowText" lastClr="000000"/>
              </a:solidFill>
              <a:ea typeface="ＭＳ Ｐゴシック" pitchFamily="50" charset="-128"/>
            </a:endParaRPr>
          </a:p>
        </p:txBody>
      </p:sp>
      <p:cxnSp>
        <p:nvCxnSpPr>
          <p:cNvPr id="97" name="直線コネクタ 96"/>
          <p:cNvCxnSpPr/>
          <p:nvPr/>
        </p:nvCxnSpPr>
        <p:spPr bwMode="auto">
          <a:xfrm>
            <a:off x="2387603" y="5576888"/>
            <a:ext cx="1655763" cy="0"/>
          </a:xfrm>
          <a:prstGeom prst="line">
            <a:avLst/>
          </a:prstGeom>
          <a:gradFill rotWithShape="1">
            <a:gsLst>
              <a:gs pos="0">
                <a:srgbClr val="FFFFFF"/>
              </a:gs>
              <a:gs pos="100000">
                <a:srgbClr val="FFFFFF">
                  <a:gamma/>
                  <a:shade val="86275"/>
                  <a:invGamma/>
                </a:srgbClr>
              </a:gs>
            </a:gsLst>
            <a:lin ang="2700000" scaled="1"/>
          </a:gradFill>
          <a:ln w="38100" cap="flat" cmpd="sng" algn="ctr">
            <a:solidFill>
              <a:srgbClr val="0070C0"/>
            </a:solidFill>
            <a:prstDash val="solid"/>
            <a:round/>
            <a:headEnd type="none" w="med" len="med"/>
            <a:tailEnd type="none" w="med" len="med"/>
          </a:ln>
          <a:effectLst/>
        </p:spPr>
      </p:cxnSp>
      <p:sp>
        <p:nvSpPr>
          <p:cNvPr id="98" name="正方形/長方形 97"/>
          <p:cNvSpPr/>
          <p:nvPr/>
        </p:nvSpPr>
        <p:spPr bwMode="auto">
          <a:xfrm flipV="1">
            <a:off x="803277" y="3200405"/>
            <a:ext cx="647700" cy="144463"/>
          </a:xfrm>
          <a:prstGeom prst="rect">
            <a:avLst/>
          </a:prstGeom>
          <a:gradFill rotWithShape="1">
            <a:gsLst>
              <a:gs pos="0">
                <a:srgbClr val="FFFFFF"/>
              </a:gs>
              <a:gs pos="100000">
                <a:srgbClr val="FFFFFF">
                  <a:gamma/>
                  <a:shade val="86275"/>
                  <a:invGamma/>
                </a:srgbClr>
              </a:gs>
            </a:gsLst>
            <a:lin ang="2700000" scaled="1"/>
          </a:gradFill>
          <a:ln w="12700" cap="flat" cmpd="sng" algn="ctr">
            <a:solidFill>
              <a:srgbClr val="DDDDDD"/>
            </a:solidFill>
            <a:prstDash val="solid"/>
            <a:round/>
            <a:headEnd type="none" w="med" len="med"/>
            <a:tailEnd type="none" w="med" len="med"/>
          </a:ln>
          <a:effectLst/>
        </p:spPr>
        <p:txBody>
          <a:bodyPr wrap="none" lIns="91385" tIns="45695" rIns="91385" bIns="45695" anchor="ctr"/>
          <a:lstStyle/>
          <a:p>
            <a:pPr algn="ctr" defTabSz="913850">
              <a:defRPr/>
            </a:pPr>
            <a:endParaRPr kumimoji="0" lang="ja-JP" altLang="en-US" kern="0" dirty="0">
              <a:solidFill>
                <a:sysClr val="windowText" lastClr="000000"/>
              </a:solidFill>
              <a:ea typeface="ＭＳ Ｐゴシック" pitchFamily="50" charset="-128"/>
            </a:endParaRPr>
          </a:p>
        </p:txBody>
      </p:sp>
      <p:pic>
        <p:nvPicPr>
          <p:cNvPr id="99" name="図 704" descr="7320604-3d-rendered-illustration-a-single-solar-panel-isolated-on-white.jpg"/>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882775" y="2695575"/>
            <a:ext cx="736600"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 name="図 704" descr="7320604-3d-rendered-illustration-a-single-solar-panel-isolated-on-white.jpg"/>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611565" y="1687513"/>
            <a:ext cx="735012"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1" name="図 704" descr="7320604-3d-rendered-illustration-a-single-solar-panel-isolated-on-white.jpg"/>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346825" y="1903413"/>
            <a:ext cx="736600"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 name="テキスト ボックス 101"/>
          <p:cNvSpPr txBox="1"/>
          <p:nvPr/>
        </p:nvSpPr>
        <p:spPr>
          <a:xfrm>
            <a:off x="6635755" y="1687514"/>
            <a:ext cx="1218492" cy="338504"/>
          </a:xfrm>
          <a:prstGeom prst="rect">
            <a:avLst/>
          </a:prstGeom>
          <a:noFill/>
        </p:spPr>
        <p:txBody>
          <a:bodyPr wrap="none" lIns="91385" tIns="45695" rIns="91385" bIns="45695">
            <a:spAutoFit/>
          </a:bodyPr>
          <a:lstStyle/>
          <a:p>
            <a:pPr>
              <a:defRPr/>
            </a:pPr>
            <a:r>
              <a:rPr lang="ja-JP" altLang="en-US" sz="1600" b="1" dirty="0">
                <a:solidFill>
                  <a:srgbClr val="0070C0"/>
                </a:solidFill>
                <a:latin typeface="+mj-ea"/>
                <a:ea typeface="+mj-ea"/>
              </a:rPr>
              <a:t>太陽光発電</a:t>
            </a:r>
          </a:p>
        </p:txBody>
      </p:sp>
      <p:sp>
        <p:nvSpPr>
          <p:cNvPr id="103" name="テキスト ボックス 102"/>
          <p:cNvSpPr txBox="1"/>
          <p:nvPr/>
        </p:nvSpPr>
        <p:spPr>
          <a:xfrm>
            <a:off x="2314580" y="2263775"/>
            <a:ext cx="1218492" cy="338504"/>
          </a:xfrm>
          <a:prstGeom prst="rect">
            <a:avLst/>
          </a:prstGeom>
          <a:noFill/>
        </p:spPr>
        <p:txBody>
          <a:bodyPr wrap="none" lIns="91385" tIns="45695" rIns="91385" bIns="45695">
            <a:spAutoFit/>
          </a:bodyPr>
          <a:lstStyle/>
          <a:p>
            <a:pPr>
              <a:defRPr/>
            </a:pPr>
            <a:r>
              <a:rPr lang="ja-JP" altLang="en-US" sz="1600" b="1" dirty="0">
                <a:solidFill>
                  <a:srgbClr val="0070C0"/>
                </a:solidFill>
                <a:latin typeface="+mj-ea"/>
                <a:ea typeface="+mj-ea"/>
              </a:rPr>
              <a:t>太陽光発電</a:t>
            </a:r>
          </a:p>
        </p:txBody>
      </p:sp>
      <p:sp>
        <p:nvSpPr>
          <p:cNvPr id="104" name="テキスト ボックス 103"/>
          <p:cNvSpPr txBox="1"/>
          <p:nvPr/>
        </p:nvSpPr>
        <p:spPr>
          <a:xfrm>
            <a:off x="3898905" y="1400175"/>
            <a:ext cx="1218492" cy="338504"/>
          </a:xfrm>
          <a:prstGeom prst="rect">
            <a:avLst/>
          </a:prstGeom>
          <a:noFill/>
        </p:spPr>
        <p:txBody>
          <a:bodyPr wrap="none" lIns="91385" tIns="45695" rIns="91385" bIns="45695">
            <a:spAutoFit/>
          </a:bodyPr>
          <a:lstStyle/>
          <a:p>
            <a:pPr>
              <a:defRPr/>
            </a:pPr>
            <a:r>
              <a:rPr lang="ja-JP" altLang="en-US" sz="1600" b="1" dirty="0">
                <a:solidFill>
                  <a:srgbClr val="0070C0"/>
                </a:solidFill>
                <a:latin typeface="+mj-ea"/>
                <a:ea typeface="+mj-ea"/>
              </a:rPr>
              <a:t>太陽光発電</a:t>
            </a:r>
          </a:p>
        </p:txBody>
      </p:sp>
      <p:cxnSp>
        <p:nvCxnSpPr>
          <p:cNvPr id="105" name="直線コネクタ 104"/>
          <p:cNvCxnSpPr/>
          <p:nvPr/>
        </p:nvCxnSpPr>
        <p:spPr bwMode="auto">
          <a:xfrm>
            <a:off x="5051425" y="2479675"/>
            <a:ext cx="0" cy="431800"/>
          </a:xfrm>
          <a:prstGeom prst="line">
            <a:avLst/>
          </a:prstGeom>
          <a:gradFill rotWithShape="1">
            <a:gsLst>
              <a:gs pos="0">
                <a:srgbClr val="FFFFFF"/>
              </a:gs>
              <a:gs pos="100000">
                <a:srgbClr val="FFFFFF">
                  <a:gamma/>
                  <a:shade val="86275"/>
                  <a:invGamma/>
                </a:srgbClr>
              </a:gs>
            </a:gsLst>
            <a:lin ang="2700000" scaled="1"/>
          </a:gradFill>
          <a:ln w="38100" cap="flat" cmpd="sng" algn="ctr">
            <a:solidFill>
              <a:srgbClr val="CC0066"/>
            </a:solidFill>
            <a:prstDash val="solid"/>
            <a:round/>
            <a:headEnd type="none" w="med" len="med"/>
            <a:tailEnd type="none" w="med" len="med"/>
          </a:ln>
          <a:effectLst/>
        </p:spPr>
      </p:cxnSp>
      <p:cxnSp>
        <p:nvCxnSpPr>
          <p:cNvPr id="106" name="直線コネクタ 105"/>
          <p:cNvCxnSpPr/>
          <p:nvPr/>
        </p:nvCxnSpPr>
        <p:spPr bwMode="auto">
          <a:xfrm flipH="1">
            <a:off x="6419850" y="3128972"/>
            <a:ext cx="719138" cy="358775"/>
          </a:xfrm>
          <a:prstGeom prst="line">
            <a:avLst/>
          </a:prstGeom>
          <a:gradFill rotWithShape="1">
            <a:gsLst>
              <a:gs pos="0">
                <a:srgbClr val="FFFFFF"/>
              </a:gs>
              <a:gs pos="100000">
                <a:srgbClr val="FFFFFF">
                  <a:gamma/>
                  <a:shade val="86275"/>
                  <a:invGamma/>
                </a:srgbClr>
              </a:gs>
            </a:gsLst>
            <a:lin ang="2700000" scaled="1"/>
          </a:gradFill>
          <a:ln w="38100" cap="flat" cmpd="sng" algn="ctr">
            <a:solidFill>
              <a:srgbClr val="CC0066"/>
            </a:solidFill>
            <a:prstDash val="solid"/>
            <a:round/>
            <a:headEnd type="none" w="med" len="med"/>
            <a:tailEnd type="none" w="med" len="med"/>
          </a:ln>
          <a:effectLst/>
        </p:spPr>
      </p:cxnSp>
      <p:cxnSp>
        <p:nvCxnSpPr>
          <p:cNvPr id="107" name="直線コネクタ 106"/>
          <p:cNvCxnSpPr/>
          <p:nvPr/>
        </p:nvCxnSpPr>
        <p:spPr bwMode="auto">
          <a:xfrm flipH="1">
            <a:off x="6275388" y="4137025"/>
            <a:ext cx="792162" cy="0"/>
          </a:xfrm>
          <a:prstGeom prst="line">
            <a:avLst/>
          </a:prstGeom>
          <a:gradFill rotWithShape="1">
            <a:gsLst>
              <a:gs pos="0">
                <a:srgbClr val="FFFFFF"/>
              </a:gs>
              <a:gs pos="100000">
                <a:srgbClr val="FFFFFF">
                  <a:gamma/>
                  <a:shade val="86275"/>
                  <a:invGamma/>
                </a:srgbClr>
              </a:gs>
            </a:gsLst>
            <a:lin ang="2700000" scaled="1"/>
          </a:gradFill>
          <a:ln w="38100" cap="flat" cmpd="sng" algn="ctr">
            <a:solidFill>
              <a:srgbClr val="CC0066"/>
            </a:solidFill>
            <a:prstDash val="solid"/>
            <a:round/>
            <a:headEnd type="none" w="med" len="med"/>
            <a:tailEnd type="none" w="med" len="med"/>
          </a:ln>
          <a:effectLst/>
        </p:spPr>
      </p:cxnSp>
      <p:cxnSp>
        <p:nvCxnSpPr>
          <p:cNvPr id="108" name="直線コネクタ 107"/>
          <p:cNvCxnSpPr/>
          <p:nvPr/>
        </p:nvCxnSpPr>
        <p:spPr bwMode="auto">
          <a:xfrm flipV="1">
            <a:off x="2674940" y="3344863"/>
            <a:ext cx="431800" cy="431800"/>
          </a:xfrm>
          <a:prstGeom prst="line">
            <a:avLst/>
          </a:prstGeom>
          <a:gradFill rotWithShape="1">
            <a:gsLst>
              <a:gs pos="0">
                <a:srgbClr val="FFFFFF"/>
              </a:gs>
              <a:gs pos="100000">
                <a:srgbClr val="FFFFFF">
                  <a:gamma/>
                  <a:shade val="86275"/>
                  <a:invGamma/>
                </a:srgbClr>
              </a:gs>
            </a:gsLst>
            <a:lin ang="2700000" scaled="1"/>
          </a:gradFill>
          <a:ln w="38100" cap="flat" cmpd="sng" algn="ctr">
            <a:solidFill>
              <a:srgbClr val="CC0066"/>
            </a:solidFill>
            <a:prstDash val="solid"/>
            <a:round/>
            <a:headEnd type="none" w="med" len="med"/>
            <a:tailEnd type="none" w="med" len="med"/>
          </a:ln>
          <a:effectLst/>
        </p:spPr>
      </p:cxnSp>
      <p:sp>
        <p:nvSpPr>
          <p:cNvPr id="109" name="正方形/長方形 99"/>
          <p:cNvSpPr>
            <a:spLocks noChangeArrowheads="1"/>
          </p:cNvSpPr>
          <p:nvPr/>
        </p:nvSpPr>
        <p:spPr bwMode="auto">
          <a:xfrm>
            <a:off x="6923088" y="3921125"/>
            <a:ext cx="360362" cy="554038"/>
          </a:xfrm>
          <a:prstGeom prst="rect">
            <a:avLst/>
          </a:prstGeom>
          <a:solidFill>
            <a:srgbClr val="92D050"/>
          </a:solidFill>
          <a:ln w="12700" algn="ctr">
            <a:solidFill>
              <a:srgbClr val="DDDDDD"/>
            </a:solidFill>
            <a:round/>
            <a:headEnd/>
            <a:tailEnd/>
          </a:ln>
        </p:spPr>
        <p:txBody>
          <a:bodyPr wrap="none" lIns="91385" tIns="45695" rIns="91385" bIns="45695" anchor="ctr"/>
          <a:lstStyle/>
          <a:p>
            <a:pPr algn="ctr" defTabSz="913850">
              <a:defRPr/>
            </a:pPr>
            <a:endParaRPr kumimoji="0" lang="ja-JP" altLang="en-US" kern="0" dirty="0">
              <a:solidFill>
                <a:sysClr val="windowText" lastClr="000000"/>
              </a:solidFill>
            </a:endParaRPr>
          </a:p>
        </p:txBody>
      </p:sp>
      <p:sp>
        <p:nvSpPr>
          <p:cNvPr id="110" name="正方形/長方形 102"/>
          <p:cNvSpPr>
            <a:spLocks noChangeArrowheads="1"/>
          </p:cNvSpPr>
          <p:nvPr/>
        </p:nvSpPr>
        <p:spPr bwMode="auto">
          <a:xfrm>
            <a:off x="7356477" y="3560763"/>
            <a:ext cx="287338" cy="914400"/>
          </a:xfrm>
          <a:prstGeom prst="rect">
            <a:avLst/>
          </a:prstGeom>
          <a:solidFill>
            <a:srgbClr val="92D050"/>
          </a:solidFill>
          <a:ln w="12700" algn="ctr">
            <a:solidFill>
              <a:srgbClr val="DDDDDD"/>
            </a:solidFill>
            <a:round/>
            <a:headEnd/>
            <a:tailEnd/>
          </a:ln>
        </p:spPr>
        <p:txBody>
          <a:bodyPr wrap="none" lIns="91385" tIns="45695" rIns="91385" bIns="45695" anchor="ctr"/>
          <a:lstStyle/>
          <a:p>
            <a:pPr algn="ctr" defTabSz="913850">
              <a:defRPr/>
            </a:pPr>
            <a:endParaRPr kumimoji="0" lang="ja-JP" altLang="en-US" kern="0" dirty="0">
              <a:solidFill>
                <a:sysClr val="windowText" lastClr="000000"/>
              </a:solidFill>
            </a:endParaRPr>
          </a:p>
        </p:txBody>
      </p:sp>
      <p:sp>
        <p:nvSpPr>
          <p:cNvPr id="111" name="正方形/長方形 103"/>
          <p:cNvSpPr>
            <a:spLocks noChangeArrowheads="1"/>
          </p:cNvSpPr>
          <p:nvPr/>
        </p:nvSpPr>
        <p:spPr bwMode="auto">
          <a:xfrm>
            <a:off x="7212013" y="2552700"/>
            <a:ext cx="360362" cy="554038"/>
          </a:xfrm>
          <a:prstGeom prst="rect">
            <a:avLst/>
          </a:prstGeom>
          <a:solidFill>
            <a:srgbClr val="92D050"/>
          </a:solidFill>
          <a:ln w="12700" algn="ctr">
            <a:solidFill>
              <a:srgbClr val="DDDDDD"/>
            </a:solidFill>
            <a:round/>
            <a:headEnd/>
            <a:tailEnd/>
          </a:ln>
        </p:spPr>
        <p:txBody>
          <a:bodyPr wrap="none" lIns="91385" tIns="45695" rIns="91385" bIns="45695" anchor="ctr"/>
          <a:lstStyle/>
          <a:p>
            <a:pPr algn="ctr" defTabSz="913850">
              <a:defRPr/>
            </a:pPr>
            <a:endParaRPr kumimoji="0" lang="ja-JP" altLang="en-US" kern="0" dirty="0">
              <a:solidFill>
                <a:sysClr val="windowText" lastClr="000000"/>
              </a:solidFill>
            </a:endParaRPr>
          </a:p>
        </p:txBody>
      </p:sp>
      <p:sp>
        <p:nvSpPr>
          <p:cNvPr id="112" name="正方形/長方形 104"/>
          <p:cNvSpPr>
            <a:spLocks noChangeArrowheads="1"/>
          </p:cNvSpPr>
          <p:nvPr/>
        </p:nvSpPr>
        <p:spPr bwMode="auto">
          <a:xfrm>
            <a:off x="5051428" y="1903422"/>
            <a:ext cx="360363" cy="555625"/>
          </a:xfrm>
          <a:prstGeom prst="rect">
            <a:avLst/>
          </a:prstGeom>
          <a:solidFill>
            <a:srgbClr val="92D050"/>
          </a:solidFill>
          <a:ln w="12700" algn="ctr">
            <a:solidFill>
              <a:srgbClr val="DDDDDD"/>
            </a:solidFill>
            <a:round/>
            <a:headEnd/>
            <a:tailEnd/>
          </a:ln>
        </p:spPr>
        <p:txBody>
          <a:bodyPr wrap="none" lIns="91385" tIns="45695" rIns="91385" bIns="45695" anchor="ctr"/>
          <a:lstStyle/>
          <a:p>
            <a:pPr algn="ctr" defTabSz="913850">
              <a:defRPr/>
            </a:pPr>
            <a:endParaRPr kumimoji="0" lang="ja-JP" altLang="en-US" kern="0" dirty="0">
              <a:solidFill>
                <a:sysClr val="windowText" lastClr="000000"/>
              </a:solidFill>
            </a:endParaRPr>
          </a:p>
        </p:txBody>
      </p:sp>
      <p:sp>
        <p:nvSpPr>
          <p:cNvPr id="113" name="正方形/長方形 105"/>
          <p:cNvSpPr>
            <a:spLocks noChangeArrowheads="1"/>
          </p:cNvSpPr>
          <p:nvPr/>
        </p:nvSpPr>
        <p:spPr bwMode="auto">
          <a:xfrm>
            <a:off x="1954213" y="3560764"/>
            <a:ext cx="360362" cy="554037"/>
          </a:xfrm>
          <a:prstGeom prst="rect">
            <a:avLst/>
          </a:prstGeom>
          <a:solidFill>
            <a:srgbClr val="92D050"/>
          </a:solidFill>
          <a:ln w="12700" algn="ctr">
            <a:solidFill>
              <a:srgbClr val="DDDDDD"/>
            </a:solidFill>
            <a:round/>
            <a:headEnd/>
            <a:tailEnd/>
          </a:ln>
        </p:spPr>
        <p:txBody>
          <a:bodyPr wrap="none" lIns="91385" tIns="45695" rIns="91385" bIns="45695" anchor="ctr"/>
          <a:lstStyle/>
          <a:p>
            <a:pPr algn="ctr" defTabSz="913850">
              <a:defRPr/>
            </a:pPr>
            <a:endParaRPr kumimoji="0" lang="ja-JP" altLang="en-US" kern="0" dirty="0">
              <a:solidFill>
                <a:sysClr val="windowText" lastClr="000000"/>
              </a:solidFill>
            </a:endParaRPr>
          </a:p>
        </p:txBody>
      </p:sp>
      <p:sp>
        <p:nvSpPr>
          <p:cNvPr id="114" name="正方形/長方形 106"/>
          <p:cNvSpPr>
            <a:spLocks noChangeArrowheads="1"/>
          </p:cNvSpPr>
          <p:nvPr/>
        </p:nvSpPr>
        <p:spPr bwMode="auto">
          <a:xfrm>
            <a:off x="7643816" y="2192338"/>
            <a:ext cx="287337" cy="914400"/>
          </a:xfrm>
          <a:prstGeom prst="rect">
            <a:avLst/>
          </a:prstGeom>
          <a:solidFill>
            <a:srgbClr val="92D050"/>
          </a:solidFill>
          <a:ln w="12700" algn="ctr">
            <a:solidFill>
              <a:srgbClr val="DDDDDD"/>
            </a:solidFill>
            <a:round/>
            <a:headEnd/>
            <a:tailEnd/>
          </a:ln>
        </p:spPr>
        <p:txBody>
          <a:bodyPr wrap="none" lIns="91385" tIns="45695" rIns="91385" bIns="45695" anchor="ctr"/>
          <a:lstStyle/>
          <a:p>
            <a:pPr algn="ctr" defTabSz="913850">
              <a:defRPr/>
            </a:pPr>
            <a:endParaRPr kumimoji="0" lang="ja-JP" altLang="en-US" kern="0" dirty="0">
              <a:solidFill>
                <a:sysClr val="windowText" lastClr="000000"/>
              </a:solidFill>
            </a:endParaRPr>
          </a:p>
        </p:txBody>
      </p:sp>
      <p:sp>
        <p:nvSpPr>
          <p:cNvPr id="115" name="正方形/長方形 107"/>
          <p:cNvSpPr>
            <a:spLocks noChangeArrowheads="1"/>
          </p:cNvSpPr>
          <p:nvPr/>
        </p:nvSpPr>
        <p:spPr bwMode="auto">
          <a:xfrm>
            <a:off x="5483230" y="1544638"/>
            <a:ext cx="288925" cy="914400"/>
          </a:xfrm>
          <a:prstGeom prst="rect">
            <a:avLst/>
          </a:prstGeom>
          <a:solidFill>
            <a:srgbClr val="92D050"/>
          </a:solidFill>
          <a:ln w="12700" algn="ctr">
            <a:solidFill>
              <a:srgbClr val="DDDDDD"/>
            </a:solidFill>
            <a:round/>
            <a:headEnd/>
            <a:tailEnd/>
          </a:ln>
        </p:spPr>
        <p:txBody>
          <a:bodyPr wrap="none" lIns="91385" tIns="45695" rIns="91385" bIns="45695" anchor="ctr"/>
          <a:lstStyle/>
          <a:p>
            <a:pPr algn="ctr" defTabSz="913850">
              <a:defRPr/>
            </a:pPr>
            <a:endParaRPr kumimoji="0" lang="ja-JP" altLang="en-US" kern="0" dirty="0">
              <a:solidFill>
                <a:sysClr val="windowText" lastClr="000000"/>
              </a:solidFill>
            </a:endParaRPr>
          </a:p>
        </p:txBody>
      </p:sp>
      <p:sp>
        <p:nvSpPr>
          <p:cNvPr id="116" name="正方形/長方形 108"/>
          <p:cNvSpPr>
            <a:spLocks noChangeArrowheads="1"/>
          </p:cNvSpPr>
          <p:nvPr/>
        </p:nvSpPr>
        <p:spPr bwMode="auto">
          <a:xfrm>
            <a:off x="2387602" y="3200400"/>
            <a:ext cx="287338" cy="914400"/>
          </a:xfrm>
          <a:prstGeom prst="rect">
            <a:avLst/>
          </a:prstGeom>
          <a:solidFill>
            <a:srgbClr val="92D050"/>
          </a:solidFill>
          <a:ln w="12700" algn="ctr">
            <a:solidFill>
              <a:srgbClr val="DDDDDD"/>
            </a:solidFill>
            <a:round/>
            <a:headEnd/>
            <a:tailEnd/>
          </a:ln>
        </p:spPr>
        <p:txBody>
          <a:bodyPr wrap="none" lIns="91385" tIns="45695" rIns="91385" bIns="45695" anchor="ctr"/>
          <a:lstStyle/>
          <a:p>
            <a:pPr algn="ctr" defTabSz="913850">
              <a:defRPr/>
            </a:pPr>
            <a:endParaRPr kumimoji="0" lang="ja-JP" altLang="en-US" kern="0" dirty="0">
              <a:solidFill>
                <a:sysClr val="windowText" lastClr="000000"/>
              </a:solidFill>
            </a:endParaRPr>
          </a:p>
        </p:txBody>
      </p:sp>
      <p:sp>
        <p:nvSpPr>
          <p:cNvPr id="117" name="テキスト ボックス 116"/>
          <p:cNvSpPr txBox="1"/>
          <p:nvPr/>
        </p:nvSpPr>
        <p:spPr>
          <a:xfrm>
            <a:off x="7643816" y="4137030"/>
            <a:ext cx="1341437" cy="461665"/>
          </a:xfrm>
          <a:prstGeom prst="rect">
            <a:avLst/>
          </a:prstGeom>
          <a:noFill/>
        </p:spPr>
        <p:txBody>
          <a:bodyPr lIns="91385" tIns="45695" rIns="91385" bIns="45695">
            <a:spAutoFit/>
          </a:bodyPr>
          <a:lstStyle/>
          <a:p>
            <a:pPr defTabSz="913850">
              <a:defRPr/>
            </a:pPr>
            <a:r>
              <a:rPr kumimoji="0" lang="ja-JP" altLang="en-US" sz="1200" b="1" kern="0" dirty="0">
                <a:solidFill>
                  <a:srgbClr val="FF0000"/>
                </a:solidFill>
              </a:rPr>
              <a:t>エコウイル又は</a:t>
            </a:r>
            <a:endParaRPr kumimoji="0" lang="en-US" altLang="ja-JP" sz="1200" b="1" kern="0" dirty="0">
              <a:solidFill>
                <a:srgbClr val="FF0000"/>
              </a:solidFill>
            </a:endParaRPr>
          </a:p>
          <a:p>
            <a:pPr defTabSz="913850">
              <a:defRPr/>
            </a:pPr>
            <a:r>
              <a:rPr kumimoji="0" lang="ja-JP" altLang="en-US" sz="1200" b="1" kern="0" dirty="0">
                <a:solidFill>
                  <a:srgbClr val="FF0000"/>
                </a:solidFill>
              </a:rPr>
              <a:t>エネファーム</a:t>
            </a:r>
            <a:endParaRPr kumimoji="0" lang="en-US" altLang="ja-JP" sz="1200" b="1" kern="0" dirty="0">
              <a:solidFill>
                <a:srgbClr val="FF0000"/>
              </a:solidFill>
            </a:endParaRPr>
          </a:p>
        </p:txBody>
      </p:sp>
      <p:sp>
        <p:nvSpPr>
          <p:cNvPr id="118" name="テキスト ボックス 117"/>
          <p:cNvSpPr txBox="1"/>
          <p:nvPr/>
        </p:nvSpPr>
        <p:spPr>
          <a:xfrm>
            <a:off x="5051429" y="2424677"/>
            <a:ext cx="1341437" cy="461665"/>
          </a:xfrm>
          <a:prstGeom prst="rect">
            <a:avLst/>
          </a:prstGeom>
          <a:noFill/>
        </p:spPr>
        <p:txBody>
          <a:bodyPr lIns="91385" tIns="45695" rIns="91385" bIns="45695">
            <a:spAutoFit/>
          </a:bodyPr>
          <a:lstStyle/>
          <a:p>
            <a:pPr defTabSz="913850">
              <a:defRPr/>
            </a:pPr>
            <a:r>
              <a:rPr kumimoji="0" lang="ja-JP" altLang="en-US" sz="1200" b="1" kern="0" dirty="0">
                <a:solidFill>
                  <a:srgbClr val="FF0000"/>
                </a:solidFill>
              </a:rPr>
              <a:t>エコウイル又は</a:t>
            </a:r>
            <a:endParaRPr kumimoji="0" lang="en-US" altLang="ja-JP" sz="1200" b="1" kern="0" dirty="0">
              <a:solidFill>
                <a:srgbClr val="FF0000"/>
              </a:solidFill>
            </a:endParaRPr>
          </a:p>
          <a:p>
            <a:pPr defTabSz="913850">
              <a:defRPr/>
            </a:pPr>
            <a:r>
              <a:rPr kumimoji="0" lang="ja-JP" altLang="en-US" sz="1200" b="1" kern="0" dirty="0">
                <a:solidFill>
                  <a:srgbClr val="FF0000"/>
                </a:solidFill>
              </a:rPr>
              <a:t>エネファーム</a:t>
            </a:r>
            <a:endParaRPr kumimoji="0" lang="en-US" altLang="ja-JP" sz="1200" b="1" kern="0" dirty="0">
              <a:solidFill>
                <a:srgbClr val="FF0000"/>
              </a:solidFill>
            </a:endParaRPr>
          </a:p>
        </p:txBody>
      </p:sp>
      <p:sp>
        <p:nvSpPr>
          <p:cNvPr id="119" name="テキスト ボックス 118"/>
          <p:cNvSpPr txBox="1"/>
          <p:nvPr/>
        </p:nvSpPr>
        <p:spPr>
          <a:xfrm>
            <a:off x="7212016" y="3055947"/>
            <a:ext cx="1341437" cy="461665"/>
          </a:xfrm>
          <a:prstGeom prst="rect">
            <a:avLst/>
          </a:prstGeom>
          <a:noFill/>
        </p:spPr>
        <p:txBody>
          <a:bodyPr lIns="91385" tIns="45695" rIns="91385" bIns="45695">
            <a:spAutoFit/>
          </a:bodyPr>
          <a:lstStyle/>
          <a:p>
            <a:pPr defTabSz="913850">
              <a:defRPr/>
            </a:pPr>
            <a:r>
              <a:rPr kumimoji="0" lang="ja-JP" altLang="en-US" sz="1200" b="1" kern="0" dirty="0">
                <a:solidFill>
                  <a:srgbClr val="FF0000"/>
                </a:solidFill>
              </a:rPr>
              <a:t>エコウイル又は</a:t>
            </a:r>
            <a:endParaRPr kumimoji="0" lang="en-US" altLang="ja-JP" sz="1200" b="1" kern="0" dirty="0">
              <a:solidFill>
                <a:srgbClr val="FF0000"/>
              </a:solidFill>
            </a:endParaRPr>
          </a:p>
          <a:p>
            <a:pPr defTabSz="913850">
              <a:defRPr/>
            </a:pPr>
            <a:r>
              <a:rPr kumimoji="0" lang="ja-JP" altLang="en-US" sz="1200" b="1" kern="0" dirty="0">
                <a:solidFill>
                  <a:srgbClr val="FF0000"/>
                </a:solidFill>
              </a:rPr>
              <a:t>エネファーム</a:t>
            </a:r>
            <a:endParaRPr kumimoji="0" lang="en-US" altLang="ja-JP" sz="1200" b="1" kern="0" dirty="0">
              <a:solidFill>
                <a:srgbClr val="FF0000"/>
              </a:solidFill>
            </a:endParaRPr>
          </a:p>
        </p:txBody>
      </p:sp>
      <p:sp>
        <p:nvSpPr>
          <p:cNvPr id="120" name="テキスト ボックス 119"/>
          <p:cNvSpPr txBox="1"/>
          <p:nvPr/>
        </p:nvSpPr>
        <p:spPr>
          <a:xfrm>
            <a:off x="1450975" y="4137025"/>
            <a:ext cx="1341438" cy="738664"/>
          </a:xfrm>
          <a:prstGeom prst="rect">
            <a:avLst/>
          </a:prstGeom>
          <a:noFill/>
        </p:spPr>
        <p:txBody>
          <a:bodyPr lIns="91385" tIns="45695" rIns="91385" bIns="45695">
            <a:spAutoFit/>
          </a:bodyPr>
          <a:lstStyle/>
          <a:p>
            <a:pPr defTabSz="913850">
              <a:defRPr/>
            </a:pPr>
            <a:r>
              <a:rPr kumimoji="0" lang="ja-JP" altLang="en-US" sz="1200" b="1" kern="0" dirty="0">
                <a:solidFill>
                  <a:srgbClr val="FF0000"/>
                </a:solidFill>
              </a:rPr>
              <a:t>エコウイル又は</a:t>
            </a:r>
            <a:endParaRPr kumimoji="0" lang="en-US" altLang="ja-JP" sz="1200" b="1" kern="0" dirty="0">
              <a:solidFill>
                <a:srgbClr val="FF0000"/>
              </a:solidFill>
            </a:endParaRPr>
          </a:p>
          <a:p>
            <a:pPr defTabSz="913850">
              <a:defRPr/>
            </a:pPr>
            <a:r>
              <a:rPr kumimoji="0" lang="ja-JP" altLang="en-US" sz="1200" b="1" kern="0" dirty="0">
                <a:solidFill>
                  <a:srgbClr val="FF0000"/>
                </a:solidFill>
              </a:rPr>
              <a:t>エネファーム</a:t>
            </a:r>
            <a:endParaRPr kumimoji="0" lang="en-US" altLang="ja-JP" sz="1200" b="1" kern="0" dirty="0">
              <a:solidFill>
                <a:srgbClr val="FF0000"/>
              </a:solidFill>
            </a:endParaRPr>
          </a:p>
          <a:p>
            <a:pPr defTabSz="913850">
              <a:defRPr/>
            </a:pPr>
            <a:endParaRPr kumimoji="0" lang="ja-JP" altLang="en-US" kern="0" dirty="0">
              <a:solidFill>
                <a:sysClr val="windowText" lastClr="000000"/>
              </a:solidFill>
            </a:endParaRPr>
          </a:p>
        </p:txBody>
      </p:sp>
      <p:sp>
        <p:nvSpPr>
          <p:cNvPr id="121" name="テキスト ボックス 120"/>
          <p:cNvSpPr txBox="1"/>
          <p:nvPr/>
        </p:nvSpPr>
        <p:spPr>
          <a:xfrm>
            <a:off x="98427" y="3776664"/>
            <a:ext cx="945982" cy="307726"/>
          </a:xfrm>
          <a:prstGeom prst="rect">
            <a:avLst/>
          </a:prstGeom>
          <a:noFill/>
        </p:spPr>
        <p:txBody>
          <a:bodyPr wrap="none" lIns="91385" tIns="45695" rIns="91385" bIns="45695">
            <a:spAutoFit/>
          </a:bodyPr>
          <a:lstStyle/>
          <a:p>
            <a:pPr defTabSz="913850">
              <a:defRPr/>
            </a:pPr>
            <a:r>
              <a:rPr kumimoji="0" lang="ja-JP" altLang="en-US" sz="1400" b="1" kern="0" dirty="0">
                <a:solidFill>
                  <a:srgbClr val="FF0000"/>
                </a:solidFill>
              </a:rPr>
              <a:t>ＵＰＳ仕様</a:t>
            </a:r>
          </a:p>
        </p:txBody>
      </p:sp>
      <p:sp>
        <p:nvSpPr>
          <p:cNvPr id="122" name="正方形/長方形 121"/>
          <p:cNvSpPr/>
          <p:nvPr/>
        </p:nvSpPr>
        <p:spPr bwMode="auto">
          <a:xfrm>
            <a:off x="298456" y="5432425"/>
            <a:ext cx="714375" cy="698500"/>
          </a:xfrm>
          <a:prstGeom prst="rect">
            <a:avLst/>
          </a:prstGeom>
          <a:gradFill rotWithShape="1">
            <a:gsLst>
              <a:gs pos="0">
                <a:srgbClr val="FFFFFF"/>
              </a:gs>
              <a:gs pos="100000">
                <a:srgbClr val="FFFFFF">
                  <a:gamma/>
                  <a:shade val="86275"/>
                  <a:invGamma/>
                </a:srgbClr>
              </a:gs>
            </a:gsLst>
            <a:lin ang="2700000" scaled="1"/>
          </a:gradFill>
          <a:ln w="12700" cap="flat" cmpd="sng" algn="ctr">
            <a:solidFill>
              <a:srgbClr val="DDDDDD"/>
            </a:solidFill>
            <a:prstDash val="solid"/>
            <a:round/>
            <a:headEnd type="none" w="med" len="med"/>
            <a:tailEnd type="none" w="med" len="med"/>
          </a:ln>
          <a:effectLst/>
        </p:spPr>
        <p:txBody>
          <a:bodyPr wrap="none" lIns="91385" tIns="45695" rIns="91385" bIns="45695" anchor="ctr"/>
          <a:lstStyle/>
          <a:p>
            <a:pPr algn="ctr" defTabSz="913850">
              <a:defRPr/>
            </a:pPr>
            <a:r>
              <a:rPr kumimoji="0" lang="ja-JP" altLang="en-US" sz="1400" b="1" kern="0" dirty="0">
                <a:solidFill>
                  <a:srgbClr val="FF0000"/>
                </a:solidFill>
                <a:ea typeface="ＭＳ Ｐゴシック" pitchFamily="50" charset="-128"/>
              </a:rPr>
              <a:t>キャパシター</a:t>
            </a:r>
            <a:endParaRPr kumimoji="0" lang="ja-JP" altLang="en-US" b="1" kern="0" dirty="0">
              <a:solidFill>
                <a:srgbClr val="FF0000"/>
              </a:solidFill>
              <a:ea typeface="ＭＳ Ｐゴシック" pitchFamily="50" charset="-128"/>
            </a:endParaRPr>
          </a:p>
        </p:txBody>
      </p:sp>
      <p:sp>
        <p:nvSpPr>
          <p:cNvPr id="123" name="テキスト ボックス 122"/>
          <p:cNvSpPr txBox="1"/>
          <p:nvPr/>
        </p:nvSpPr>
        <p:spPr>
          <a:xfrm>
            <a:off x="98427" y="6153151"/>
            <a:ext cx="1180020" cy="307726"/>
          </a:xfrm>
          <a:prstGeom prst="rect">
            <a:avLst/>
          </a:prstGeom>
          <a:noFill/>
        </p:spPr>
        <p:txBody>
          <a:bodyPr wrap="none" lIns="91385" tIns="45695" rIns="91385" bIns="45695">
            <a:spAutoFit/>
          </a:bodyPr>
          <a:lstStyle/>
          <a:p>
            <a:pPr defTabSz="913850">
              <a:defRPr/>
            </a:pPr>
            <a:r>
              <a:rPr kumimoji="0" lang="ja-JP" altLang="en-US" sz="1400" b="1" kern="0" dirty="0">
                <a:solidFill>
                  <a:srgbClr val="FF0000"/>
                </a:solidFill>
              </a:rPr>
              <a:t>１０から２０Ｗ</a:t>
            </a:r>
          </a:p>
        </p:txBody>
      </p:sp>
      <p:sp>
        <p:nvSpPr>
          <p:cNvPr id="124" name="テキスト ボックス 123"/>
          <p:cNvSpPr txBox="1"/>
          <p:nvPr/>
        </p:nvSpPr>
        <p:spPr>
          <a:xfrm>
            <a:off x="298456" y="2768600"/>
            <a:ext cx="1633670" cy="338504"/>
          </a:xfrm>
          <a:prstGeom prst="rect">
            <a:avLst/>
          </a:prstGeom>
          <a:noFill/>
        </p:spPr>
        <p:txBody>
          <a:bodyPr wrap="none" lIns="91385" tIns="45695" rIns="91385" bIns="45695">
            <a:spAutoFit/>
          </a:bodyPr>
          <a:lstStyle/>
          <a:p>
            <a:pPr defTabSz="913850">
              <a:defRPr/>
            </a:pPr>
            <a:r>
              <a:rPr kumimoji="0" lang="ja-JP" altLang="en-US" sz="1600" b="1" kern="0" dirty="0">
                <a:solidFill>
                  <a:srgbClr val="FF0000"/>
                </a:solidFill>
              </a:rPr>
              <a:t>切り替えスイッチ</a:t>
            </a:r>
          </a:p>
        </p:txBody>
      </p:sp>
      <p:sp>
        <p:nvSpPr>
          <p:cNvPr id="148" name="スライド番号プレースホルダー 2"/>
          <p:cNvSpPr>
            <a:spLocks noGrp="1"/>
          </p:cNvSpPr>
          <p:nvPr>
            <p:ph type="sldNum" sz="quarter" idx="12"/>
          </p:nvPr>
        </p:nvSpPr>
        <p:spPr>
          <a:xfrm>
            <a:off x="6975475" y="6448434"/>
            <a:ext cx="2133600" cy="365125"/>
          </a:xfrm>
        </p:spPr>
        <p:txBody>
          <a:bodyPr/>
          <a:lstStyle/>
          <a:p>
            <a:pPr>
              <a:defRPr/>
            </a:pPr>
            <a:fld id="{6A042D69-DC8F-477C-AA50-09036862282E}" type="slidenum">
              <a:rPr lang="ja-JP" altLang="en-US" sz="1200">
                <a:solidFill>
                  <a:prstClr val="black">
                    <a:tint val="75000"/>
                  </a:prstClr>
                </a:solidFill>
              </a:rPr>
              <a:pPr>
                <a:defRPr/>
              </a:pPr>
              <a:t>42</a:t>
            </a:fld>
            <a:endParaRPr lang="ja-JP" altLang="en-US" sz="1200" dirty="0">
              <a:solidFill>
                <a:prstClr val="black">
                  <a:tint val="75000"/>
                </a:prstClr>
              </a:solidFill>
            </a:endParaRPr>
          </a:p>
        </p:txBody>
      </p:sp>
    </p:spTree>
    <p:extLst>
      <p:ext uri="{BB962C8B-B14F-4D97-AF65-F5344CB8AC3E}">
        <p14:creationId xmlns="" xmlns:p14="http://schemas.microsoft.com/office/powerpoint/2010/main" val="17907602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8"/>
          <p:cNvSpPr txBox="1"/>
          <p:nvPr/>
        </p:nvSpPr>
        <p:spPr>
          <a:xfrm>
            <a:off x="1043611" y="453476"/>
            <a:ext cx="4176463" cy="461665"/>
          </a:xfrm>
          <a:prstGeom prst="rect">
            <a:avLst/>
          </a:prstGeom>
          <a:noFill/>
        </p:spPr>
        <p:txBody>
          <a:bodyPr wrap="square" lIns="91385" tIns="45695" rIns="91385" bIns="45695"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400" dirty="0">
                <a:latin typeface="+mj-ea"/>
                <a:ea typeface="+mj-ea"/>
                <a:cs typeface="メイリオ" pitchFamily="50" charset="-128"/>
              </a:rPr>
              <a:t>沿岸部被災地への適用例</a:t>
            </a:r>
          </a:p>
        </p:txBody>
      </p:sp>
      <p:grpSp>
        <p:nvGrpSpPr>
          <p:cNvPr id="3" name="グループ化 2"/>
          <p:cNvGrpSpPr/>
          <p:nvPr/>
        </p:nvGrpSpPr>
        <p:grpSpPr>
          <a:xfrm>
            <a:off x="0" y="11034"/>
            <a:ext cx="9144000" cy="6802343"/>
            <a:chOff x="0" y="11033"/>
            <a:chExt cx="9144000" cy="6802343"/>
          </a:xfrm>
        </p:grpSpPr>
        <p:cxnSp>
          <p:nvCxnSpPr>
            <p:cNvPr id="11" name="直線コネクタ 10"/>
            <p:cNvCxnSpPr/>
            <p:nvPr/>
          </p:nvCxnSpPr>
          <p:spPr>
            <a:xfrm>
              <a:off x="805468" y="6536377"/>
              <a:ext cx="756091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テキスト ボックス 14"/>
            <p:cNvSpPr txBox="1"/>
            <p:nvPr/>
          </p:nvSpPr>
          <p:spPr>
            <a:xfrm>
              <a:off x="3682256" y="6536377"/>
              <a:ext cx="1807354" cy="276999"/>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1200" dirty="0">
                  <a:solidFill>
                    <a:schemeClr val="bg1">
                      <a:lumMod val="65000"/>
                    </a:schemeClr>
                  </a:solidFill>
                </a:rPr>
                <a:t>TOHOKU UNIVERSITY</a:t>
              </a:r>
              <a:endParaRPr lang="ja-JP" altLang="en-US" sz="1200" dirty="0">
                <a:solidFill>
                  <a:schemeClr val="bg1">
                    <a:lumMod val="65000"/>
                  </a:schemeClr>
                </a:solidFill>
              </a:endParaRPr>
            </a:p>
          </p:txBody>
        </p:sp>
        <p:grpSp>
          <p:nvGrpSpPr>
            <p:cNvPr id="2" name="グループ化 1"/>
            <p:cNvGrpSpPr/>
            <p:nvPr/>
          </p:nvGrpSpPr>
          <p:grpSpPr>
            <a:xfrm>
              <a:off x="0" y="11033"/>
              <a:ext cx="9144000" cy="980728"/>
              <a:chOff x="0" y="11033"/>
              <a:chExt cx="9144000" cy="980728"/>
            </a:xfrm>
          </p:grpSpPr>
          <p:cxnSp>
            <p:nvCxnSpPr>
              <p:cNvPr id="7" name="直線コネクタ 6"/>
              <p:cNvCxnSpPr/>
              <p:nvPr/>
            </p:nvCxnSpPr>
            <p:spPr>
              <a:xfrm>
                <a:off x="0" y="991761"/>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0" y="11033"/>
                <a:ext cx="980728" cy="9807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sp>
            <p:nvSpPr>
              <p:cNvPr id="9" name="正方形/長方形 8"/>
              <p:cNvSpPr/>
              <p:nvPr/>
            </p:nvSpPr>
            <p:spPr>
              <a:xfrm>
                <a:off x="820705" y="11033"/>
                <a:ext cx="160023" cy="40466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sp>
            <p:nvSpPr>
              <p:cNvPr id="10" name="正方形/長方形 9"/>
              <p:cNvSpPr/>
              <p:nvPr/>
            </p:nvSpPr>
            <p:spPr>
              <a:xfrm>
                <a:off x="820705" y="402875"/>
                <a:ext cx="160023" cy="58888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pic>
            <p:nvPicPr>
              <p:cNvPr id="19" name="Picture 43"/>
              <p:cNvPicPr>
                <a:picLocks noChangeAspect="1" noChangeArrowheads="1"/>
              </p:cNvPicPr>
              <p:nvPr/>
            </p:nvPicPr>
            <p:blipFill>
              <a:blip r:embed="rId2" cstate="print"/>
              <a:srcRect/>
              <a:stretch>
                <a:fillRect/>
              </a:stretch>
            </p:blipFill>
            <p:spPr bwMode="auto">
              <a:xfrm>
                <a:off x="8388424" y="216468"/>
                <a:ext cx="581025" cy="720725"/>
              </a:xfrm>
              <a:prstGeom prst="rect">
                <a:avLst/>
              </a:prstGeom>
              <a:noFill/>
              <a:ln w="9525">
                <a:noFill/>
                <a:round/>
                <a:headEnd/>
                <a:tailEnd/>
              </a:ln>
            </p:spPr>
          </p:pic>
        </p:grpSp>
      </p:grpSp>
      <p:sp>
        <p:nvSpPr>
          <p:cNvPr id="20" name="スライド番号プレースホルダー 2"/>
          <p:cNvSpPr>
            <a:spLocks noGrp="1"/>
          </p:cNvSpPr>
          <p:nvPr>
            <p:ph type="sldNum" sz="quarter" idx="12"/>
          </p:nvPr>
        </p:nvSpPr>
        <p:spPr>
          <a:xfrm>
            <a:off x="6975475" y="6448434"/>
            <a:ext cx="2133600" cy="365125"/>
          </a:xfrm>
        </p:spPr>
        <p:txBody>
          <a:bodyPr/>
          <a:lstStyle/>
          <a:p>
            <a:pPr>
              <a:defRPr/>
            </a:pPr>
            <a:fld id="{6A042D69-DC8F-477C-AA50-09036862282E}" type="slidenum">
              <a:rPr lang="ja-JP" altLang="en-US" sz="1200">
                <a:solidFill>
                  <a:prstClr val="black">
                    <a:tint val="75000"/>
                  </a:prstClr>
                </a:solidFill>
              </a:rPr>
              <a:pPr>
                <a:defRPr/>
              </a:pPr>
              <a:t>43</a:t>
            </a:fld>
            <a:endParaRPr lang="ja-JP" altLang="en-US" sz="1200" dirty="0">
              <a:solidFill>
                <a:prstClr val="black">
                  <a:tint val="75000"/>
                </a:prstClr>
              </a:solidFill>
            </a:endParaRPr>
          </a:p>
        </p:txBody>
      </p:sp>
      <p:pic>
        <p:nvPicPr>
          <p:cNvPr id="40"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5238" r="12181" b="8325"/>
          <a:stretch/>
        </p:blipFill>
        <p:spPr bwMode="auto">
          <a:xfrm>
            <a:off x="506303" y="1256689"/>
            <a:ext cx="8114323" cy="52451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1" name="テキスト ボックス 2"/>
          <p:cNvSpPr txBox="1"/>
          <p:nvPr/>
        </p:nvSpPr>
        <p:spPr>
          <a:xfrm>
            <a:off x="805468" y="1167136"/>
            <a:ext cx="1107996" cy="461614"/>
          </a:xfrm>
          <a:prstGeom prst="rect">
            <a:avLst/>
          </a:prstGeom>
          <a:solidFill>
            <a:srgbClr val="FFFF00"/>
          </a:solidFill>
        </p:spPr>
        <p:txBody>
          <a:bodyPr wrap="square" lIns="91385" tIns="45695" rIns="91385" bIns="45695"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400" b="1" dirty="0">
                <a:solidFill>
                  <a:srgbClr val="FF000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石巻市</a:t>
            </a:r>
          </a:p>
        </p:txBody>
      </p:sp>
      <p:sp>
        <p:nvSpPr>
          <p:cNvPr id="43" name="テキスト ボックス 1"/>
          <p:cNvSpPr txBox="1"/>
          <p:nvPr/>
        </p:nvSpPr>
        <p:spPr>
          <a:xfrm>
            <a:off x="769278" y="1628800"/>
            <a:ext cx="2925690" cy="523170"/>
          </a:xfrm>
          <a:prstGeom prst="rect">
            <a:avLst/>
          </a:prstGeom>
          <a:noFill/>
        </p:spPr>
        <p:txBody>
          <a:bodyPr wrap="none" lIns="91385" tIns="45695" rIns="91385" bIns="45695"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400" b="1" dirty="0">
                <a:solidFill>
                  <a:srgbClr val="FF0000"/>
                </a:solidFill>
                <a:effectLst>
                  <a:outerShdw blurRad="38100" dist="38100" dir="2700000" algn="tl">
                    <a:srgbClr val="000000">
                      <a:alpha val="43137"/>
                    </a:srgbClr>
                  </a:outerShdw>
                </a:effectLst>
              </a:rPr>
              <a:t>微細藻類発電所</a:t>
            </a:r>
            <a:endParaRPr lang="en-US" altLang="ja-JP" sz="1400" b="1" dirty="0">
              <a:solidFill>
                <a:srgbClr val="FF0000"/>
              </a:solidFill>
              <a:effectLst>
                <a:outerShdw blurRad="38100" dist="38100" dir="2700000" algn="tl">
                  <a:srgbClr val="000000">
                    <a:alpha val="43137"/>
                  </a:srgbClr>
                </a:outerShdw>
              </a:effectLst>
            </a:endParaRPr>
          </a:p>
          <a:p>
            <a:r>
              <a:rPr lang="ja-JP" altLang="en-US" sz="1400" b="1" dirty="0">
                <a:solidFill>
                  <a:srgbClr val="FF0000"/>
                </a:solidFill>
                <a:effectLst>
                  <a:outerShdw blurRad="38100" dist="38100" dir="2700000" algn="tl">
                    <a:srgbClr val="000000">
                      <a:alpha val="43137"/>
                    </a:srgbClr>
                  </a:outerShdw>
                </a:effectLst>
              </a:rPr>
              <a:t>公用車・市役所に電力供給を目指す</a:t>
            </a:r>
          </a:p>
        </p:txBody>
      </p:sp>
      <p:sp>
        <p:nvSpPr>
          <p:cNvPr id="44" name="テキスト ボックス 37"/>
          <p:cNvSpPr txBox="1"/>
          <p:nvPr/>
        </p:nvSpPr>
        <p:spPr>
          <a:xfrm>
            <a:off x="2785499" y="5949280"/>
            <a:ext cx="3632615" cy="523170"/>
          </a:xfrm>
          <a:prstGeom prst="rect">
            <a:avLst/>
          </a:prstGeom>
          <a:noFill/>
        </p:spPr>
        <p:txBody>
          <a:bodyPr wrap="none" lIns="91385" tIns="45695" rIns="91385" bIns="45695"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400" b="1" dirty="0">
                <a:solidFill>
                  <a:srgbClr val="FF0000"/>
                </a:solidFill>
                <a:effectLst>
                  <a:outerShdw blurRad="38100" dist="38100" dir="2700000" algn="tl">
                    <a:srgbClr val="000000">
                      <a:alpha val="43137"/>
                    </a:srgbClr>
                  </a:outerShdw>
                </a:effectLst>
              </a:rPr>
              <a:t>市街地と高台の移転先を結ぶ</a:t>
            </a:r>
            <a:endParaRPr lang="en-US" altLang="ja-JP" sz="1400" b="1" dirty="0">
              <a:solidFill>
                <a:srgbClr val="FF0000"/>
              </a:solidFill>
              <a:effectLst>
                <a:outerShdw blurRad="38100" dist="38100" dir="2700000" algn="tl">
                  <a:srgbClr val="000000">
                    <a:alpha val="43137"/>
                  </a:srgbClr>
                </a:outerShdw>
              </a:effectLst>
            </a:endParaRPr>
          </a:p>
          <a:p>
            <a:r>
              <a:rPr lang="ja-JP" altLang="en-US" sz="1400" b="1" dirty="0">
                <a:solidFill>
                  <a:srgbClr val="FF0000"/>
                </a:solidFill>
                <a:effectLst>
                  <a:outerShdw blurRad="38100" dist="38100" dir="2700000" algn="tl">
                    <a:srgbClr val="000000">
                      <a:alpha val="43137"/>
                    </a:srgbClr>
                  </a:outerShdw>
                </a:effectLst>
              </a:rPr>
              <a:t>コミュニティバスを再生可能エネルギーで運行</a:t>
            </a:r>
          </a:p>
        </p:txBody>
      </p:sp>
      <p:sp>
        <p:nvSpPr>
          <p:cNvPr id="45" name="テキスト ボックス 38"/>
          <p:cNvSpPr txBox="1"/>
          <p:nvPr/>
        </p:nvSpPr>
        <p:spPr>
          <a:xfrm>
            <a:off x="-58310" y="5085187"/>
            <a:ext cx="2446393" cy="738613"/>
          </a:xfrm>
          <a:prstGeom prst="rect">
            <a:avLst/>
          </a:prstGeom>
          <a:noFill/>
        </p:spPr>
        <p:txBody>
          <a:bodyPr wrap="none" lIns="91385" tIns="45695" rIns="91385" bIns="45695"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400" b="1" dirty="0">
                <a:solidFill>
                  <a:srgbClr val="FF0000"/>
                </a:solidFill>
                <a:effectLst>
                  <a:outerShdw blurRad="38100" dist="38100" dir="2700000" algn="tl">
                    <a:srgbClr val="000000">
                      <a:alpha val="43137"/>
                    </a:srgbClr>
                  </a:outerShdw>
                </a:effectLst>
              </a:rPr>
              <a:t>50kW</a:t>
            </a:r>
            <a:r>
              <a:rPr lang="ja-JP" altLang="en-US" sz="1400" b="1" dirty="0">
                <a:solidFill>
                  <a:srgbClr val="FF0000"/>
                </a:solidFill>
                <a:effectLst>
                  <a:outerShdw blurRad="38100" dist="38100" dir="2700000" algn="tl">
                    <a:srgbClr val="000000">
                      <a:alpha val="43137"/>
                    </a:srgbClr>
                  </a:outerShdw>
                </a:effectLst>
              </a:rPr>
              <a:t>太陽光発電所</a:t>
            </a:r>
            <a:endParaRPr lang="en-US" altLang="ja-JP" sz="1400" b="1" dirty="0">
              <a:solidFill>
                <a:srgbClr val="FF0000"/>
              </a:solidFill>
              <a:effectLst>
                <a:outerShdw blurRad="38100" dist="38100" dir="2700000" algn="tl">
                  <a:srgbClr val="000000">
                    <a:alpha val="43137"/>
                  </a:srgbClr>
                </a:outerShdw>
              </a:effectLst>
            </a:endParaRPr>
          </a:p>
          <a:p>
            <a:r>
              <a:rPr lang="ja-JP" altLang="en-US" sz="1400" b="1" dirty="0">
                <a:solidFill>
                  <a:srgbClr val="FF0000"/>
                </a:solidFill>
                <a:effectLst>
                  <a:outerShdw blurRad="38100" dist="38100" dir="2700000" algn="tl">
                    <a:srgbClr val="000000">
                      <a:alpha val="43137"/>
                    </a:srgbClr>
                  </a:outerShdw>
                </a:effectLst>
              </a:rPr>
              <a:t>コミュニティバスとステーション</a:t>
            </a:r>
            <a:endParaRPr lang="en-US" altLang="ja-JP" sz="1400" b="1" dirty="0">
              <a:solidFill>
                <a:srgbClr val="FF0000"/>
              </a:solidFill>
              <a:effectLst>
                <a:outerShdw blurRad="38100" dist="38100" dir="2700000" algn="tl">
                  <a:srgbClr val="000000">
                    <a:alpha val="43137"/>
                  </a:srgbClr>
                </a:outerShdw>
              </a:effectLst>
            </a:endParaRPr>
          </a:p>
          <a:p>
            <a:r>
              <a:rPr lang="ja-JP" altLang="en-US" sz="1400" b="1" dirty="0">
                <a:solidFill>
                  <a:srgbClr val="FF0000"/>
                </a:solidFill>
                <a:effectLst>
                  <a:outerShdw blurRad="38100" dist="38100" dir="2700000" algn="tl">
                    <a:srgbClr val="000000">
                      <a:alpha val="43137"/>
                    </a:srgbClr>
                  </a:outerShdw>
                </a:effectLst>
              </a:rPr>
              <a:t>に電力供給</a:t>
            </a:r>
          </a:p>
        </p:txBody>
      </p:sp>
      <p:sp>
        <p:nvSpPr>
          <p:cNvPr id="46" name="テキスト ボックス 39"/>
          <p:cNvSpPr txBox="1"/>
          <p:nvPr/>
        </p:nvSpPr>
        <p:spPr>
          <a:xfrm>
            <a:off x="6639185" y="980731"/>
            <a:ext cx="2446393" cy="738613"/>
          </a:xfrm>
          <a:prstGeom prst="rect">
            <a:avLst/>
          </a:prstGeom>
          <a:noFill/>
        </p:spPr>
        <p:txBody>
          <a:bodyPr wrap="none" lIns="91385" tIns="45695" rIns="91385" bIns="45695"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400" b="1" dirty="0">
                <a:solidFill>
                  <a:srgbClr val="FF0000"/>
                </a:solidFill>
                <a:effectLst>
                  <a:outerShdw blurRad="38100" dist="38100" dir="2700000" algn="tl">
                    <a:srgbClr val="000000">
                      <a:alpha val="43137"/>
                    </a:srgbClr>
                  </a:outerShdw>
                </a:effectLst>
              </a:rPr>
              <a:t>50kW</a:t>
            </a:r>
            <a:r>
              <a:rPr lang="ja-JP" altLang="en-US" sz="1400" b="1" dirty="0">
                <a:solidFill>
                  <a:srgbClr val="FF0000"/>
                </a:solidFill>
                <a:effectLst>
                  <a:outerShdw blurRad="38100" dist="38100" dir="2700000" algn="tl">
                    <a:srgbClr val="000000">
                      <a:alpha val="43137"/>
                    </a:srgbClr>
                  </a:outerShdw>
                </a:effectLst>
              </a:rPr>
              <a:t>太陽光発電所</a:t>
            </a:r>
            <a:endParaRPr lang="en-US" altLang="ja-JP" sz="1400" b="1" dirty="0">
              <a:solidFill>
                <a:srgbClr val="FF0000"/>
              </a:solidFill>
              <a:effectLst>
                <a:outerShdw blurRad="38100" dist="38100" dir="2700000" algn="tl">
                  <a:srgbClr val="000000">
                    <a:alpha val="43137"/>
                  </a:srgbClr>
                </a:outerShdw>
              </a:effectLst>
            </a:endParaRPr>
          </a:p>
          <a:p>
            <a:r>
              <a:rPr lang="ja-JP" altLang="en-US" sz="1400" b="1" dirty="0">
                <a:solidFill>
                  <a:srgbClr val="FF0000"/>
                </a:solidFill>
                <a:effectLst>
                  <a:outerShdw blurRad="38100" dist="38100" dir="2700000" algn="tl">
                    <a:srgbClr val="000000">
                      <a:alpha val="43137"/>
                    </a:srgbClr>
                  </a:outerShdw>
                </a:effectLst>
              </a:rPr>
              <a:t>コミュニティバスとステーション</a:t>
            </a:r>
            <a:endParaRPr lang="en-US" altLang="ja-JP" sz="1400" b="1" dirty="0">
              <a:solidFill>
                <a:srgbClr val="FF0000"/>
              </a:solidFill>
              <a:effectLst>
                <a:outerShdw blurRad="38100" dist="38100" dir="2700000" algn="tl">
                  <a:srgbClr val="000000">
                    <a:alpha val="43137"/>
                  </a:srgbClr>
                </a:outerShdw>
              </a:effectLst>
            </a:endParaRPr>
          </a:p>
          <a:p>
            <a:r>
              <a:rPr lang="ja-JP" altLang="en-US" sz="1400" b="1" dirty="0">
                <a:solidFill>
                  <a:srgbClr val="FF0000"/>
                </a:solidFill>
                <a:effectLst>
                  <a:outerShdw blurRad="38100" dist="38100" dir="2700000" algn="tl">
                    <a:srgbClr val="000000">
                      <a:alpha val="43137"/>
                    </a:srgbClr>
                  </a:outerShdw>
                </a:effectLst>
              </a:rPr>
              <a:t>に電力供給</a:t>
            </a:r>
          </a:p>
        </p:txBody>
      </p:sp>
      <p:sp>
        <p:nvSpPr>
          <p:cNvPr id="47" name="テキスト ボックス 40"/>
          <p:cNvSpPr txBox="1"/>
          <p:nvPr/>
        </p:nvSpPr>
        <p:spPr>
          <a:xfrm>
            <a:off x="625262" y="5949281"/>
            <a:ext cx="2072892" cy="307726"/>
          </a:xfrm>
          <a:prstGeom prst="rect">
            <a:avLst/>
          </a:prstGeom>
          <a:noFill/>
        </p:spPr>
        <p:txBody>
          <a:bodyPr wrap="none" lIns="91385" tIns="45695" rIns="91385" bIns="45695"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400" b="1" dirty="0">
                <a:solidFill>
                  <a:srgbClr val="FF0000"/>
                </a:solidFill>
                <a:effectLst>
                  <a:outerShdw blurRad="38100" dist="38100" dir="2700000" algn="tl">
                    <a:srgbClr val="000000">
                      <a:alpha val="43137"/>
                    </a:srgbClr>
                  </a:outerShdw>
                </a:effectLst>
              </a:rPr>
              <a:t>スマートバスステーション</a:t>
            </a:r>
            <a:endParaRPr lang="en-US" altLang="ja-JP" sz="1400" b="1" dirty="0">
              <a:solidFill>
                <a:srgbClr val="FF0000"/>
              </a:solidFill>
              <a:effectLst>
                <a:outerShdw blurRad="38100" dist="38100" dir="2700000" algn="tl">
                  <a:srgbClr val="000000">
                    <a:alpha val="43137"/>
                  </a:srgbClr>
                </a:outerShdw>
              </a:effectLst>
            </a:endParaRPr>
          </a:p>
        </p:txBody>
      </p:sp>
      <p:sp>
        <p:nvSpPr>
          <p:cNvPr id="48" name="テキスト ボックス 41"/>
          <p:cNvSpPr txBox="1"/>
          <p:nvPr/>
        </p:nvSpPr>
        <p:spPr>
          <a:xfrm>
            <a:off x="3636471" y="1271995"/>
            <a:ext cx="2308534" cy="523170"/>
          </a:xfrm>
          <a:prstGeom prst="rect">
            <a:avLst/>
          </a:prstGeom>
          <a:noFill/>
        </p:spPr>
        <p:txBody>
          <a:bodyPr wrap="none" lIns="91385" tIns="45695" rIns="91385" bIns="45695"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400" b="1" dirty="0">
                <a:solidFill>
                  <a:srgbClr val="FF0000"/>
                </a:solidFill>
                <a:effectLst>
                  <a:outerShdw blurRad="38100" dist="38100" dir="2700000" algn="tl">
                    <a:srgbClr val="000000">
                      <a:alpha val="43137"/>
                    </a:srgbClr>
                  </a:outerShdw>
                </a:effectLst>
                <a:latin typeface="+mj-ea"/>
                <a:ea typeface="+mj-ea"/>
              </a:rPr>
              <a:t>スマート住宅（集団移転）</a:t>
            </a:r>
            <a:endParaRPr lang="en-US" altLang="ja-JP" sz="1400" b="1" dirty="0">
              <a:solidFill>
                <a:srgbClr val="FF0000"/>
              </a:solidFill>
              <a:effectLst>
                <a:outerShdw blurRad="38100" dist="38100" dir="2700000" algn="tl">
                  <a:srgbClr val="000000">
                    <a:alpha val="43137"/>
                  </a:srgbClr>
                </a:outerShdw>
              </a:effectLst>
              <a:latin typeface="+mj-ea"/>
              <a:ea typeface="+mj-ea"/>
            </a:endParaRPr>
          </a:p>
          <a:p>
            <a:r>
              <a:rPr lang="ja-JP" altLang="en-US" sz="1400" b="1" dirty="0">
                <a:solidFill>
                  <a:srgbClr val="FF0000"/>
                </a:solidFill>
                <a:effectLst>
                  <a:outerShdw blurRad="38100" dist="38100" dir="2700000" algn="tl">
                    <a:srgbClr val="000000">
                      <a:alpha val="43137"/>
                    </a:srgbClr>
                  </a:outerShdw>
                </a:effectLst>
                <a:latin typeface="+mj-ea"/>
                <a:ea typeface="+mj-ea"/>
              </a:rPr>
              <a:t>コミュニティバスステーション</a:t>
            </a:r>
          </a:p>
        </p:txBody>
      </p:sp>
      <p:sp>
        <p:nvSpPr>
          <p:cNvPr id="49" name="テキスト ボックス 42"/>
          <p:cNvSpPr txBox="1"/>
          <p:nvPr/>
        </p:nvSpPr>
        <p:spPr>
          <a:xfrm>
            <a:off x="3001520" y="5589241"/>
            <a:ext cx="1800382" cy="307726"/>
          </a:xfrm>
          <a:prstGeom prst="rect">
            <a:avLst/>
          </a:prstGeom>
          <a:noFill/>
        </p:spPr>
        <p:txBody>
          <a:bodyPr wrap="none" lIns="91385" tIns="45695" rIns="91385" bIns="45695"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400" b="1" dirty="0">
                <a:solidFill>
                  <a:srgbClr val="FF0000"/>
                </a:solidFill>
                <a:effectLst>
                  <a:outerShdw blurRad="38100" dist="38100" dir="2700000" algn="tl">
                    <a:srgbClr val="000000">
                      <a:alpha val="43137"/>
                    </a:srgbClr>
                  </a:outerShdw>
                </a:effectLst>
              </a:rPr>
              <a:t>コミュニティバス（</a:t>
            </a:r>
            <a:r>
              <a:rPr lang="en-US" altLang="ja-JP" sz="1400" b="1" dirty="0">
                <a:solidFill>
                  <a:srgbClr val="FF0000"/>
                </a:solidFill>
                <a:effectLst>
                  <a:outerShdw blurRad="38100" dist="38100" dir="2700000" algn="tl">
                    <a:srgbClr val="000000">
                      <a:alpha val="43137"/>
                    </a:srgbClr>
                  </a:outerShdw>
                </a:effectLst>
              </a:rPr>
              <a:t>EV</a:t>
            </a:r>
            <a:r>
              <a:rPr lang="ja-JP" altLang="en-US" sz="1400" b="1" dirty="0">
                <a:solidFill>
                  <a:srgbClr val="FF0000"/>
                </a:solidFill>
                <a:effectLst>
                  <a:outerShdw blurRad="38100" dist="38100" dir="2700000" algn="tl">
                    <a:srgbClr val="000000">
                      <a:alpha val="43137"/>
                    </a:srgbClr>
                  </a:outerShdw>
                </a:effectLst>
              </a:rPr>
              <a:t>）</a:t>
            </a:r>
          </a:p>
        </p:txBody>
      </p:sp>
      <p:sp>
        <p:nvSpPr>
          <p:cNvPr id="50" name="テキスト ボックス 43"/>
          <p:cNvSpPr txBox="1"/>
          <p:nvPr/>
        </p:nvSpPr>
        <p:spPr>
          <a:xfrm>
            <a:off x="506307" y="2420889"/>
            <a:ext cx="1603213" cy="307726"/>
          </a:xfrm>
          <a:prstGeom prst="rect">
            <a:avLst/>
          </a:prstGeom>
          <a:noFill/>
        </p:spPr>
        <p:txBody>
          <a:bodyPr wrap="none" lIns="91385" tIns="45695" rIns="91385" bIns="45695"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400" b="1" dirty="0">
                <a:solidFill>
                  <a:srgbClr val="FF0000"/>
                </a:solidFill>
                <a:effectLst>
                  <a:outerShdw blurRad="38100" dist="38100" dir="2700000" algn="tl">
                    <a:srgbClr val="000000">
                      <a:alpha val="43137"/>
                    </a:srgbClr>
                  </a:outerShdw>
                </a:effectLst>
              </a:rPr>
              <a:t>公用車（</a:t>
            </a:r>
            <a:r>
              <a:rPr lang="en-US" altLang="ja-JP" sz="1400" b="1" dirty="0">
                <a:solidFill>
                  <a:srgbClr val="FF0000"/>
                </a:solidFill>
                <a:effectLst>
                  <a:outerShdw blurRad="38100" dist="38100" dir="2700000" algn="tl">
                    <a:srgbClr val="000000">
                      <a:alpha val="43137"/>
                    </a:srgbClr>
                  </a:outerShdw>
                </a:effectLst>
              </a:rPr>
              <a:t>EV</a:t>
            </a:r>
            <a:r>
              <a:rPr lang="ja-JP" altLang="en-US" sz="1400" b="1" dirty="0">
                <a:solidFill>
                  <a:srgbClr val="FF0000"/>
                </a:solidFill>
                <a:effectLst>
                  <a:outerShdw blurRad="38100" dist="38100" dir="2700000" algn="tl">
                    <a:srgbClr val="000000">
                      <a:alpha val="43137"/>
                    </a:srgbClr>
                  </a:outerShdw>
                </a:effectLst>
              </a:rPr>
              <a:t>・</a:t>
            </a:r>
            <a:r>
              <a:rPr lang="en-US" altLang="ja-JP" sz="1400" b="1" dirty="0">
                <a:solidFill>
                  <a:srgbClr val="FF0000"/>
                </a:solidFill>
                <a:effectLst>
                  <a:outerShdw blurRad="38100" dist="38100" dir="2700000" algn="tl">
                    <a:srgbClr val="000000">
                      <a:alpha val="43137"/>
                    </a:srgbClr>
                  </a:outerShdw>
                </a:effectLst>
              </a:rPr>
              <a:t>PHV</a:t>
            </a:r>
            <a:r>
              <a:rPr lang="ja-JP" altLang="en-US" sz="1400" b="1" dirty="0">
                <a:solidFill>
                  <a:srgbClr val="FF0000"/>
                </a:solidFill>
                <a:effectLst>
                  <a:outerShdw blurRad="38100" dist="38100" dir="2700000" algn="tl">
                    <a:srgbClr val="000000">
                      <a:alpha val="43137"/>
                    </a:srgbClr>
                  </a:outerShdw>
                </a:effectLst>
              </a:rPr>
              <a:t>）</a:t>
            </a:r>
          </a:p>
        </p:txBody>
      </p:sp>
      <p:cxnSp>
        <p:nvCxnSpPr>
          <p:cNvPr id="51" name="直線矢印コネクタ 50"/>
          <p:cNvCxnSpPr/>
          <p:nvPr/>
        </p:nvCxnSpPr>
        <p:spPr>
          <a:xfrm>
            <a:off x="2540474" y="2142728"/>
            <a:ext cx="677072" cy="114225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52" name="直線矢印コネクタ 51"/>
          <p:cNvCxnSpPr>
            <a:stCxn id="50" idx="2"/>
          </p:cNvCxnSpPr>
          <p:nvPr/>
        </p:nvCxnSpPr>
        <p:spPr>
          <a:xfrm>
            <a:off x="1307914" y="2728615"/>
            <a:ext cx="991104" cy="134846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53" name="直線矢印コネクタ 52"/>
          <p:cNvCxnSpPr>
            <a:stCxn id="45" idx="0"/>
          </p:cNvCxnSpPr>
          <p:nvPr/>
        </p:nvCxnSpPr>
        <p:spPr>
          <a:xfrm flipH="1" flipV="1">
            <a:off x="1057331" y="4366532"/>
            <a:ext cx="107556" cy="71865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54" name="直線矢印コネクタ 53"/>
          <p:cNvCxnSpPr>
            <a:stCxn id="47" idx="3"/>
          </p:cNvCxnSpPr>
          <p:nvPr/>
        </p:nvCxnSpPr>
        <p:spPr>
          <a:xfrm flipV="1">
            <a:off x="2698154" y="4941181"/>
            <a:ext cx="303372" cy="116196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55" name="直線矢印コネクタ 54"/>
          <p:cNvCxnSpPr>
            <a:stCxn id="49" idx="0"/>
          </p:cNvCxnSpPr>
          <p:nvPr/>
        </p:nvCxnSpPr>
        <p:spPr>
          <a:xfrm flipV="1">
            <a:off x="3901711" y="5089885"/>
            <a:ext cx="123466" cy="49935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56" name="直線矢印コネクタ 55"/>
          <p:cNvCxnSpPr>
            <a:stCxn id="48" idx="2"/>
          </p:cNvCxnSpPr>
          <p:nvPr/>
        </p:nvCxnSpPr>
        <p:spPr>
          <a:xfrm>
            <a:off x="4790738" y="1795165"/>
            <a:ext cx="1163110" cy="6257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57" name="直線矢印コネクタ 56"/>
          <p:cNvCxnSpPr/>
          <p:nvPr/>
        </p:nvCxnSpPr>
        <p:spPr>
          <a:xfrm flipH="1">
            <a:off x="7033968" y="1652243"/>
            <a:ext cx="383476" cy="107642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58" name="テキスト ボックス 30"/>
          <p:cNvSpPr txBox="1"/>
          <p:nvPr/>
        </p:nvSpPr>
        <p:spPr>
          <a:xfrm>
            <a:off x="6601925" y="5157200"/>
            <a:ext cx="2600281" cy="923279"/>
          </a:xfrm>
          <a:prstGeom prst="rect">
            <a:avLst/>
          </a:prstGeom>
          <a:noFill/>
        </p:spPr>
        <p:txBody>
          <a:bodyPr wrap="none" lIns="91385" tIns="45695" rIns="91385" bIns="45695"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b="1" dirty="0" smtClean="0">
                <a:solidFill>
                  <a:srgbClr val="FF0000"/>
                </a:solidFill>
                <a:effectLst>
                  <a:outerShdw blurRad="38100" dist="38100" dir="2700000" algn="tl">
                    <a:srgbClr val="000000">
                      <a:alpha val="43137"/>
                    </a:srgbClr>
                  </a:outerShdw>
                </a:effectLst>
              </a:rPr>
              <a:t>ＥＭＳ・ＩＴＳ融合</a:t>
            </a:r>
            <a:endParaRPr lang="en-US" altLang="ja-JP" b="1" dirty="0" smtClean="0">
              <a:solidFill>
                <a:srgbClr val="FF0000"/>
              </a:solidFill>
              <a:effectLst>
                <a:outerShdw blurRad="38100" dist="38100" dir="2700000" algn="tl">
                  <a:srgbClr val="000000">
                    <a:alpha val="43137"/>
                  </a:srgbClr>
                </a:outerShdw>
              </a:effectLst>
            </a:endParaRPr>
          </a:p>
          <a:p>
            <a:r>
              <a:rPr lang="ja-JP" altLang="en-US" b="1" dirty="0" smtClean="0">
                <a:solidFill>
                  <a:srgbClr val="FF0000"/>
                </a:solidFill>
                <a:effectLst>
                  <a:outerShdw blurRad="38100" dist="38100" dir="2700000" algn="tl">
                    <a:srgbClr val="000000">
                      <a:alpha val="43137"/>
                    </a:srgbClr>
                  </a:outerShdw>
                </a:effectLst>
              </a:rPr>
              <a:t>エネルギー管理システム</a:t>
            </a:r>
          </a:p>
          <a:p>
            <a:endParaRPr kumimoji="1" lang="ja-JP" altLang="en-US" dirty="0"/>
          </a:p>
        </p:txBody>
      </p:sp>
    </p:spTree>
    <p:extLst>
      <p:ext uri="{BB962C8B-B14F-4D97-AF65-F5344CB8AC3E}">
        <p14:creationId xmlns="" xmlns:p14="http://schemas.microsoft.com/office/powerpoint/2010/main" val="8882329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スライド番号プレースホルダ 5"/>
          <p:cNvSpPr>
            <a:spLocks noGrp="1"/>
          </p:cNvSpPr>
          <p:nvPr>
            <p:ph type="sldNum" sz="quarter" idx="12"/>
          </p:nvPr>
        </p:nvSpPr>
        <p:spPr>
          <a:noFill/>
        </p:spPr>
        <p:txBody>
          <a:bodyPr/>
          <a:lstStyle/>
          <a:p>
            <a:fld id="{74BB1E2F-8650-4679-9008-FEE6AF8CB588}" type="slidenum">
              <a:rPr lang="ja-JP" altLang="en-US" smtClean="0"/>
              <a:pPr/>
              <a:t>44</a:t>
            </a:fld>
            <a:endParaRPr lang="ja-JP" altLang="en-US" smtClean="0"/>
          </a:p>
        </p:txBody>
      </p:sp>
      <p:pic>
        <p:nvPicPr>
          <p:cNvPr id="69635" name="Picture 2"/>
          <p:cNvPicPr>
            <a:picLocks noChangeAspect="1" noChangeArrowheads="1"/>
          </p:cNvPicPr>
          <p:nvPr/>
        </p:nvPicPr>
        <p:blipFill>
          <a:blip r:embed="rId3" cstate="print"/>
          <a:srcRect/>
          <a:stretch>
            <a:fillRect/>
          </a:stretch>
        </p:blipFill>
        <p:spPr bwMode="auto">
          <a:xfrm>
            <a:off x="468313" y="671513"/>
            <a:ext cx="8208962" cy="5472112"/>
          </a:xfrm>
          <a:prstGeom prst="rect">
            <a:avLst/>
          </a:prstGeom>
          <a:noFill/>
          <a:ln w="9525">
            <a:noFill/>
            <a:miter lim="800000"/>
            <a:headEnd/>
            <a:tailEnd/>
          </a:ln>
        </p:spPr>
      </p:pic>
      <p:sp>
        <p:nvSpPr>
          <p:cNvPr id="69636" name="テキスト ボックス 3"/>
          <p:cNvSpPr txBox="1">
            <a:spLocks noChangeArrowheads="1"/>
          </p:cNvSpPr>
          <p:nvPr/>
        </p:nvSpPr>
        <p:spPr bwMode="auto">
          <a:xfrm>
            <a:off x="4070350" y="6094413"/>
            <a:ext cx="4102100" cy="647700"/>
          </a:xfrm>
          <a:prstGeom prst="rect">
            <a:avLst/>
          </a:prstGeom>
          <a:noFill/>
          <a:ln w="9525">
            <a:noFill/>
            <a:miter lim="800000"/>
            <a:headEnd/>
            <a:tailEnd/>
          </a:ln>
        </p:spPr>
        <p:txBody>
          <a:bodyPr wrap="none">
            <a:spAutoFit/>
          </a:bodyPr>
          <a:lstStyle/>
          <a:p>
            <a:r>
              <a:rPr lang="en-US" altLang="ja-JP" sz="3600">
                <a:latin typeface="Brush Script MT" pitchFamily="66" charset="0"/>
              </a:rPr>
              <a:t>Thank you for visiting us.</a:t>
            </a:r>
            <a:endParaRPr lang="ja-JP" altLang="en-US" sz="3600">
              <a:latin typeface="Brush Script MT" pitchFamily="66" charset="0"/>
            </a:endParaRPr>
          </a:p>
        </p:txBody>
      </p:sp>
      <p:sp>
        <p:nvSpPr>
          <p:cNvPr id="69637" name="テキスト ボックス 4"/>
          <p:cNvSpPr txBox="1">
            <a:spLocks noChangeArrowheads="1"/>
          </p:cNvSpPr>
          <p:nvPr/>
        </p:nvSpPr>
        <p:spPr bwMode="auto">
          <a:xfrm>
            <a:off x="467544" y="188640"/>
            <a:ext cx="7759945" cy="1015663"/>
          </a:xfrm>
          <a:prstGeom prst="rect">
            <a:avLst/>
          </a:prstGeom>
          <a:noFill/>
          <a:ln w="9525">
            <a:noFill/>
            <a:miter lim="800000"/>
            <a:headEnd/>
            <a:tailEnd/>
          </a:ln>
        </p:spPr>
        <p:txBody>
          <a:bodyPr wrap="none">
            <a:spAutoFit/>
          </a:bodyPr>
          <a:lstStyle/>
          <a:p>
            <a:r>
              <a:rPr lang="en-US" altLang="ja-JP" sz="2800" b="1" dirty="0">
                <a:solidFill>
                  <a:schemeClr val="accent3"/>
                </a:solidFill>
                <a:hlinkClick r:id="rId4"/>
              </a:rPr>
              <a:t>http://www.kankyo.tohoku.ac.jp/ecollab.html</a:t>
            </a:r>
            <a:endParaRPr lang="en-US" altLang="ja-JP" sz="2800" b="1" dirty="0">
              <a:solidFill>
                <a:schemeClr val="accent3"/>
              </a:solidFill>
            </a:endParaRPr>
          </a:p>
          <a:p>
            <a:r>
              <a:rPr lang="ja-JP" altLang="en-US" sz="3200" dirty="0">
                <a:solidFill>
                  <a:schemeClr val="bg1"/>
                </a:solidFill>
              </a:rPr>
              <a:t>環境は　</a:t>
            </a:r>
            <a:r>
              <a:rPr lang="en-US" altLang="ja-JP" sz="3200" dirty="0">
                <a:solidFill>
                  <a:schemeClr val="bg1"/>
                </a:solidFill>
              </a:rPr>
              <a:t>Think</a:t>
            </a:r>
            <a:r>
              <a:rPr lang="ja-JP" altLang="en-US" sz="3200" dirty="0">
                <a:solidFill>
                  <a:schemeClr val="bg1"/>
                </a:solidFill>
              </a:rPr>
              <a:t>　</a:t>
            </a:r>
            <a:r>
              <a:rPr lang="en-US" altLang="ja-JP" sz="3200" dirty="0">
                <a:solidFill>
                  <a:schemeClr val="bg1"/>
                </a:solidFill>
              </a:rPr>
              <a:t>Globally</a:t>
            </a:r>
            <a:r>
              <a:rPr lang="ja-JP" altLang="en-US" sz="3200" dirty="0">
                <a:solidFill>
                  <a:schemeClr val="bg1"/>
                </a:solidFill>
              </a:rPr>
              <a:t>　</a:t>
            </a:r>
            <a:r>
              <a:rPr lang="en-US" altLang="ja-JP" sz="3200" dirty="0">
                <a:solidFill>
                  <a:schemeClr val="bg1"/>
                </a:solidFill>
              </a:rPr>
              <a:t>Act</a:t>
            </a:r>
            <a:r>
              <a:rPr lang="ja-JP" altLang="en-US" sz="3200" dirty="0">
                <a:solidFill>
                  <a:schemeClr val="bg1"/>
                </a:solidFill>
              </a:rPr>
              <a:t>　</a:t>
            </a:r>
            <a:r>
              <a:rPr lang="en-US" altLang="ja-JP" sz="3200" dirty="0">
                <a:solidFill>
                  <a:schemeClr val="bg1"/>
                </a:solidFill>
              </a:rPr>
              <a:t> Locall</a:t>
            </a:r>
            <a:r>
              <a:rPr lang="en-US" altLang="ja-JP" sz="3200" dirty="0"/>
              <a:t>y</a:t>
            </a:r>
            <a:endParaRPr lang="ja-JP" altLang="en-US" sz="3200"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MCj03980330000[1]"/>
          <p:cNvPicPr>
            <a:picLocks noChangeAspect="1" noChangeArrowheads="1"/>
          </p:cNvPicPr>
          <p:nvPr/>
        </p:nvPicPr>
        <p:blipFill>
          <a:blip r:embed="rId3" cstate="print"/>
          <a:srcRect/>
          <a:stretch>
            <a:fillRect/>
          </a:stretch>
        </p:blipFill>
        <p:spPr bwMode="auto">
          <a:xfrm>
            <a:off x="4289425" y="968375"/>
            <a:ext cx="919163" cy="831850"/>
          </a:xfrm>
          <a:prstGeom prst="rect">
            <a:avLst/>
          </a:prstGeom>
          <a:noFill/>
          <a:ln w="9525">
            <a:noFill/>
            <a:miter lim="800000"/>
            <a:headEnd/>
            <a:tailEnd/>
          </a:ln>
        </p:spPr>
      </p:pic>
      <p:pic>
        <p:nvPicPr>
          <p:cNvPr id="45059" name="Picture 3" descr="プラグインハイブリッド車のイメージ"/>
          <p:cNvPicPr>
            <a:picLocks noChangeAspect="1" noChangeArrowheads="1"/>
          </p:cNvPicPr>
          <p:nvPr/>
        </p:nvPicPr>
        <p:blipFill>
          <a:blip r:embed="rId4" cstate="print"/>
          <a:srcRect/>
          <a:stretch>
            <a:fillRect/>
          </a:stretch>
        </p:blipFill>
        <p:spPr bwMode="auto">
          <a:xfrm>
            <a:off x="5556250" y="1587500"/>
            <a:ext cx="1397000" cy="706438"/>
          </a:xfrm>
          <a:prstGeom prst="rect">
            <a:avLst/>
          </a:prstGeom>
          <a:noFill/>
          <a:ln w="9525">
            <a:noFill/>
            <a:miter lim="800000"/>
            <a:headEnd/>
            <a:tailEnd/>
          </a:ln>
        </p:spPr>
      </p:pic>
      <p:pic>
        <p:nvPicPr>
          <p:cNvPr id="45060" name="Picture 4" descr="122">
            <a:hlinkClick r:id="rId5"/>
          </p:cNvPr>
          <p:cNvPicPr>
            <a:picLocks noChangeAspect="1" noChangeArrowheads="1"/>
          </p:cNvPicPr>
          <p:nvPr/>
        </p:nvPicPr>
        <p:blipFill>
          <a:blip r:embed="rId6" cstate="print"/>
          <a:srcRect/>
          <a:stretch>
            <a:fillRect/>
          </a:stretch>
        </p:blipFill>
        <p:spPr bwMode="auto">
          <a:xfrm>
            <a:off x="6626225" y="2163763"/>
            <a:ext cx="1284288" cy="792162"/>
          </a:xfrm>
          <a:prstGeom prst="rect">
            <a:avLst/>
          </a:prstGeom>
          <a:noFill/>
          <a:ln w="9525">
            <a:noFill/>
            <a:miter lim="800000"/>
            <a:headEnd/>
            <a:tailEnd/>
          </a:ln>
        </p:spPr>
      </p:pic>
      <p:pic>
        <p:nvPicPr>
          <p:cNvPr id="45061" name="Picture 5" descr="ups_1">
            <a:hlinkClick r:id="rId7"/>
          </p:cNvPr>
          <p:cNvPicPr>
            <a:picLocks noChangeAspect="1" noChangeArrowheads="1"/>
          </p:cNvPicPr>
          <p:nvPr/>
        </p:nvPicPr>
        <p:blipFill>
          <a:blip r:embed="rId8" cstate="print"/>
          <a:srcRect/>
          <a:stretch>
            <a:fillRect/>
          </a:stretch>
        </p:blipFill>
        <p:spPr bwMode="auto">
          <a:xfrm>
            <a:off x="4964113" y="2409825"/>
            <a:ext cx="1277937" cy="996950"/>
          </a:xfrm>
          <a:prstGeom prst="rect">
            <a:avLst/>
          </a:prstGeom>
          <a:noFill/>
          <a:ln w="9525">
            <a:noFill/>
            <a:miter lim="800000"/>
            <a:headEnd/>
            <a:tailEnd/>
          </a:ln>
        </p:spPr>
      </p:pic>
      <p:pic>
        <p:nvPicPr>
          <p:cNvPr id="45062" name="Picture 6" descr="電力会社との接続"/>
          <p:cNvPicPr>
            <a:picLocks noChangeAspect="1" noChangeArrowheads="1"/>
          </p:cNvPicPr>
          <p:nvPr/>
        </p:nvPicPr>
        <p:blipFill>
          <a:blip r:embed="rId9" cstate="print"/>
          <a:srcRect/>
          <a:stretch>
            <a:fillRect/>
          </a:stretch>
        </p:blipFill>
        <p:spPr bwMode="auto">
          <a:xfrm>
            <a:off x="5902325" y="3163888"/>
            <a:ext cx="2019300" cy="1100137"/>
          </a:xfrm>
          <a:prstGeom prst="rect">
            <a:avLst/>
          </a:prstGeom>
          <a:noFill/>
          <a:ln w="9525">
            <a:noFill/>
            <a:miter lim="800000"/>
            <a:headEnd/>
            <a:tailEnd/>
          </a:ln>
        </p:spPr>
      </p:pic>
      <p:pic>
        <p:nvPicPr>
          <p:cNvPr id="45063" name="Picture 7" descr="nec101"/>
          <p:cNvPicPr>
            <a:picLocks noChangeAspect="1" noChangeArrowheads="1"/>
          </p:cNvPicPr>
          <p:nvPr/>
        </p:nvPicPr>
        <p:blipFill>
          <a:blip r:embed="rId10" cstate="print"/>
          <a:srcRect/>
          <a:stretch>
            <a:fillRect/>
          </a:stretch>
        </p:blipFill>
        <p:spPr bwMode="auto">
          <a:xfrm>
            <a:off x="5022850" y="4197350"/>
            <a:ext cx="1000125" cy="750888"/>
          </a:xfrm>
          <a:prstGeom prst="rect">
            <a:avLst/>
          </a:prstGeom>
          <a:noFill/>
          <a:ln w="9525">
            <a:noFill/>
            <a:miter lim="800000"/>
            <a:headEnd/>
            <a:tailEnd/>
          </a:ln>
        </p:spPr>
      </p:pic>
      <p:pic>
        <p:nvPicPr>
          <p:cNvPr id="45064" name="Picture 8" descr="iPod nano(2GB ブラック) [MA099J/A]">
            <a:hlinkClick r:id="rId11"/>
          </p:cNvPr>
          <p:cNvPicPr>
            <a:picLocks noChangeAspect="1" noChangeArrowheads="1"/>
          </p:cNvPicPr>
          <p:nvPr/>
        </p:nvPicPr>
        <p:blipFill>
          <a:blip r:embed="rId12" cstate="print"/>
          <a:srcRect/>
          <a:stretch>
            <a:fillRect/>
          </a:stretch>
        </p:blipFill>
        <p:spPr bwMode="auto">
          <a:xfrm>
            <a:off x="4514850" y="4300538"/>
            <a:ext cx="593725" cy="593725"/>
          </a:xfrm>
          <a:prstGeom prst="rect">
            <a:avLst/>
          </a:prstGeom>
          <a:noFill/>
          <a:ln w="9525">
            <a:noFill/>
            <a:miter lim="800000"/>
            <a:headEnd/>
            <a:tailEnd/>
          </a:ln>
        </p:spPr>
      </p:pic>
      <p:pic>
        <p:nvPicPr>
          <p:cNvPr id="45065" name="Picture 9" descr="ウォークマンAシリーズ  [NW-A607]">
            <a:hlinkClick r:id="rId13"/>
          </p:cNvPr>
          <p:cNvPicPr>
            <a:picLocks noChangeAspect="1" noChangeArrowheads="1"/>
          </p:cNvPicPr>
          <p:nvPr/>
        </p:nvPicPr>
        <p:blipFill>
          <a:blip r:embed="rId14" cstate="print"/>
          <a:srcRect/>
          <a:stretch>
            <a:fillRect/>
          </a:stretch>
        </p:blipFill>
        <p:spPr bwMode="auto">
          <a:xfrm>
            <a:off x="4484688" y="3665538"/>
            <a:ext cx="592137" cy="592137"/>
          </a:xfrm>
          <a:prstGeom prst="rect">
            <a:avLst/>
          </a:prstGeom>
          <a:noFill/>
          <a:ln w="9525">
            <a:noFill/>
            <a:miter lim="800000"/>
            <a:headEnd/>
            <a:tailEnd/>
          </a:ln>
        </p:spPr>
      </p:pic>
      <p:pic>
        <p:nvPicPr>
          <p:cNvPr id="45066" name="Picture 10" descr="k"/>
          <p:cNvPicPr>
            <a:picLocks noChangeAspect="1" noChangeArrowheads="1"/>
          </p:cNvPicPr>
          <p:nvPr/>
        </p:nvPicPr>
        <p:blipFill>
          <a:blip r:embed="rId15" cstate="print"/>
          <a:srcRect/>
          <a:stretch>
            <a:fillRect/>
          </a:stretch>
        </p:blipFill>
        <p:spPr bwMode="auto">
          <a:xfrm>
            <a:off x="4125913" y="3986213"/>
            <a:ext cx="301625" cy="936625"/>
          </a:xfrm>
          <a:prstGeom prst="rect">
            <a:avLst/>
          </a:prstGeom>
          <a:noFill/>
          <a:ln w="9525">
            <a:noFill/>
            <a:miter lim="800000"/>
            <a:headEnd/>
            <a:tailEnd/>
          </a:ln>
        </p:spPr>
      </p:pic>
      <p:pic>
        <p:nvPicPr>
          <p:cNvPr id="45067" name="Picture 11" descr="img10041942813">
            <a:hlinkClick r:id="rId16"/>
          </p:cNvPr>
          <p:cNvPicPr>
            <a:picLocks noChangeAspect="1" noChangeArrowheads="1"/>
          </p:cNvPicPr>
          <p:nvPr/>
        </p:nvPicPr>
        <p:blipFill>
          <a:blip r:embed="rId17" cstate="print"/>
          <a:srcRect/>
          <a:stretch>
            <a:fillRect/>
          </a:stretch>
        </p:blipFill>
        <p:spPr bwMode="auto">
          <a:xfrm>
            <a:off x="3482975" y="4138613"/>
            <a:ext cx="534988" cy="763587"/>
          </a:xfrm>
          <a:prstGeom prst="rect">
            <a:avLst/>
          </a:prstGeom>
          <a:noFill/>
          <a:ln w="9525">
            <a:noFill/>
            <a:miter lim="800000"/>
            <a:headEnd/>
            <a:tailEnd/>
          </a:ln>
        </p:spPr>
      </p:pic>
      <p:pic>
        <p:nvPicPr>
          <p:cNvPr id="45068" name="Picture 12" descr="BE-EHW07R"/>
          <p:cNvPicPr>
            <a:picLocks noChangeAspect="1" noChangeArrowheads="1"/>
          </p:cNvPicPr>
          <p:nvPr/>
        </p:nvPicPr>
        <p:blipFill>
          <a:blip r:embed="rId18" cstate="print"/>
          <a:srcRect/>
          <a:stretch>
            <a:fillRect/>
          </a:stretch>
        </p:blipFill>
        <p:spPr bwMode="auto">
          <a:xfrm>
            <a:off x="2582863" y="2827338"/>
            <a:ext cx="1477962" cy="923925"/>
          </a:xfrm>
          <a:prstGeom prst="rect">
            <a:avLst/>
          </a:prstGeom>
          <a:noFill/>
          <a:ln w="9525">
            <a:noFill/>
            <a:miter lim="800000"/>
            <a:headEnd/>
            <a:tailEnd/>
          </a:ln>
        </p:spPr>
      </p:pic>
      <p:pic>
        <p:nvPicPr>
          <p:cNvPr id="45069" name="Picture 13" descr="ブラック＆デッカー電動工具 SX2000 9.6V 充電式ドリルドライバー">
            <a:hlinkClick r:id="rId19"/>
          </p:cNvPr>
          <p:cNvPicPr>
            <a:picLocks noChangeAspect="1" noChangeArrowheads="1"/>
          </p:cNvPicPr>
          <p:nvPr/>
        </p:nvPicPr>
        <p:blipFill>
          <a:blip r:embed="rId20" cstate="print"/>
          <a:srcRect/>
          <a:stretch>
            <a:fillRect/>
          </a:stretch>
        </p:blipFill>
        <p:spPr bwMode="auto">
          <a:xfrm>
            <a:off x="3062288" y="1901825"/>
            <a:ext cx="750887" cy="833438"/>
          </a:xfrm>
          <a:prstGeom prst="rect">
            <a:avLst/>
          </a:prstGeom>
          <a:noFill/>
          <a:ln w="9525">
            <a:noFill/>
            <a:miter lim="800000"/>
            <a:headEnd/>
            <a:tailEnd/>
          </a:ln>
        </p:spPr>
      </p:pic>
      <p:sp>
        <p:nvSpPr>
          <p:cNvPr id="45070" name="Text Box 14"/>
          <p:cNvSpPr txBox="1">
            <a:spLocks noChangeArrowheads="1"/>
          </p:cNvSpPr>
          <p:nvPr/>
        </p:nvSpPr>
        <p:spPr bwMode="auto">
          <a:xfrm>
            <a:off x="0" y="0"/>
            <a:ext cx="9144000" cy="579438"/>
          </a:xfrm>
          <a:prstGeom prst="rect">
            <a:avLst/>
          </a:prstGeom>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1"/>
          </a:gradFill>
          <a:ln w="9525">
            <a:noFill/>
            <a:miter lim="800000"/>
            <a:headEnd/>
            <a:tailEnd/>
          </a:ln>
        </p:spPr>
        <p:txBody>
          <a:bodyPr lIns="91402" tIns="45700" rIns="91402" bIns="45700">
            <a:spAutoFit/>
          </a:bodyPr>
          <a:lstStyle/>
          <a:p>
            <a:pPr algn="ctr">
              <a:spcBef>
                <a:spcPct val="50000"/>
              </a:spcBef>
            </a:pPr>
            <a:r>
              <a:rPr lang="en-US" altLang="ja-JP" sz="3200" b="1">
                <a:solidFill>
                  <a:srgbClr val="FFFF00"/>
                </a:solidFill>
              </a:rPr>
              <a:t>Li</a:t>
            </a:r>
            <a:r>
              <a:rPr lang="ja-JP" altLang="en-US" sz="3200" b="1">
                <a:solidFill>
                  <a:srgbClr val="FFFF00"/>
                </a:solidFill>
              </a:rPr>
              <a:t>イオン二次電池：広がる用途</a:t>
            </a:r>
          </a:p>
        </p:txBody>
      </p:sp>
      <p:sp>
        <p:nvSpPr>
          <p:cNvPr id="45071" name="AutoShape 15"/>
          <p:cNvSpPr>
            <a:spLocks noChangeArrowheads="1"/>
          </p:cNvSpPr>
          <p:nvPr/>
        </p:nvSpPr>
        <p:spPr bwMode="auto">
          <a:xfrm>
            <a:off x="174625" y="5578475"/>
            <a:ext cx="977900" cy="603250"/>
          </a:xfrm>
          <a:prstGeom prst="rightArrow">
            <a:avLst>
              <a:gd name="adj1" fmla="val 45833"/>
              <a:gd name="adj2" fmla="val 81435"/>
            </a:avLst>
          </a:prstGeom>
          <a:gradFill rotWithShape="1">
            <a:gsLst>
              <a:gs pos="0">
                <a:srgbClr val="03D4A8"/>
              </a:gs>
              <a:gs pos="25000">
                <a:srgbClr val="21D6E0"/>
              </a:gs>
              <a:gs pos="75000">
                <a:srgbClr val="0087E6"/>
              </a:gs>
              <a:gs pos="100000">
                <a:srgbClr val="005CBF"/>
              </a:gs>
            </a:gsLst>
            <a:lin ang="0" scaled="1"/>
          </a:gradFill>
          <a:ln w="9525" algn="ctr">
            <a:noFill/>
            <a:miter lim="800000"/>
            <a:headEnd/>
            <a:tailEnd/>
          </a:ln>
        </p:spPr>
        <p:txBody>
          <a:bodyPr wrap="none" anchor="ctr"/>
          <a:lstStyle/>
          <a:p>
            <a:endParaRPr lang="ja-JP" altLang="en-US"/>
          </a:p>
        </p:txBody>
      </p:sp>
      <p:sp>
        <p:nvSpPr>
          <p:cNvPr id="45072" name="AutoShape 16"/>
          <p:cNvSpPr>
            <a:spLocks noChangeArrowheads="1"/>
          </p:cNvSpPr>
          <p:nvPr/>
        </p:nvSpPr>
        <p:spPr bwMode="auto">
          <a:xfrm>
            <a:off x="1150938" y="5543550"/>
            <a:ext cx="7834312" cy="736600"/>
          </a:xfrm>
          <a:prstGeom prst="bevel">
            <a:avLst>
              <a:gd name="adj" fmla="val 10255"/>
            </a:avLst>
          </a:prstGeom>
          <a:solidFill>
            <a:srgbClr val="FFFFCC"/>
          </a:solidFill>
          <a:ln w="6350">
            <a:solidFill>
              <a:srgbClr val="FF9900"/>
            </a:solidFill>
            <a:miter lim="800000"/>
            <a:headEnd/>
            <a:tailEnd/>
          </a:ln>
        </p:spPr>
        <p:txBody>
          <a:bodyPr wrap="none" lIns="17998" tIns="45700" rIns="17998" bIns="45700" anchor="ctr"/>
          <a:lstStyle/>
          <a:p>
            <a:r>
              <a:rPr lang="ja-JP" altLang="en-US" sz="1800" b="1">
                <a:latin typeface="Arial" pitchFamily="34" charset="0"/>
              </a:rPr>
              <a:t>出力・容量のバランス設計により、広範な用途へ展開</a:t>
            </a:r>
          </a:p>
        </p:txBody>
      </p:sp>
      <p:grpSp>
        <p:nvGrpSpPr>
          <p:cNvPr id="2" name="Group 17"/>
          <p:cNvGrpSpPr>
            <a:grpSpLocks/>
          </p:cNvGrpSpPr>
          <p:nvPr/>
        </p:nvGrpSpPr>
        <p:grpSpPr bwMode="auto">
          <a:xfrm>
            <a:off x="1828800" y="876300"/>
            <a:ext cx="6210300" cy="4114800"/>
            <a:chOff x="1152" y="552"/>
            <a:chExt cx="3912" cy="2592"/>
          </a:xfrm>
        </p:grpSpPr>
        <p:sp>
          <p:nvSpPr>
            <p:cNvPr id="45086" name="Rectangle 18"/>
            <p:cNvSpPr>
              <a:spLocks noChangeArrowheads="1"/>
            </p:cNvSpPr>
            <p:nvPr/>
          </p:nvSpPr>
          <p:spPr bwMode="auto">
            <a:xfrm>
              <a:off x="1160" y="552"/>
              <a:ext cx="3904" cy="2592"/>
            </a:xfrm>
            <a:prstGeom prst="rect">
              <a:avLst/>
            </a:prstGeom>
            <a:gradFill rotWithShape="1">
              <a:gsLst>
                <a:gs pos="0">
                  <a:srgbClr val="FFFFCC">
                    <a:alpha val="50000"/>
                  </a:srgbClr>
                </a:gs>
                <a:gs pos="100000">
                  <a:srgbClr val="FFCCFF">
                    <a:alpha val="39998"/>
                  </a:srgbClr>
                </a:gs>
              </a:gsLst>
              <a:lin ang="18900000" scaled="1"/>
            </a:gradFill>
            <a:ln w="22225" algn="ctr">
              <a:solidFill>
                <a:schemeClr val="tx1"/>
              </a:solidFill>
              <a:miter lim="800000"/>
              <a:headEnd/>
              <a:tailEnd type="none" w="lg" len="med"/>
            </a:ln>
          </p:spPr>
          <p:txBody>
            <a:bodyPr wrap="none" anchor="ctr"/>
            <a:lstStyle/>
            <a:p>
              <a:endParaRPr lang="ja-JP" altLang="en-US"/>
            </a:p>
          </p:txBody>
        </p:sp>
        <p:sp>
          <p:nvSpPr>
            <p:cNvPr id="45087" name="Line 19"/>
            <p:cNvSpPr>
              <a:spLocks noChangeShapeType="1"/>
            </p:cNvSpPr>
            <p:nvPr/>
          </p:nvSpPr>
          <p:spPr bwMode="auto">
            <a:xfrm>
              <a:off x="1152" y="3144"/>
              <a:ext cx="3904" cy="0"/>
            </a:xfrm>
            <a:prstGeom prst="line">
              <a:avLst/>
            </a:prstGeom>
            <a:noFill/>
            <a:ln w="50800">
              <a:solidFill>
                <a:schemeClr val="tx1"/>
              </a:solidFill>
              <a:round/>
              <a:headEnd/>
              <a:tailEnd type="triangle" w="lg" len="lg"/>
            </a:ln>
          </p:spPr>
          <p:txBody>
            <a:bodyPr anchor="ctr"/>
            <a:lstStyle/>
            <a:p>
              <a:endParaRPr lang="ja-JP" altLang="en-US"/>
            </a:p>
          </p:txBody>
        </p:sp>
        <p:sp>
          <p:nvSpPr>
            <p:cNvPr id="45088" name="Line 20"/>
            <p:cNvSpPr>
              <a:spLocks noChangeShapeType="1"/>
            </p:cNvSpPr>
            <p:nvPr/>
          </p:nvSpPr>
          <p:spPr bwMode="auto">
            <a:xfrm flipH="1" flipV="1">
              <a:off x="1152" y="552"/>
              <a:ext cx="8" cy="2592"/>
            </a:xfrm>
            <a:prstGeom prst="line">
              <a:avLst/>
            </a:prstGeom>
            <a:noFill/>
            <a:ln w="50800">
              <a:solidFill>
                <a:schemeClr val="tx1"/>
              </a:solidFill>
              <a:round/>
              <a:headEnd/>
              <a:tailEnd type="triangle" w="lg" len="lg"/>
            </a:ln>
          </p:spPr>
          <p:txBody>
            <a:bodyPr anchor="ctr"/>
            <a:lstStyle/>
            <a:p>
              <a:endParaRPr lang="ja-JP" altLang="en-US"/>
            </a:p>
          </p:txBody>
        </p:sp>
      </p:grpSp>
      <p:sp>
        <p:nvSpPr>
          <p:cNvPr id="45074" name="Text Box 21"/>
          <p:cNvSpPr txBox="1">
            <a:spLocks noChangeArrowheads="1"/>
          </p:cNvSpPr>
          <p:nvPr/>
        </p:nvSpPr>
        <p:spPr bwMode="auto">
          <a:xfrm>
            <a:off x="6273800" y="5105400"/>
            <a:ext cx="1790700" cy="366713"/>
          </a:xfrm>
          <a:prstGeom prst="rect">
            <a:avLst/>
          </a:prstGeom>
          <a:noFill/>
          <a:ln w="15875" algn="ctr">
            <a:noFill/>
            <a:miter lim="800000"/>
            <a:headEnd/>
            <a:tailEnd type="none" w="lg" len="med"/>
          </a:ln>
        </p:spPr>
        <p:txBody>
          <a:bodyPr>
            <a:spAutoFit/>
          </a:bodyPr>
          <a:lstStyle/>
          <a:p>
            <a:pPr algn="ctr">
              <a:spcBef>
                <a:spcPct val="50000"/>
              </a:spcBef>
            </a:pPr>
            <a:r>
              <a:rPr lang="ja-JP" altLang="en-US" sz="1800" b="1">
                <a:latin typeface="Arial" pitchFamily="34" charset="0"/>
              </a:rPr>
              <a:t>エネルギー</a:t>
            </a:r>
          </a:p>
        </p:txBody>
      </p:sp>
      <p:sp>
        <p:nvSpPr>
          <p:cNvPr id="45075" name="Text Box 22"/>
          <p:cNvSpPr txBox="1">
            <a:spLocks noChangeArrowheads="1"/>
          </p:cNvSpPr>
          <p:nvPr/>
        </p:nvSpPr>
        <p:spPr bwMode="auto">
          <a:xfrm>
            <a:off x="660400" y="952500"/>
            <a:ext cx="952500" cy="366713"/>
          </a:xfrm>
          <a:prstGeom prst="rect">
            <a:avLst/>
          </a:prstGeom>
          <a:noFill/>
          <a:ln w="15875" algn="ctr">
            <a:noFill/>
            <a:miter lim="800000"/>
            <a:headEnd/>
            <a:tailEnd type="none" w="lg" len="med"/>
          </a:ln>
        </p:spPr>
        <p:txBody>
          <a:bodyPr>
            <a:spAutoFit/>
          </a:bodyPr>
          <a:lstStyle/>
          <a:p>
            <a:pPr algn="ctr">
              <a:spcBef>
                <a:spcPct val="50000"/>
              </a:spcBef>
            </a:pPr>
            <a:r>
              <a:rPr lang="ja-JP" altLang="en-US" sz="1800" b="1">
                <a:latin typeface="Arial" pitchFamily="34" charset="0"/>
              </a:rPr>
              <a:t>出力</a:t>
            </a:r>
          </a:p>
        </p:txBody>
      </p:sp>
      <p:sp>
        <p:nvSpPr>
          <p:cNvPr id="45076" name="Text Box 23"/>
          <p:cNvSpPr txBox="1">
            <a:spLocks noChangeArrowheads="1"/>
          </p:cNvSpPr>
          <p:nvPr/>
        </p:nvSpPr>
        <p:spPr bwMode="auto">
          <a:xfrm>
            <a:off x="2349500" y="3636963"/>
            <a:ext cx="1498600" cy="280987"/>
          </a:xfrm>
          <a:prstGeom prst="rect">
            <a:avLst/>
          </a:prstGeom>
          <a:solidFill>
            <a:schemeClr val="bg1"/>
          </a:solidFill>
          <a:ln w="6350" algn="ctr">
            <a:solidFill>
              <a:schemeClr val="tx1"/>
            </a:solidFill>
            <a:miter lim="800000"/>
            <a:headEnd/>
            <a:tailEnd type="none" w="lg" len="med"/>
          </a:ln>
        </p:spPr>
        <p:txBody>
          <a:bodyPr lIns="54000" tIns="46800" rIns="54000" bIns="46800" anchor="ctr">
            <a:spAutoFit/>
          </a:bodyPr>
          <a:lstStyle/>
          <a:p>
            <a:pPr algn="ctr">
              <a:spcBef>
                <a:spcPct val="50000"/>
              </a:spcBef>
            </a:pPr>
            <a:r>
              <a:rPr lang="ja-JP" altLang="en-US" sz="1200" b="1">
                <a:latin typeface="Arial" pitchFamily="34" charset="0"/>
              </a:rPr>
              <a:t>電動アシスト自転車</a:t>
            </a:r>
          </a:p>
        </p:txBody>
      </p:sp>
      <p:sp>
        <p:nvSpPr>
          <p:cNvPr id="45077" name="Text Box 24"/>
          <p:cNvSpPr txBox="1">
            <a:spLocks noChangeArrowheads="1"/>
          </p:cNvSpPr>
          <p:nvPr/>
        </p:nvSpPr>
        <p:spPr bwMode="auto">
          <a:xfrm>
            <a:off x="2921000" y="2519363"/>
            <a:ext cx="876300" cy="280987"/>
          </a:xfrm>
          <a:prstGeom prst="rect">
            <a:avLst/>
          </a:prstGeom>
          <a:solidFill>
            <a:schemeClr val="bg1"/>
          </a:solidFill>
          <a:ln w="6350" algn="ctr">
            <a:solidFill>
              <a:schemeClr val="tx1"/>
            </a:solidFill>
            <a:miter lim="800000"/>
            <a:headEnd/>
            <a:tailEnd type="none" w="lg" len="med"/>
          </a:ln>
        </p:spPr>
        <p:txBody>
          <a:bodyPr lIns="54000" tIns="46800" rIns="54000" bIns="46800" anchor="ctr">
            <a:spAutoFit/>
          </a:bodyPr>
          <a:lstStyle/>
          <a:p>
            <a:pPr algn="ctr">
              <a:spcBef>
                <a:spcPct val="50000"/>
              </a:spcBef>
            </a:pPr>
            <a:r>
              <a:rPr lang="ja-JP" altLang="en-US" sz="1200" b="1">
                <a:latin typeface="Arial" pitchFamily="34" charset="0"/>
              </a:rPr>
              <a:t>電動工具</a:t>
            </a:r>
          </a:p>
        </p:txBody>
      </p:sp>
      <p:sp>
        <p:nvSpPr>
          <p:cNvPr id="45078" name="Text Box 25"/>
          <p:cNvSpPr txBox="1">
            <a:spLocks noChangeArrowheads="1"/>
          </p:cNvSpPr>
          <p:nvPr/>
        </p:nvSpPr>
        <p:spPr bwMode="auto">
          <a:xfrm>
            <a:off x="3898900" y="4221163"/>
            <a:ext cx="1498600" cy="280987"/>
          </a:xfrm>
          <a:prstGeom prst="rect">
            <a:avLst/>
          </a:prstGeom>
          <a:solidFill>
            <a:schemeClr val="bg1"/>
          </a:solidFill>
          <a:ln w="6350" algn="ctr">
            <a:solidFill>
              <a:schemeClr val="tx1"/>
            </a:solidFill>
            <a:miter lim="800000"/>
            <a:headEnd/>
            <a:tailEnd type="none" w="lg" len="med"/>
          </a:ln>
        </p:spPr>
        <p:txBody>
          <a:bodyPr lIns="54000" tIns="46800" rIns="54000" bIns="46800" anchor="ctr">
            <a:spAutoFit/>
          </a:bodyPr>
          <a:lstStyle/>
          <a:p>
            <a:pPr algn="ctr">
              <a:spcBef>
                <a:spcPct val="50000"/>
              </a:spcBef>
            </a:pPr>
            <a:r>
              <a:rPr lang="ja-JP" altLang="en-US" sz="1200" b="1">
                <a:latin typeface="Arial" pitchFamily="34" charset="0"/>
              </a:rPr>
              <a:t>モバイル機器各種</a:t>
            </a:r>
          </a:p>
        </p:txBody>
      </p:sp>
      <p:sp>
        <p:nvSpPr>
          <p:cNvPr id="45079" name="Text Box 26"/>
          <p:cNvSpPr txBox="1">
            <a:spLocks noChangeArrowheads="1"/>
          </p:cNvSpPr>
          <p:nvPr/>
        </p:nvSpPr>
        <p:spPr bwMode="auto">
          <a:xfrm>
            <a:off x="5092700" y="3179763"/>
            <a:ext cx="571500" cy="280987"/>
          </a:xfrm>
          <a:prstGeom prst="rect">
            <a:avLst/>
          </a:prstGeom>
          <a:solidFill>
            <a:schemeClr val="bg1"/>
          </a:solidFill>
          <a:ln w="6350" algn="ctr">
            <a:solidFill>
              <a:schemeClr val="tx1"/>
            </a:solidFill>
            <a:miter lim="800000"/>
            <a:headEnd/>
            <a:tailEnd type="none" w="lg" len="med"/>
          </a:ln>
        </p:spPr>
        <p:txBody>
          <a:bodyPr lIns="54000" tIns="46800" rIns="54000" bIns="46800" anchor="ctr">
            <a:spAutoFit/>
          </a:bodyPr>
          <a:lstStyle/>
          <a:p>
            <a:pPr algn="ctr">
              <a:spcBef>
                <a:spcPct val="50000"/>
              </a:spcBef>
            </a:pPr>
            <a:r>
              <a:rPr lang="en-US" altLang="ja-JP" sz="1200" b="1">
                <a:latin typeface="Arial" pitchFamily="34" charset="0"/>
              </a:rPr>
              <a:t>UPS</a:t>
            </a:r>
          </a:p>
        </p:txBody>
      </p:sp>
      <p:sp>
        <p:nvSpPr>
          <p:cNvPr id="45080" name="Text Box 27"/>
          <p:cNvSpPr txBox="1">
            <a:spLocks noChangeArrowheads="1"/>
          </p:cNvSpPr>
          <p:nvPr/>
        </p:nvSpPr>
        <p:spPr bwMode="auto">
          <a:xfrm>
            <a:off x="4254500" y="1611313"/>
            <a:ext cx="558800" cy="280987"/>
          </a:xfrm>
          <a:prstGeom prst="rect">
            <a:avLst/>
          </a:prstGeom>
          <a:solidFill>
            <a:schemeClr val="bg1"/>
          </a:solidFill>
          <a:ln w="6350" algn="ctr">
            <a:solidFill>
              <a:schemeClr val="tx1"/>
            </a:solidFill>
            <a:miter lim="800000"/>
            <a:headEnd/>
            <a:tailEnd type="none" w="lg" len="med"/>
          </a:ln>
        </p:spPr>
        <p:txBody>
          <a:bodyPr lIns="54000" tIns="46800" rIns="54000" bIns="46800" anchor="ctr">
            <a:spAutoFit/>
          </a:bodyPr>
          <a:lstStyle/>
          <a:p>
            <a:pPr algn="ctr">
              <a:spcBef>
                <a:spcPct val="50000"/>
              </a:spcBef>
            </a:pPr>
            <a:r>
              <a:rPr lang="en-US" altLang="ja-JP" sz="1200" b="1">
                <a:latin typeface="Arial" pitchFamily="34" charset="0"/>
              </a:rPr>
              <a:t>HEV</a:t>
            </a:r>
          </a:p>
        </p:txBody>
      </p:sp>
      <p:sp>
        <p:nvSpPr>
          <p:cNvPr id="45081" name="Text Box 28"/>
          <p:cNvSpPr txBox="1">
            <a:spLocks noChangeArrowheads="1"/>
          </p:cNvSpPr>
          <p:nvPr/>
        </p:nvSpPr>
        <p:spPr bwMode="auto">
          <a:xfrm>
            <a:off x="6908800" y="2811463"/>
            <a:ext cx="558800" cy="280987"/>
          </a:xfrm>
          <a:prstGeom prst="rect">
            <a:avLst/>
          </a:prstGeom>
          <a:solidFill>
            <a:schemeClr val="bg1"/>
          </a:solidFill>
          <a:ln w="6350" algn="ctr">
            <a:solidFill>
              <a:schemeClr val="tx1"/>
            </a:solidFill>
            <a:miter lim="800000"/>
            <a:headEnd/>
            <a:tailEnd type="none" w="lg" len="med"/>
          </a:ln>
        </p:spPr>
        <p:txBody>
          <a:bodyPr lIns="54000" tIns="46800" rIns="54000" bIns="46800" anchor="ctr">
            <a:spAutoFit/>
          </a:bodyPr>
          <a:lstStyle/>
          <a:p>
            <a:pPr algn="ctr">
              <a:spcBef>
                <a:spcPct val="50000"/>
              </a:spcBef>
            </a:pPr>
            <a:r>
              <a:rPr lang="en-US" altLang="ja-JP" sz="1200" b="1">
                <a:latin typeface="Arial" pitchFamily="34" charset="0"/>
              </a:rPr>
              <a:t>EV</a:t>
            </a:r>
          </a:p>
        </p:txBody>
      </p:sp>
      <p:sp>
        <p:nvSpPr>
          <p:cNvPr id="45082" name="Text Box 29"/>
          <p:cNvSpPr txBox="1">
            <a:spLocks noChangeArrowheads="1"/>
          </p:cNvSpPr>
          <p:nvPr/>
        </p:nvSpPr>
        <p:spPr bwMode="auto">
          <a:xfrm>
            <a:off x="6007100" y="1401763"/>
            <a:ext cx="774700" cy="280987"/>
          </a:xfrm>
          <a:prstGeom prst="rect">
            <a:avLst/>
          </a:prstGeom>
          <a:solidFill>
            <a:schemeClr val="bg1"/>
          </a:solidFill>
          <a:ln w="6350" algn="ctr">
            <a:solidFill>
              <a:schemeClr val="tx1"/>
            </a:solidFill>
            <a:miter lim="800000"/>
            <a:headEnd/>
            <a:tailEnd type="none" w="lg" len="med"/>
          </a:ln>
        </p:spPr>
        <p:txBody>
          <a:bodyPr lIns="54000" tIns="46800" rIns="54000" bIns="46800" anchor="ctr">
            <a:spAutoFit/>
          </a:bodyPr>
          <a:lstStyle/>
          <a:p>
            <a:pPr algn="ctr">
              <a:spcBef>
                <a:spcPct val="50000"/>
              </a:spcBef>
            </a:pPr>
            <a:r>
              <a:rPr lang="en-US" altLang="ja-JP" sz="1200" b="1">
                <a:latin typeface="Arial" pitchFamily="34" charset="0"/>
              </a:rPr>
              <a:t>Plug-in</a:t>
            </a:r>
          </a:p>
        </p:txBody>
      </p:sp>
      <p:sp>
        <p:nvSpPr>
          <p:cNvPr id="45083" name="Text Box 30"/>
          <p:cNvSpPr txBox="1">
            <a:spLocks noChangeArrowheads="1"/>
          </p:cNvSpPr>
          <p:nvPr/>
        </p:nvSpPr>
        <p:spPr bwMode="auto">
          <a:xfrm>
            <a:off x="6299200" y="3900488"/>
            <a:ext cx="1600200" cy="428625"/>
          </a:xfrm>
          <a:prstGeom prst="rect">
            <a:avLst/>
          </a:prstGeom>
          <a:solidFill>
            <a:schemeClr val="bg1"/>
          </a:solidFill>
          <a:ln w="6350" algn="ctr">
            <a:solidFill>
              <a:schemeClr val="tx1"/>
            </a:solidFill>
            <a:miter lim="800000"/>
            <a:headEnd/>
            <a:tailEnd type="none" w="lg" len="med"/>
          </a:ln>
        </p:spPr>
        <p:txBody>
          <a:bodyPr lIns="54000" tIns="46800" rIns="54000" bIns="46800" anchor="ctr">
            <a:spAutoFit/>
          </a:bodyPr>
          <a:lstStyle/>
          <a:p>
            <a:pPr algn="ctr">
              <a:lnSpc>
                <a:spcPct val="65000"/>
              </a:lnSpc>
              <a:spcBef>
                <a:spcPct val="50000"/>
              </a:spcBef>
            </a:pPr>
            <a:r>
              <a:rPr lang="ja-JP" altLang="en-US" sz="1200" b="1">
                <a:latin typeface="Arial" pitchFamily="34" charset="0"/>
              </a:rPr>
              <a:t>電力貯蔵／</a:t>
            </a:r>
          </a:p>
          <a:p>
            <a:pPr algn="ctr">
              <a:lnSpc>
                <a:spcPct val="65000"/>
              </a:lnSpc>
              <a:spcBef>
                <a:spcPct val="50000"/>
              </a:spcBef>
            </a:pPr>
            <a:r>
              <a:rPr lang="ja-JP" altLang="en-US" sz="1200" b="1">
                <a:latin typeface="Arial" pitchFamily="34" charset="0"/>
              </a:rPr>
              <a:t>自然エネルギー蓄電</a:t>
            </a:r>
          </a:p>
        </p:txBody>
      </p:sp>
      <p:sp>
        <p:nvSpPr>
          <p:cNvPr id="45084" name="Text Box 31"/>
          <p:cNvSpPr txBox="1">
            <a:spLocks noChangeArrowheads="1"/>
          </p:cNvSpPr>
          <p:nvPr/>
        </p:nvSpPr>
        <p:spPr bwMode="auto">
          <a:xfrm>
            <a:off x="6553200" y="4408488"/>
            <a:ext cx="1371600" cy="428625"/>
          </a:xfrm>
          <a:prstGeom prst="rect">
            <a:avLst/>
          </a:prstGeom>
          <a:solidFill>
            <a:schemeClr val="bg1"/>
          </a:solidFill>
          <a:ln w="6350" algn="ctr">
            <a:solidFill>
              <a:schemeClr val="tx1"/>
            </a:solidFill>
            <a:miter lim="800000"/>
            <a:headEnd/>
            <a:tailEnd type="none" w="lg" len="med"/>
          </a:ln>
        </p:spPr>
        <p:txBody>
          <a:bodyPr lIns="54000" tIns="46800" rIns="54000" bIns="46800" anchor="ctr">
            <a:spAutoFit/>
          </a:bodyPr>
          <a:lstStyle/>
          <a:p>
            <a:pPr algn="ctr">
              <a:lnSpc>
                <a:spcPct val="65000"/>
              </a:lnSpc>
              <a:spcBef>
                <a:spcPct val="50000"/>
              </a:spcBef>
            </a:pPr>
            <a:r>
              <a:rPr lang="ja-JP" altLang="en-US" sz="1200" b="1">
                <a:latin typeface="Arial" pitchFamily="34" charset="0"/>
              </a:rPr>
              <a:t>ユビキタス電源</a:t>
            </a:r>
          </a:p>
          <a:p>
            <a:pPr algn="ctr">
              <a:lnSpc>
                <a:spcPct val="65000"/>
              </a:lnSpc>
              <a:spcBef>
                <a:spcPct val="50000"/>
              </a:spcBef>
            </a:pPr>
            <a:r>
              <a:rPr lang="ja-JP" altLang="en-US" sz="1200" b="1">
                <a:latin typeface="Arial" pitchFamily="34" charset="0"/>
              </a:rPr>
              <a:t>ウエアラブル電源</a:t>
            </a:r>
          </a:p>
        </p:txBody>
      </p:sp>
      <p:sp>
        <p:nvSpPr>
          <p:cNvPr id="45085" name="Text Box 32"/>
          <p:cNvSpPr txBox="1">
            <a:spLocks noChangeArrowheads="1"/>
          </p:cNvSpPr>
          <p:nvPr/>
        </p:nvSpPr>
        <p:spPr bwMode="auto">
          <a:xfrm>
            <a:off x="2019300" y="1042988"/>
            <a:ext cx="1371600" cy="428625"/>
          </a:xfrm>
          <a:prstGeom prst="rect">
            <a:avLst/>
          </a:prstGeom>
          <a:solidFill>
            <a:schemeClr val="bg1"/>
          </a:solidFill>
          <a:ln w="6350" algn="ctr">
            <a:solidFill>
              <a:schemeClr val="tx1"/>
            </a:solidFill>
            <a:miter lim="800000"/>
            <a:headEnd/>
            <a:tailEnd type="none" w="lg" len="med"/>
          </a:ln>
        </p:spPr>
        <p:txBody>
          <a:bodyPr lIns="54000" tIns="46800" rIns="54000" bIns="46800" anchor="ctr">
            <a:spAutoFit/>
          </a:bodyPr>
          <a:lstStyle/>
          <a:p>
            <a:pPr algn="ctr">
              <a:lnSpc>
                <a:spcPct val="65000"/>
              </a:lnSpc>
              <a:spcBef>
                <a:spcPct val="50000"/>
              </a:spcBef>
            </a:pPr>
            <a:r>
              <a:rPr lang="ja-JP" altLang="en-US" sz="1200" b="1">
                <a:latin typeface="Arial" pitchFamily="34" charset="0"/>
              </a:rPr>
              <a:t>ユビキタス電源</a:t>
            </a:r>
          </a:p>
          <a:p>
            <a:pPr algn="ctr">
              <a:lnSpc>
                <a:spcPct val="65000"/>
              </a:lnSpc>
              <a:spcBef>
                <a:spcPct val="50000"/>
              </a:spcBef>
            </a:pPr>
            <a:r>
              <a:rPr lang="ja-JP" altLang="en-US" sz="1200" b="1">
                <a:latin typeface="Arial" pitchFamily="34" charset="0"/>
              </a:rPr>
              <a:t>ウエアラブル電源</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274638"/>
            <a:ext cx="8229600" cy="1785937"/>
          </a:xfrm>
          <a:solidFill>
            <a:srgbClr val="FFFFCC"/>
          </a:solidFill>
        </p:spPr>
        <p:txBody>
          <a:bodyPr/>
          <a:lstStyle/>
          <a:p>
            <a:pPr eaLnBrk="1" hangingPunct="1"/>
            <a:r>
              <a:rPr lang="ja-JP" altLang="en-US" dirty="0" smtClean="0">
                <a:solidFill>
                  <a:schemeClr val="tx1"/>
                </a:solidFill>
              </a:rPr>
              <a:t>電気は貯められる</a:t>
            </a:r>
            <a:br>
              <a:rPr lang="ja-JP" altLang="en-US" dirty="0" smtClean="0">
                <a:solidFill>
                  <a:schemeClr val="tx1"/>
                </a:solidFill>
              </a:rPr>
            </a:br>
            <a:r>
              <a:rPr lang="ja-JP" altLang="en-US" sz="2800" dirty="0" smtClean="0">
                <a:solidFill>
                  <a:schemeClr val="tx1"/>
                </a:solidFill>
              </a:rPr>
              <a:t>（</a:t>
            </a:r>
            <a:r>
              <a:rPr lang="ja-JP" altLang="en-US" sz="2800" dirty="0" smtClean="0">
                <a:solidFill>
                  <a:srgbClr val="FF0000"/>
                </a:solidFill>
              </a:rPr>
              <a:t>リチウムイオン電池の出現）</a:t>
            </a:r>
          </a:p>
        </p:txBody>
      </p:sp>
      <p:sp>
        <p:nvSpPr>
          <p:cNvPr id="46083" name="Rectangle 3"/>
          <p:cNvSpPr>
            <a:spLocks noGrp="1" noChangeArrowheads="1"/>
          </p:cNvSpPr>
          <p:nvPr>
            <p:ph type="body" idx="1"/>
          </p:nvPr>
        </p:nvSpPr>
        <p:spPr>
          <a:xfrm>
            <a:off x="1511300" y="2400300"/>
            <a:ext cx="6121400" cy="3600450"/>
          </a:xfrm>
        </p:spPr>
        <p:txBody>
          <a:bodyPr>
            <a:normAutofit fontScale="92500"/>
          </a:bodyPr>
          <a:lstStyle/>
          <a:p>
            <a:pPr eaLnBrk="1" hangingPunct="1">
              <a:lnSpc>
                <a:spcPct val="90000"/>
              </a:lnSpc>
              <a:buFontTx/>
              <a:buNone/>
            </a:pPr>
            <a:r>
              <a:rPr lang="ja-JP" altLang="en-US" sz="2800" smtClean="0"/>
              <a:t>・　メモリー効果がない</a:t>
            </a:r>
          </a:p>
          <a:p>
            <a:pPr eaLnBrk="1" hangingPunct="1">
              <a:lnSpc>
                <a:spcPct val="90000"/>
              </a:lnSpc>
              <a:buFontTx/>
              <a:buNone/>
            </a:pPr>
            <a:r>
              <a:rPr lang="ja-JP" altLang="en-US" sz="2800" smtClean="0"/>
              <a:t>・　自己放電が極めて小さい</a:t>
            </a:r>
          </a:p>
          <a:p>
            <a:pPr eaLnBrk="1" hangingPunct="1">
              <a:lnSpc>
                <a:spcPct val="90000"/>
              </a:lnSpc>
              <a:buFontTx/>
              <a:buNone/>
            </a:pPr>
            <a:r>
              <a:rPr lang="ja-JP" altLang="en-US" sz="2800" smtClean="0"/>
              <a:t>・　小さいエネルギーも貯められる</a:t>
            </a:r>
          </a:p>
          <a:p>
            <a:pPr eaLnBrk="1" hangingPunct="1">
              <a:lnSpc>
                <a:spcPct val="90000"/>
              </a:lnSpc>
              <a:buFontTx/>
              <a:buNone/>
            </a:pPr>
            <a:endParaRPr lang="ja-JP" altLang="en-US" sz="2800" smtClean="0"/>
          </a:p>
          <a:p>
            <a:pPr eaLnBrk="1" hangingPunct="1">
              <a:lnSpc>
                <a:spcPct val="90000"/>
              </a:lnSpc>
              <a:buFontTx/>
              <a:buNone/>
            </a:pPr>
            <a:r>
              <a:rPr lang="ja-JP" altLang="en-US" sz="2800" smtClean="0">
                <a:solidFill>
                  <a:srgbClr val="FF0000"/>
                </a:solidFill>
              </a:rPr>
              <a:t>低価格化が加速</a:t>
            </a:r>
          </a:p>
          <a:p>
            <a:pPr eaLnBrk="1" hangingPunct="1">
              <a:lnSpc>
                <a:spcPct val="90000"/>
              </a:lnSpc>
              <a:buFontTx/>
              <a:buNone/>
            </a:pPr>
            <a:r>
              <a:rPr lang="ja-JP" altLang="en-US" sz="2800" smtClean="0"/>
              <a:t>・　携帯電話やパソコンの高性能化と普及</a:t>
            </a:r>
          </a:p>
          <a:p>
            <a:pPr eaLnBrk="1" hangingPunct="1">
              <a:lnSpc>
                <a:spcPct val="90000"/>
              </a:lnSpc>
              <a:buFontTx/>
              <a:buNone/>
            </a:pPr>
            <a:r>
              <a:rPr lang="ja-JP" altLang="en-US" sz="2800" smtClean="0"/>
              <a:t>・　自動車がハイブリッドから</a:t>
            </a:r>
            <a:r>
              <a:rPr lang="en-US" altLang="ja-JP" sz="2800" smtClean="0"/>
              <a:t>EV</a:t>
            </a:r>
            <a:r>
              <a:rPr lang="ja-JP" altLang="en-US" sz="2800" smtClean="0"/>
              <a:t>へ</a:t>
            </a:r>
          </a:p>
          <a:p>
            <a:pPr eaLnBrk="1" hangingPunct="1">
              <a:lnSpc>
                <a:spcPct val="90000"/>
              </a:lnSpc>
              <a:buFontTx/>
              <a:buNone/>
            </a:pPr>
            <a:r>
              <a:rPr lang="ja-JP" altLang="en-US" sz="2800" smtClean="0"/>
              <a:t>・　高容量化（</a:t>
            </a:r>
            <a:r>
              <a:rPr lang="en-US" altLang="ja-JP" sz="2800" smtClean="0"/>
              <a:t>Sn</a:t>
            </a:r>
            <a:r>
              <a:rPr lang="ja-JP" altLang="en-US" sz="2800" smtClean="0"/>
              <a:t>や</a:t>
            </a:r>
            <a:r>
              <a:rPr lang="en-US" altLang="ja-JP" sz="2800" smtClean="0"/>
              <a:t>Si</a:t>
            </a:r>
            <a:r>
              <a:rPr lang="ja-JP" altLang="en-US" sz="2800" smtClean="0"/>
              <a:t>、負極の開発）</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endParaRPr lang="ja-JP" altLang="ja-JP" smtClean="0"/>
          </a:p>
        </p:txBody>
      </p:sp>
      <p:sp>
        <p:nvSpPr>
          <p:cNvPr id="44035" name="Rectangle 3"/>
          <p:cNvSpPr>
            <a:spLocks noGrp="1" noChangeArrowheads="1"/>
          </p:cNvSpPr>
          <p:nvPr>
            <p:ph type="body" idx="1"/>
          </p:nvPr>
        </p:nvSpPr>
        <p:spPr/>
        <p:txBody>
          <a:bodyPr/>
          <a:lstStyle/>
          <a:p>
            <a:pPr eaLnBrk="1" hangingPunct="1"/>
            <a:endParaRPr lang="ja-JP" altLang="ja-JP" smtClean="0"/>
          </a:p>
        </p:txBody>
      </p:sp>
      <p:pic>
        <p:nvPicPr>
          <p:cNvPr id="44036" name="Picture 4" descr="img008 の補正"/>
          <p:cNvPicPr>
            <a:picLocks noChangeAspect="1" noChangeArrowheads="1"/>
          </p:cNvPicPr>
          <p:nvPr/>
        </p:nvPicPr>
        <p:blipFill>
          <a:blip r:embed="rId2" cstate="print"/>
          <a:srcRect/>
          <a:stretch>
            <a:fillRect/>
          </a:stretch>
        </p:blipFill>
        <p:spPr bwMode="auto">
          <a:xfrm>
            <a:off x="323850" y="476250"/>
            <a:ext cx="8424863" cy="5999163"/>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ctrTitle"/>
          </p:nvPr>
        </p:nvSpPr>
        <p:spPr>
          <a:xfrm>
            <a:off x="0" y="0"/>
            <a:ext cx="8532813" cy="720725"/>
          </a:xfrm>
        </p:spPr>
        <p:txBody>
          <a:bodyPr/>
          <a:lstStyle/>
          <a:p>
            <a:pPr eaLnBrk="1" hangingPunct="1"/>
            <a:r>
              <a:rPr lang="ja-JP" altLang="en-US" sz="4000" smtClean="0"/>
              <a:t>これまでの自然エネルギー利用は</a:t>
            </a:r>
          </a:p>
        </p:txBody>
      </p:sp>
      <p:sp>
        <p:nvSpPr>
          <p:cNvPr id="43011" name="Text Box 3"/>
          <p:cNvSpPr txBox="1">
            <a:spLocks noChangeArrowheads="1"/>
          </p:cNvSpPr>
          <p:nvPr/>
        </p:nvSpPr>
        <p:spPr bwMode="auto">
          <a:xfrm>
            <a:off x="179388" y="1341438"/>
            <a:ext cx="1989137" cy="915987"/>
          </a:xfrm>
          <a:prstGeom prst="rect">
            <a:avLst/>
          </a:prstGeom>
          <a:noFill/>
          <a:ln w="9525">
            <a:noFill/>
            <a:miter lim="800000"/>
            <a:headEnd/>
            <a:tailEnd/>
          </a:ln>
        </p:spPr>
        <p:txBody>
          <a:bodyPr wrap="none" lIns="91415" tIns="45708" rIns="91415" bIns="45708">
            <a:spAutoFit/>
          </a:bodyPr>
          <a:lstStyle/>
          <a:p>
            <a:r>
              <a:rPr lang="ja-JP" altLang="en-US" sz="1800">
                <a:latin typeface="Arial" pitchFamily="34" charset="0"/>
              </a:rPr>
              <a:t>・マイクロ風力発電</a:t>
            </a:r>
          </a:p>
          <a:p>
            <a:r>
              <a:rPr lang="ja-JP" altLang="en-US" sz="1800">
                <a:latin typeface="Arial" pitchFamily="34" charset="0"/>
              </a:rPr>
              <a:t>・マイクロ水力発電</a:t>
            </a:r>
          </a:p>
          <a:p>
            <a:r>
              <a:rPr lang="ja-JP" altLang="en-US" sz="1800">
                <a:latin typeface="Arial" pitchFamily="34" charset="0"/>
              </a:rPr>
              <a:t>・ソーラーパネル</a:t>
            </a:r>
          </a:p>
        </p:txBody>
      </p:sp>
      <p:sp>
        <p:nvSpPr>
          <p:cNvPr id="43012" name="Text Box 4"/>
          <p:cNvSpPr txBox="1">
            <a:spLocks noChangeArrowheads="1"/>
          </p:cNvSpPr>
          <p:nvPr/>
        </p:nvSpPr>
        <p:spPr bwMode="auto">
          <a:xfrm>
            <a:off x="3903663" y="4370388"/>
            <a:ext cx="184150" cy="366712"/>
          </a:xfrm>
          <a:prstGeom prst="rect">
            <a:avLst/>
          </a:prstGeom>
          <a:noFill/>
          <a:ln w="9525">
            <a:noFill/>
            <a:miter lim="800000"/>
            <a:headEnd/>
            <a:tailEnd/>
          </a:ln>
        </p:spPr>
        <p:txBody>
          <a:bodyPr wrap="none" lIns="91415" tIns="45708" rIns="91415" bIns="45708">
            <a:spAutoFit/>
          </a:bodyPr>
          <a:lstStyle/>
          <a:p>
            <a:endParaRPr lang="ja-JP" altLang="ja-JP" sz="1800">
              <a:latin typeface="Arial" pitchFamily="34" charset="0"/>
            </a:endParaRPr>
          </a:p>
        </p:txBody>
      </p:sp>
      <p:sp>
        <p:nvSpPr>
          <p:cNvPr id="43013" name="Text Box 5"/>
          <p:cNvSpPr txBox="1">
            <a:spLocks noChangeArrowheads="1"/>
          </p:cNvSpPr>
          <p:nvPr/>
        </p:nvSpPr>
        <p:spPr bwMode="auto">
          <a:xfrm>
            <a:off x="1671638" y="4154488"/>
            <a:ext cx="184150" cy="366712"/>
          </a:xfrm>
          <a:prstGeom prst="rect">
            <a:avLst/>
          </a:prstGeom>
          <a:noFill/>
          <a:ln w="9525">
            <a:noFill/>
            <a:miter lim="800000"/>
            <a:headEnd/>
            <a:tailEnd/>
          </a:ln>
        </p:spPr>
        <p:txBody>
          <a:bodyPr wrap="none" lIns="91415" tIns="45708" rIns="91415" bIns="45708">
            <a:spAutoFit/>
          </a:bodyPr>
          <a:lstStyle/>
          <a:p>
            <a:endParaRPr lang="ja-JP" altLang="ja-JP" sz="1800">
              <a:latin typeface="Arial" pitchFamily="34" charset="0"/>
            </a:endParaRPr>
          </a:p>
        </p:txBody>
      </p:sp>
      <p:sp>
        <p:nvSpPr>
          <p:cNvPr id="43014" name="Text Box 6"/>
          <p:cNvSpPr txBox="1">
            <a:spLocks noChangeArrowheads="1"/>
          </p:cNvSpPr>
          <p:nvPr/>
        </p:nvSpPr>
        <p:spPr bwMode="auto">
          <a:xfrm>
            <a:off x="950913" y="4586288"/>
            <a:ext cx="184150" cy="366712"/>
          </a:xfrm>
          <a:prstGeom prst="rect">
            <a:avLst/>
          </a:prstGeom>
          <a:noFill/>
          <a:ln w="9525">
            <a:noFill/>
            <a:miter lim="800000"/>
            <a:headEnd/>
            <a:tailEnd/>
          </a:ln>
        </p:spPr>
        <p:txBody>
          <a:bodyPr wrap="none" lIns="91415" tIns="45708" rIns="91415" bIns="45708">
            <a:spAutoFit/>
          </a:bodyPr>
          <a:lstStyle/>
          <a:p>
            <a:endParaRPr lang="ja-JP" altLang="ja-JP" sz="1800">
              <a:latin typeface="Arial" pitchFamily="34" charset="0"/>
            </a:endParaRPr>
          </a:p>
        </p:txBody>
      </p:sp>
      <p:sp>
        <p:nvSpPr>
          <p:cNvPr id="43015" name="Text Box 7"/>
          <p:cNvSpPr txBox="1">
            <a:spLocks noChangeArrowheads="1"/>
          </p:cNvSpPr>
          <p:nvPr/>
        </p:nvSpPr>
        <p:spPr bwMode="auto">
          <a:xfrm>
            <a:off x="592138" y="4225925"/>
            <a:ext cx="184150" cy="366713"/>
          </a:xfrm>
          <a:prstGeom prst="rect">
            <a:avLst/>
          </a:prstGeom>
          <a:noFill/>
          <a:ln w="9525">
            <a:noFill/>
            <a:miter lim="800000"/>
            <a:headEnd/>
            <a:tailEnd/>
          </a:ln>
        </p:spPr>
        <p:txBody>
          <a:bodyPr wrap="none" lIns="91415" tIns="45708" rIns="91415" bIns="45708">
            <a:spAutoFit/>
          </a:bodyPr>
          <a:lstStyle/>
          <a:p>
            <a:endParaRPr lang="ja-JP" altLang="ja-JP" sz="1800">
              <a:latin typeface="Arial" pitchFamily="34" charset="0"/>
            </a:endParaRPr>
          </a:p>
        </p:txBody>
      </p:sp>
      <p:sp>
        <p:nvSpPr>
          <p:cNvPr id="43016" name="Text Box 8"/>
          <p:cNvSpPr txBox="1">
            <a:spLocks noChangeArrowheads="1"/>
          </p:cNvSpPr>
          <p:nvPr/>
        </p:nvSpPr>
        <p:spPr bwMode="auto">
          <a:xfrm>
            <a:off x="1095375" y="4730750"/>
            <a:ext cx="184150" cy="366713"/>
          </a:xfrm>
          <a:prstGeom prst="rect">
            <a:avLst/>
          </a:prstGeom>
          <a:noFill/>
          <a:ln w="9525">
            <a:noFill/>
            <a:miter lim="800000"/>
            <a:headEnd/>
            <a:tailEnd/>
          </a:ln>
        </p:spPr>
        <p:txBody>
          <a:bodyPr wrap="none" lIns="91415" tIns="45708" rIns="91415" bIns="45708">
            <a:spAutoFit/>
          </a:bodyPr>
          <a:lstStyle/>
          <a:p>
            <a:endParaRPr lang="ja-JP" altLang="ja-JP" sz="1800">
              <a:latin typeface="Arial" pitchFamily="34" charset="0"/>
            </a:endParaRPr>
          </a:p>
        </p:txBody>
      </p:sp>
      <p:sp>
        <p:nvSpPr>
          <p:cNvPr id="43017" name="Text Box 9"/>
          <p:cNvSpPr txBox="1">
            <a:spLocks noChangeArrowheads="1"/>
          </p:cNvSpPr>
          <p:nvPr/>
        </p:nvSpPr>
        <p:spPr bwMode="auto">
          <a:xfrm>
            <a:off x="3851275" y="6165850"/>
            <a:ext cx="1444625" cy="366713"/>
          </a:xfrm>
          <a:prstGeom prst="rect">
            <a:avLst/>
          </a:prstGeom>
          <a:solidFill>
            <a:schemeClr val="folHlink"/>
          </a:solidFill>
          <a:ln w="9525">
            <a:noFill/>
            <a:miter lim="800000"/>
            <a:headEnd/>
            <a:tailEnd/>
          </a:ln>
        </p:spPr>
        <p:txBody>
          <a:bodyPr wrap="none" lIns="91415" tIns="45708" rIns="91415" bIns="45708">
            <a:spAutoFit/>
          </a:bodyPr>
          <a:lstStyle/>
          <a:p>
            <a:r>
              <a:rPr lang="ja-JP" altLang="en-US" sz="1800" b="1">
                <a:latin typeface="Arial" pitchFamily="34" charset="0"/>
              </a:rPr>
              <a:t>ソーラパネル</a:t>
            </a:r>
          </a:p>
        </p:txBody>
      </p:sp>
      <p:sp>
        <p:nvSpPr>
          <p:cNvPr id="43018" name="Text Box 10"/>
          <p:cNvSpPr txBox="1">
            <a:spLocks noChangeArrowheads="1"/>
          </p:cNvSpPr>
          <p:nvPr/>
        </p:nvSpPr>
        <p:spPr bwMode="auto">
          <a:xfrm>
            <a:off x="6227763" y="3573463"/>
            <a:ext cx="1874837" cy="366712"/>
          </a:xfrm>
          <a:prstGeom prst="rect">
            <a:avLst/>
          </a:prstGeom>
          <a:solidFill>
            <a:schemeClr val="folHlink"/>
          </a:solidFill>
          <a:ln w="9525">
            <a:noFill/>
            <a:miter lim="800000"/>
            <a:headEnd/>
            <a:tailEnd/>
          </a:ln>
        </p:spPr>
        <p:txBody>
          <a:bodyPr wrap="none" lIns="91415" tIns="45708" rIns="91415" bIns="45708">
            <a:spAutoFit/>
          </a:bodyPr>
          <a:lstStyle/>
          <a:p>
            <a:r>
              <a:rPr lang="ja-JP" altLang="en-US" sz="1800" b="1">
                <a:latin typeface="Arial" pitchFamily="34" charset="0"/>
              </a:rPr>
              <a:t>マイクロ風力発電</a:t>
            </a:r>
          </a:p>
        </p:txBody>
      </p:sp>
      <p:sp>
        <p:nvSpPr>
          <p:cNvPr id="43019" name="Text Box 11"/>
          <p:cNvSpPr txBox="1">
            <a:spLocks noChangeArrowheads="1"/>
          </p:cNvSpPr>
          <p:nvPr/>
        </p:nvSpPr>
        <p:spPr bwMode="auto">
          <a:xfrm>
            <a:off x="5795963" y="4143375"/>
            <a:ext cx="2824162" cy="1187450"/>
          </a:xfrm>
          <a:prstGeom prst="rect">
            <a:avLst/>
          </a:prstGeom>
          <a:noFill/>
          <a:ln w="9525">
            <a:noFill/>
            <a:miter lim="800000"/>
            <a:headEnd/>
            <a:tailEnd/>
          </a:ln>
        </p:spPr>
        <p:txBody>
          <a:bodyPr wrap="none" lIns="91415" tIns="45708" rIns="91415" bIns="45708">
            <a:spAutoFit/>
          </a:bodyPr>
          <a:lstStyle/>
          <a:p>
            <a:r>
              <a:rPr lang="ja-JP" altLang="en-US" b="1">
                <a:solidFill>
                  <a:srgbClr val="FF0000"/>
                </a:solidFill>
                <a:latin typeface="Arial" pitchFamily="34" charset="0"/>
              </a:rPr>
              <a:t>設備費が高い</a:t>
            </a:r>
          </a:p>
          <a:p>
            <a:r>
              <a:rPr lang="ja-JP" altLang="en-US" b="1">
                <a:solidFill>
                  <a:srgbClr val="FF0000"/>
                </a:solidFill>
                <a:latin typeface="Arial" pitchFamily="34" charset="0"/>
              </a:rPr>
              <a:t>直流を交流に変換</a:t>
            </a:r>
          </a:p>
          <a:p>
            <a:r>
              <a:rPr lang="ja-JP" altLang="en-US" b="1">
                <a:solidFill>
                  <a:srgbClr val="FF0000"/>
                </a:solidFill>
                <a:latin typeface="Arial" pitchFamily="34" charset="0"/>
              </a:rPr>
              <a:t>（１００Ｖ交流で消費）</a:t>
            </a:r>
          </a:p>
        </p:txBody>
      </p:sp>
      <p:pic>
        <p:nvPicPr>
          <p:cNvPr id="43020" name="Picture 12" descr="IMG_0624"/>
          <p:cNvPicPr>
            <a:picLocks noChangeAspect="1" noChangeArrowheads="1"/>
          </p:cNvPicPr>
          <p:nvPr/>
        </p:nvPicPr>
        <p:blipFill>
          <a:blip r:embed="rId2" cstate="print"/>
          <a:srcRect/>
          <a:stretch>
            <a:fillRect/>
          </a:stretch>
        </p:blipFill>
        <p:spPr bwMode="auto">
          <a:xfrm>
            <a:off x="4356100" y="692150"/>
            <a:ext cx="4032250" cy="2689225"/>
          </a:xfrm>
          <a:prstGeom prst="rect">
            <a:avLst/>
          </a:prstGeom>
          <a:noFill/>
          <a:ln w="9525">
            <a:noFill/>
            <a:miter lim="800000"/>
            <a:headEnd/>
            <a:tailEnd/>
          </a:ln>
        </p:spPr>
      </p:pic>
      <p:pic>
        <p:nvPicPr>
          <p:cNvPr id="43021" name="Picture 13" descr="IMG_0615"/>
          <p:cNvPicPr>
            <a:picLocks noChangeAspect="1" noChangeArrowheads="1"/>
          </p:cNvPicPr>
          <p:nvPr/>
        </p:nvPicPr>
        <p:blipFill>
          <a:blip r:embed="rId3" cstate="print"/>
          <a:srcRect/>
          <a:stretch>
            <a:fillRect/>
          </a:stretch>
        </p:blipFill>
        <p:spPr bwMode="auto">
          <a:xfrm>
            <a:off x="468313" y="3117850"/>
            <a:ext cx="3743325" cy="2900363"/>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2"/>
          <p:cNvPicPr>
            <a:picLocks noChangeAspect="1" noChangeArrowheads="1"/>
          </p:cNvPicPr>
          <p:nvPr/>
        </p:nvPicPr>
        <p:blipFill>
          <a:blip r:embed="rId3" cstate="print"/>
          <a:srcRect/>
          <a:stretch>
            <a:fillRect/>
          </a:stretch>
        </p:blipFill>
        <p:spPr bwMode="auto">
          <a:xfrm>
            <a:off x="539552" y="332656"/>
            <a:ext cx="8208962" cy="5472112"/>
          </a:xfrm>
          <a:prstGeom prst="rect">
            <a:avLst/>
          </a:prstGeom>
          <a:noFill/>
          <a:ln w="9525">
            <a:noFill/>
            <a:miter lim="800000"/>
            <a:headEnd/>
            <a:tailEnd/>
          </a:ln>
        </p:spPr>
      </p:pic>
      <p:sp>
        <p:nvSpPr>
          <p:cNvPr id="63493" name="テキスト ボックス 4"/>
          <p:cNvSpPr txBox="1">
            <a:spLocks noChangeArrowheads="1"/>
          </p:cNvSpPr>
          <p:nvPr/>
        </p:nvSpPr>
        <p:spPr bwMode="auto">
          <a:xfrm>
            <a:off x="755576" y="5781675"/>
            <a:ext cx="7838813" cy="584775"/>
          </a:xfrm>
          <a:prstGeom prst="rect">
            <a:avLst/>
          </a:prstGeom>
          <a:noFill/>
          <a:ln w="9525">
            <a:noFill/>
            <a:miter lim="800000"/>
            <a:headEnd/>
            <a:tailEnd/>
          </a:ln>
        </p:spPr>
        <p:txBody>
          <a:bodyPr wrap="none">
            <a:spAutoFit/>
          </a:bodyPr>
          <a:lstStyle/>
          <a:p>
            <a:r>
              <a:rPr lang="en-US" altLang="ja-JP" sz="3200" dirty="0">
                <a:solidFill>
                  <a:schemeClr val="bg1"/>
                </a:solidFill>
                <a:hlinkClick r:id="rId4"/>
              </a:rPr>
              <a:t>http://</a:t>
            </a:r>
            <a:r>
              <a:rPr lang="en-US" altLang="ja-JP" sz="3200" dirty="0" smtClean="0">
                <a:solidFill>
                  <a:schemeClr val="bg1"/>
                </a:solidFill>
                <a:hlinkClick r:id="rId4"/>
              </a:rPr>
              <a:t>www.kankyo.tohoku.ac.jp/ecollab.html</a:t>
            </a:r>
            <a:endParaRPr lang="en-US" altLang="ja-JP" sz="3200" dirty="0">
              <a:solidFill>
                <a:schemeClr val="bg1"/>
              </a:solidFill>
            </a:endParaRPr>
          </a:p>
        </p:txBody>
      </p:sp>
      <p:sp>
        <p:nvSpPr>
          <p:cNvPr id="4" name="テキスト ボックス 3"/>
          <p:cNvSpPr txBox="1"/>
          <p:nvPr/>
        </p:nvSpPr>
        <p:spPr>
          <a:xfrm>
            <a:off x="4211960" y="332656"/>
            <a:ext cx="4570482" cy="3062377"/>
          </a:xfrm>
          <a:prstGeom prst="rect">
            <a:avLst/>
          </a:prstGeom>
          <a:noFill/>
        </p:spPr>
        <p:txBody>
          <a:bodyPr wrap="none" rtlCol="0">
            <a:spAutoFit/>
          </a:bodyPr>
          <a:lstStyle/>
          <a:p>
            <a:pPr>
              <a:lnSpc>
                <a:spcPts val="3500"/>
              </a:lnSpc>
            </a:pPr>
            <a:r>
              <a:rPr lang="ja-JP" altLang="en-US" b="1" dirty="0" smtClean="0">
                <a:solidFill>
                  <a:schemeClr val="bg1"/>
                </a:solidFill>
                <a:latin typeface="ＭＳ 明朝" pitchFamily="17" charset="-128"/>
                <a:ea typeface="ＭＳ 明朝" pitchFamily="17" charset="-128"/>
              </a:rPr>
              <a:t>・　使えるシステムにする（価格と性能）</a:t>
            </a:r>
            <a:endParaRPr lang="en-US" altLang="ja-JP" b="1" dirty="0" smtClean="0">
              <a:solidFill>
                <a:schemeClr val="bg1"/>
              </a:solidFill>
              <a:latin typeface="ＭＳ 明朝" pitchFamily="17" charset="-128"/>
              <a:ea typeface="ＭＳ 明朝" pitchFamily="17" charset="-128"/>
            </a:endParaRPr>
          </a:p>
          <a:p>
            <a:pPr>
              <a:lnSpc>
                <a:spcPts val="3500"/>
              </a:lnSpc>
            </a:pPr>
            <a:r>
              <a:rPr lang="ja-JP" altLang="en-US" b="1" dirty="0" smtClean="0">
                <a:solidFill>
                  <a:schemeClr val="bg1"/>
                </a:solidFill>
                <a:latin typeface="ＭＳ 明朝" pitchFamily="17" charset="-128"/>
                <a:ea typeface="ＭＳ 明朝" pitchFamily="17" charset="-128"/>
              </a:rPr>
              <a:t>・　既存の科学技術の活用</a:t>
            </a:r>
            <a:endParaRPr lang="en-US" altLang="ja-JP" b="1" dirty="0" smtClean="0">
              <a:solidFill>
                <a:schemeClr val="bg1"/>
              </a:solidFill>
              <a:latin typeface="ＭＳ 明朝" pitchFamily="17" charset="-128"/>
              <a:ea typeface="ＭＳ 明朝" pitchFamily="17" charset="-128"/>
            </a:endParaRPr>
          </a:p>
          <a:p>
            <a:pPr>
              <a:lnSpc>
                <a:spcPts val="3500"/>
              </a:lnSpc>
            </a:pPr>
            <a:r>
              <a:rPr lang="ja-JP" altLang="en-US" b="1" dirty="0" smtClean="0">
                <a:solidFill>
                  <a:schemeClr val="bg1"/>
                </a:solidFill>
                <a:latin typeface="ＭＳ 明朝" pitchFamily="17" charset="-128"/>
                <a:ea typeface="ＭＳ 明朝" pitchFamily="17" charset="-128"/>
              </a:rPr>
              <a:t>・　必要な分だけ電気を作る、熱を作る</a:t>
            </a:r>
            <a:endParaRPr lang="en-US" altLang="ja-JP" b="1" dirty="0" smtClean="0">
              <a:solidFill>
                <a:schemeClr val="bg1"/>
              </a:solidFill>
              <a:latin typeface="ＭＳ 明朝" pitchFamily="17" charset="-128"/>
              <a:ea typeface="ＭＳ 明朝" pitchFamily="17" charset="-128"/>
            </a:endParaRPr>
          </a:p>
          <a:p>
            <a:pPr>
              <a:lnSpc>
                <a:spcPts val="3500"/>
              </a:lnSpc>
            </a:pPr>
            <a:r>
              <a:rPr lang="ja-JP" altLang="en-US" b="1" dirty="0" smtClean="0">
                <a:solidFill>
                  <a:schemeClr val="bg1"/>
                </a:solidFill>
                <a:latin typeface="ＭＳ 明朝" pitchFamily="17" charset="-128"/>
                <a:ea typeface="ＭＳ 明朝" pitchFamily="17" charset="-128"/>
              </a:rPr>
              <a:t>・　無駄を無くす</a:t>
            </a:r>
            <a:endParaRPr lang="en-US" altLang="ja-JP" b="1" dirty="0" smtClean="0">
              <a:solidFill>
                <a:schemeClr val="bg1"/>
              </a:solidFill>
              <a:latin typeface="ＭＳ 明朝" pitchFamily="17" charset="-128"/>
              <a:ea typeface="ＭＳ 明朝" pitchFamily="17" charset="-128"/>
            </a:endParaRPr>
          </a:p>
          <a:p>
            <a:pPr>
              <a:lnSpc>
                <a:spcPts val="3500"/>
              </a:lnSpc>
            </a:pPr>
            <a:r>
              <a:rPr lang="ja-JP" altLang="en-US" b="1" dirty="0" smtClean="0">
                <a:solidFill>
                  <a:schemeClr val="bg1"/>
                </a:solidFill>
                <a:latin typeface="ＭＳ 明朝" pitchFamily="17" charset="-128"/>
                <a:ea typeface="ＭＳ 明朝" pitchFamily="17" charset="-128"/>
              </a:rPr>
              <a:t>・　様々な分野の協力</a:t>
            </a:r>
            <a:endParaRPr lang="en-US" altLang="ja-JP" b="1" dirty="0" smtClean="0">
              <a:solidFill>
                <a:schemeClr val="bg1"/>
              </a:solidFill>
              <a:latin typeface="ＭＳ 明朝" pitchFamily="17" charset="-128"/>
              <a:ea typeface="ＭＳ 明朝" pitchFamily="17" charset="-128"/>
            </a:endParaRPr>
          </a:p>
          <a:p>
            <a:pPr>
              <a:lnSpc>
                <a:spcPts val="3500"/>
              </a:lnSpc>
            </a:pPr>
            <a:r>
              <a:rPr lang="ja-JP" altLang="en-US" b="1" dirty="0" smtClean="0">
                <a:solidFill>
                  <a:schemeClr val="bg1"/>
                </a:solidFill>
                <a:latin typeface="ＭＳ 明朝" pitchFamily="17" charset="-128"/>
                <a:ea typeface="ＭＳ 明朝" pitchFamily="17" charset="-128"/>
              </a:rPr>
              <a:t>・　新規性が出せるか？</a:t>
            </a:r>
          </a:p>
          <a:p>
            <a:endParaRPr kumimoji="1" lang="ja-JP" altLang="en-US" b="1" dirty="0">
              <a:solidFill>
                <a:schemeClr val="bg1"/>
              </a:solidFill>
            </a:endParaRPr>
          </a:p>
        </p:txBody>
      </p:sp>
    </p:spTree>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622</TotalTime>
  <Words>3011</Words>
  <Application>Microsoft Office PowerPoint</Application>
  <PresentationFormat>画面に合わせる (4:3)</PresentationFormat>
  <Paragraphs>621</Paragraphs>
  <Slides>44</Slides>
  <Notes>10</Notes>
  <HiddenSlides>0</HiddenSlides>
  <MMClips>0</MMClips>
  <ScaleCrop>false</ScaleCrop>
  <HeadingPairs>
    <vt:vector size="6" baseType="variant">
      <vt:variant>
        <vt:lpstr>テーマ</vt:lpstr>
      </vt:variant>
      <vt:variant>
        <vt:i4>2</vt:i4>
      </vt:variant>
      <vt:variant>
        <vt:lpstr>埋め込まれた OLE サーバー</vt:lpstr>
      </vt:variant>
      <vt:variant>
        <vt:i4>2</vt:i4>
      </vt:variant>
      <vt:variant>
        <vt:lpstr>スライド タイトル</vt:lpstr>
      </vt:variant>
      <vt:variant>
        <vt:i4>44</vt:i4>
      </vt:variant>
    </vt:vector>
  </HeadingPairs>
  <TitlesOfParts>
    <vt:vector size="48" baseType="lpstr">
      <vt:lpstr>標準デザイン</vt:lpstr>
      <vt:lpstr>Office ​​テーマ</vt:lpstr>
      <vt:lpstr>DocuWorks</vt:lpstr>
      <vt:lpstr>Visio</vt:lpstr>
      <vt:lpstr>スライド 1</vt:lpstr>
      <vt:lpstr>スライド 2</vt:lpstr>
      <vt:lpstr>１．はじめに</vt:lpstr>
      <vt:lpstr>スライド 4</vt:lpstr>
      <vt:lpstr>スライド 5</vt:lpstr>
      <vt:lpstr>電気は貯められる （リチウムイオン電池の出現）</vt:lpstr>
      <vt:lpstr>スライド 7</vt:lpstr>
      <vt:lpstr>これまでの自然エネルギー利用は</vt:lpstr>
      <vt:lpstr>スライド 9</vt:lpstr>
      <vt:lpstr>スライド 10</vt:lpstr>
      <vt:lpstr>スライド 11</vt:lpstr>
      <vt:lpstr>Ecollab at 3.11, 2011</vt:lpstr>
      <vt:lpstr>スライド 13</vt:lpstr>
      <vt:lpstr>スライド 14</vt:lpstr>
      <vt:lpstr>スライド 15</vt:lpstr>
      <vt:lpstr>家庭用ガスエンジンコージェネレーションシステムの特徴</vt:lpstr>
      <vt:lpstr>スライド 17</vt:lpstr>
      <vt:lpstr>スライド 18</vt:lpstr>
      <vt:lpstr>北洲ハウジング株式会社のスマートハウス</vt:lpstr>
      <vt:lpstr>スライド 20</vt:lpstr>
      <vt:lpstr>スライド 21</vt:lpstr>
      <vt:lpstr>スライド 22</vt:lpstr>
      <vt:lpstr>スライド 23</vt:lpstr>
      <vt:lpstr>スライド 24</vt:lpstr>
      <vt:lpstr>スライド 25</vt:lpstr>
      <vt:lpstr>スライド 26</vt:lpstr>
      <vt:lpstr>3.EMSによる最適制御</vt:lpstr>
      <vt:lpstr>3.スマートキャンパス構想との連動性</vt:lpstr>
      <vt:lpstr>3.省エネ行動の促進</vt:lpstr>
      <vt:lpstr>スライド 30</vt:lpstr>
      <vt:lpstr>大型蓄電システム</vt:lpstr>
      <vt:lpstr>補足：蓄電池ルーム　機器設置状況</vt:lpstr>
      <vt:lpstr>高電圧DC給電</vt:lpstr>
      <vt:lpstr>メンテナンス性</vt:lpstr>
      <vt:lpstr>補足：蓄電池ルーム、見学ルーム　レイアウト</vt:lpstr>
      <vt:lpstr>スライド 36</vt:lpstr>
      <vt:lpstr>スライド 37</vt:lpstr>
      <vt:lpstr>スライド 38</vt:lpstr>
      <vt:lpstr>スライド 39</vt:lpstr>
      <vt:lpstr>スライド 40</vt:lpstr>
      <vt:lpstr>スライド 41</vt:lpstr>
      <vt:lpstr>スライド 42</vt:lpstr>
      <vt:lpstr>スライド 43</vt:lpstr>
      <vt:lpstr>スライド 44</vt:lpstr>
    </vt:vector>
  </TitlesOfParts>
  <Company>国立大学法人東北大学</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環境科学研究科</dc:creator>
  <cp:lastModifiedBy>Kazuyuki_Tohji</cp:lastModifiedBy>
  <cp:revision>119</cp:revision>
  <cp:lastPrinted>2012-07-07T06:45:35Z</cp:lastPrinted>
  <dcterms:created xsi:type="dcterms:W3CDTF">2012-07-06T00:09:48Z</dcterms:created>
  <dcterms:modified xsi:type="dcterms:W3CDTF">2012-11-30T06:01:13Z</dcterms:modified>
</cp:coreProperties>
</file>