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8" r:id="rId3"/>
    <p:sldId id="331" r:id="rId4"/>
    <p:sldId id="332" r:id="rId5"/>
    <p:sldId id="334" r:id="rId6"/>
    <p:sldId id="338" r:id="rId7"/>
    <p:sldId id="339" r:id="rId8"/>
    <p:sldId id="276" r:id="rId9"/>
    <p:sldId id="296" r:id="rId10"/>
    <p:sldId id="295" r:id="rId11"/>
    <p:sldId id="290" r:id="rId12"/>
    <p:sldId id="292" r:id="rId13"/>
    <p:sldId id="323" r:id="rId14"/>
    <p:sldId id="324" r:id="rId15"/>
    <p:sldId id="325" r:id="rId16"/>
    <p:sldId id="326" r:id="rId17"/>
    <p:sldId id="327" r:id="rId18"/>
    <p:sldId id="266" r:id="rId19"/>
    <p:sldId id="267" r:id="rId20"/>
    <p:sldId id="321" r:id="rId21"/>
    <p:sldId id="345" r:id="rId22"/>
    <p:sldId id="311" r:id="rId23"/>
    <p:sldId id="312" r:id="rId24"/>
    <p:sldId id="313" r:id="rId25"/>
    <p:sldId id="314" r:id="rId26"/>
    <p:sldId id="315" r:id="rId2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95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M8NAS-A01B\&#36039;&#28304;&#12456;&#12493;&#12523;&#12462;&#12540;&#24193;&#36039;&#28304;&#12539;&#29123;&#26009;&#37096;&#37489;&#29289;&#36039;&#28304;&#35506;\&#9670;&#25126;&#30053;&#12464;&#12523;&#12540;&#12503;\&#36039;&#28304;&#22806;&#20132;&#29992;&#36039;&#26009;\&#36039;&#28304;&#22806;&#20132;&#25031;&#35441;&#20250;\&#31532;11&#22238;&#65288;090908&#65289;\&#35506;&#38263;&#12503;&#12524;&#12476;&#12531;&#36039;&#26009;\&#23665;&#36335;&#25285;&#24403;&#20998;\&#12524;&#12450;&#12513;&#12479;&#12523;&#38656;&#3210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___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___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plotArea>
      <c:layout>
        <c:manualLayout>
          <c:layoutTarget val="inner"/>
          <c:xMode val="edge"/>
          <c:yMode val="edge"/>
          <c:x val="0.14527893472775374"/>
          <c:y val="0.10302188861906281"/>
          <c:w val="0.80465627659958039"/>
          <c:h val="0.72723013879321896"/>
        </c:manualLayout>
      </c:layout>
      <c:barChart>
        <c:barDir val="col"/>
        <c:grouping val="clustered"/>
        <c:ser>
          <c:idx val="0"/>
          <c:order val="0"/>
          <c:tx>
            <c:strRef>
              <c:f>REE!$B$4</c:f>
              <c:strCache>
                <c:ptCount val="1"/>
                <c:pt idx="0">
                  <c:v>中国EL枠</c:v>
                </c:pt>
              </c:strCache>
            </c:strRef>
          </c:tx>
          <c:spPr>
            <a:solidFill>
              <a:srgbClr val="00B0F0"/>
            </a:solidFill>
            <a:scene3d>
              <a:camera prst="orthographicFront"/>
              <a:lightRig rig="threePt" dir="t"/>
            </a:scene3d>
            <a:sp3d>
              <a:bevelT/>
            </a:sp3d>
          </c:spPr>
          <c:cat>
            <c:numRef>
              <c:f>REE!$C$3:$G$3</c:f>
              <c:numCache>
                <c:formatCode>General</c:formatCode>
                <c:ptCount val="5"/>
                <c:pt idx="0">
                  <c:v>2005</c:v>
                </c:pt>
                <c:pt idx="1">
                  <c:v>2006</c:v>
                </c:pt>
                <c:pt idx="2">
                  <c:v>2007</c:v>
                </c:pt>
                <c:pt idx="3">
                  <c:v>2008</c:v>
                </c:pt>
                <c:pt idx="4">
                  <c:v>2009</c:v>
                </c:pt>
              </c:numCache>
            </c:numRef>
          </c:cat>
          <c:val>
            <c:numRef>
              <c:f>REE!$C$4:$G$4</c:f>
              <c:numCache>
                <c:formatCode>#,##0</c:formatCode>
                <c:ptCount val="5"/>
                <c:pt idx="0">
                  <c:v>49000</c:v>
                </c:pt>
                <c:pt idx="1">
                  <c:v>45000</c:v>
                </c:pt>
                <c:pt idx="2">
                  <c:v>43500</c:v>
                </c:pt>
                <c:pt idx="3">
                  <c:v>34156</c:v>
                </c:pt>
                <c:pt idx="4">
                  <c:v>31310</c:v>
                </c:pt>
              </c:numCache>
            </c:numRef>
          </c:val>
        </c:ser>
        <c:ser>
          <c:idx val="1"/>
          <c:order val="1"/>
          <c:tx>
            <c:strRef>
              <c:f>REE!$B$5</c:f>
              <c:strCache>
                <c:ptCount val="1"/>
                <c:pt idx="0">
                  <c:v>日本消費量</c:v>
                </c:pt>
              </c:strCache>
            </c:strRef>
          </c:tx>
          <c:spPr>
            <a:solidFill>
              <a:srgbClr val="FF6699"/>
            </a:solidFill>
            <a:scene3d>
              <a:camera prst="orthographicFront"/>
              <a:lightRig rig="threePt" dir="t"/>
            </a:scene3d>
            <a:sp3d>
              <a:bevelT/>
            </a:sp3d>
          </c:spPr>
          <c:cat>
            <c:numRef>
              <c:f>REE!$C$3:$G$3</c:f>
              <c:numCache>
                <c:formatCode>General</c:formatCode>
                <c:ptCount val="5"/>
                <c:pt idx="0">
                  <c:v>2005</c:v>
                </c:pt>
                <c:pt idx="1">
                  <c:v>2006</c:v>
                </c:pt>
                <c:pt idx="2">
                  <c:v>2007</c:v>
                </c:pt>
                <c:pt idx="3">
                  <c:v>2008</c:v>
                </c:pt>
                <c:pt idx="4">
                  <c:v>2009</c:v>
                </c:pt>
              </c:numCache>
            </c:numRef>
          </c:cat>
          <c:val>
            <c:numRef>
              <c:f>REE!$C$5:$G$5</c:f>
              <c:numCache>
                <c:formatCode>#,##0</c:formatCode>
                <c:ptCount val="5"/>
                <c:pt idx="0">
                  <c:v>22314</c:v>
                </c:pt>
                <c:pt idx="1">
                  <c:v>29040</c:v>
                </c:pt>
                <c:pt idx="2">
                  <c:v>30440</c:v>
                </c:pt>
                <c:pt idx="3">
                  <c:v>32000</c:v>
                </c:pt>
                <c:pt idx="4">
                  <c:v>35000</c:v>
                </c:pt>
              </c:numCache>
            </c:numRef>
          </c:val>
        </c:ser>
        <c:axId val="124397440"/>
        <c:axId val="124398976"/>
      </c:barChart>
      <c:catAx>
        <c:axId val="124397440"/>
        <c:scaling>
          <c:orientation val="minMax"/>
        </c:scaling>
        <c:axPos val="b"/>
        <c:numFmt formatCode="General" sourceLinked="1"/>
        <c:tickLblPos val="nextTo"/>
        <c:txPr>
          <a:bodyPr/>
          <a:lstStyle/>
          <a:p>
            <a:pPr>
              <a:defRPr sz="1200">
                <a:latin typeface="ＭＳ ゴシック" pitchFamily="49" charset="-128"/>
                <a:ea typeface="ＭＳ ゴシック" pitchFamily="49" charset="-128"/>
              </a:defRPr>
            </a:pPr>
            <a:endParaRPr lang="ja-JP"/>
          </a:p>
        </c:txPr>
        <c:crossAx val="124398976"/>
        <c:crosses val="autoZero"/>
        <c:auto val="1"/>
        <c:lblAlgn val="ctr"/>
        <c:lblOffset val="100"/>
      </c:catAx>
      <c:valAx>
        <c:axId val="124398976"/>
        <c:scaling>
          <c:orientation val="minMax"/>
          <c:max val="50000"/>
        </c:scaling>
        <c:axPos val="l"/>
        <c:majorGridlines/>
        <c:numFmt formatCode="#,##0" sourceLinked="1"/>
        <c:tickLblPos val="nextTo"/>
        <c:txPr>
          <a:bodyPr/>
          <a:lstStyle/>
          <a:p>
            <a:pPr>
              <a:defRPr sz="1200">
                <a:latin typeface="ＭＳ ゴシック" pitchFamily="49" charset="-128"/>
                <a:ea typeface="ＭＳ ゴシック" pitchFamily="49" charset="-128"/>
              </a:defRPr>
            </a:pPr>
            <a:endParaRPr lang="ja-JP"/>
          </a:p>
        </c:txPr>
        <c:crossAx val="124397440"/>
        <c:crosses val="autoZero"/>
        <c:crossBetween val="between"/>
      </c:valAx>
    </c:plotArea>
    <c:legend>
      <c:legendPos val="b"/>
      <c:layout>
        <c:manualLayout>
          <c:xMode val="edge"/>
          <c:yMode val="edge"/>
          <c:x val="0.19359198971701036"/>
          <c:y val="0.91905087009373465"/>
          <c:w val="0.6864813019426349"/>
          <c:h val="6.9321226478292822E-2"/>
        </c:manualLayout>
      </c:layout>
      <c:txPr>
        <a:bodyPr/>
        <a:lstStyle/>
        <a:p>
          <a:pPr>
            <a:defRPr sz="1200">
              <a:latin typeface="ＭＳ ゴシック" pitchFamily="49" charset="-128"/>
              <a:ea typeface="ＭＳ ゴシック" pitchFamily="49" charset="-128"/>
            </a:defRPr>
          </a:pPr>
          <a:endParaRPr lang="ja-JP"/>
        </a:p>
      </c:txPr>
    </c:legend>
    <c:plotVisOnly val="1"/>
    <c:dispBlanksAs val="gap"/>
  </c:chart>
  <c:spPr>
    <a:solidFill>
      <a:schemeClr val="bg1"/>
    </a:solidFill>
    <a:ln>
      <a:solidFill>
        <a:schemeClr val="tx1"/>
      </a:solidFill>
    </a:ln>
    <a:effectLst>
      <a:outerShdw blurRad="25400" dist="76200" dir="2700000" algn="tl" rotWithShape="0">
        <a:prstClr val="black">
          <a:alpha val="40000"/>
        </a:prstClr>
      </a:outerShdw>
    </a:effectLst>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style val="17"/>
  <c:chart>
    <c:title>
      <c:layout>
        <c:manualLayout>
          <c:xMode val="edge"/>
          <c:yMode val="edge"/>
          <c:x val="0.43323037255814389"/>
          <c:y val="0.13084502956461627"/>
        </c:manualLayout>
      </c:layout>
    </c:title>
    <c:plotArea>
      <c:layout/>
      <c:pieChart>
        <c:varyColors val="1"/>
        <c:ser>
          <c:idx val="1"/>
          <c:order val="1"/>
          <c:tx>
            <c:strRef>
              <c:f>Sheet1!$B$1</c:f>
              <c:strCache>
                <c:ptCount val="1"/>
                <c:pt idx="0">
                  <c:v>モーター</c:v>
                </c:pt>
              </c:strCache>
            </c:strRef>
          </c:tx>
          <c:spPr>
            <a:solidFill>
              <a:srgbClr val="FFFF00"/>
            </a:solidFill>
            <a:ln>
              <a:solidFill>
                <a:srgbClr val="002060"/>
              </a:solidFill>
            </a:ln>
          </c:spPr>
          <c:dLbls>
            <c:showCatName val="1"/>
            <c:showLeaderLines val="1"/>
          </c:dLbls>
          <c:cat>
            <c:strRef>
              <c:f>Sheet1!$A$2:$A$5</c:f>
              <c:strCache>
                <c:ptCount val="4"/>
                <c:pt idx="0">
                  <c:v>取外す</c:v>
                </c:pt>
                <c:pt idx="1">
                  <c:v>取外す場合が多い</c:v>
                </c:pt>
                <c:pt idx="2">
                  <c:v>取外す場合がある</c:v>
                </c:pt>
                <c:pt idx="3">
                  <c:v>取外さない</c:v>
                </c:pt>
              </c:strCache>
            </c:strRef>
          </c:cat>
          <c:val>
            <c:numRef>
              <c:f>Sheet1!$B$2:$B$5</c:f>
              <c:numCache>
                <c:formatCode>General</c:formatCode>
                <c:ptCount val="4"/>
                <c:pt idx="0">
                  <c:v>430</c:v>
                </c:pt>
                <c:pt idx="1">
                  <c:v>255</c:v>
                </c:pt>
                <c:pt idx="2">
                  <c:v>288</c:v>
                </c:pt>
                <c:pt idx="3">
                  <c:v>196</c:v>
                </c:pt>
              </c:numCache>
            </c:numRef>
          </c:val>
        </c:ser>
        <c:ser>
          <c:idx val="0"/>
          <c:order val="0"/>
          <c:tx>
            <c:strRef>
              <c:f>Sheet1!$B$1</c:f>
              <c:strCache>
                <c:ptCount val="1"/>
                <c:pt idx="0">
                  <c:v>モーター</c:v>
                </c:pt>
              </c:strCache>
            </c:strRef>
          </c:tx>
          <c:dLbls>
            <c:dLbl>
              <c:idx val="0"/>
              <c:layout>
                <c:manualLayout>
                  <c:x val="-0.15929752884663176"/>
                  <c:y val="8.9885564080761066E-2"/>
                </c:manualLayout>
              </c:layout>
              <c:showCatName val="1"/>
            </c:dLbl>
            <c:dLbl>
              <c:idx val="3"/>
              <c:layout>
                <c:manualLayout>
                  <c:x val="0.10789407220324049"/>
                  <c:y val="0.14923920928008821"/>
                </c:manualLayout>
              </c:layout>
              <c:showCatName val="1"/>
            </c:dLbl>
            <c:showCatName val="1"/>
            <c:showLeaderLines val="1"/>
          </c:dLbls>
          <c:cat>
            <c:strRef>
              <c:f>Sheet1!$A$2:$A$5</c:f>
              <c:strCache>
                <c:ptCount val="4"/>
                <c:pt idx="0">
                  <c:v>取外す</c:v>
                </c:pt>
                <c:pt idx="1">
                  <c:v>取外す場合が多い</c:v>
                </c:pt>
                <c:pt idx="2">
                  <c:v>取外す場合がある</c:v>
                </c:pt>
                <c:pt idx="3">
                  <c:v>取外さない</c:v>
                </c:pt>
              </c:strCache>
            </c:strRef>
          </c:cat>
          <c:val>
            <c:numRef>
              <c:f>Sheet1!$B$2:$B$5</c:f>
              <c:numCache>
                <c:formatCode>General</c:formatCode>
                <c:ptCount val="4"/>
                <c:pt idx="0">
                  <c:v>430</c:v>
                </c:pt>
                <c:pt idx="1">
                  <c:v>255</c:v>
                </c:pt>
                <c:pt idx="2">
                  <c:v>288</c:v>
                </c:pt>
                <c:pt idx="3">
                  <c:v>196</c:v>
                </c:pt>
              </c:numCache>
            </c:numRef>
          </c:val>
        </c:ser>
        <c:dLbls>
          <c:showCatName val="1"/>
        </c:dLbls>
        <c:firstSliceAng val="0"/>
      </c:pieChart>
    </c:plotArea>
    <c:plotVisOnly val="1"/>
  </c:chart>
  <c:txPr>
    <a:bodyPr/>
    <a:lstStyle/>
    <a:p>
      <a:pPr>
        <a:defRPr sz="1200"/>
      </a:pPr>
      <a:endParaRPr lang="ja-JP"/>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style val="17"/>
  <c:chart>
    <c:title>
      <c:layout>
        <c:manualLayout>
          <c:xMode val="edge"/>
          <c:yMode val="edge"/>
          <c:x val="0.45132171245690839"/>
          <c:y val="0.10732912392450222"/>
        </c:manualLayout>
      </c:layout>
    </c:title>
    <c:plotArea>
      <c:layout/>
      <c:pieChart>
        <c:varyColors val="1"/>
        <c:ser>
          <c:idx val="1"/>
          <c:order val="1"/>
          <c:tx>
            <c:strRef>
              <c:f>Sheet1!$B$1</c:f>
              <c:strCache>
                <c:ptCount val="1"/>
                <c:pt idx="0">
                  <c:v>基板</c:v>
                </c:pt>
              </c:strCache>
            </c:strRef>
          </c:tx>
          <c:spPr>
            <a:solidFill>
              <a:srgbClr val="FFFF00"/>
            </a:solidFill>
            <a:ln>
              <a:solidFill>
                <a:schemeClr val="tx1"/>
              </a:solidFill>
            </a:ln>
          </c:spPr>
          <c:dPt>
            <c:idx val="0"/>
            <c:spPr>
              <a:solidFill>
                <a:srgbClr val="FFFF00"/>
              </a:solidFill>
              <a:ln w="12700">
                <a:solidFill>
                  <a:schemeClr val="tx1"/>
                </a:solidFill>
              </a:ln>
            </c:spPr>
          </c:dPt>
          <c:dPt>
            <c:idx val="3"/>
            <c:spPr>
              <a:solidFill>
                <a:srgbClr val="FFFF00"/>
              </a:solidFill>
              <a:ln w="12700">
                <a:solidFill>
                  <a:schemeClr val="tx1"/>
                </a:solidFill>
              </a:ln>
            </c:spPr>
          </c:dPt>
          <c:dLbls>
            <c:showCatName val="1"/>
            <c:showLeaderLines val="1"/>
          </c:dLbls>
          <c:cat>
            <c:strRef>
              <c:f>Sheet1!$A$2:$A$5</c:f>
              <c:strCache>
                <c:ptCount val="4"/>
                <c:pt idx="0">
                  <c:v>取外す</c:v>
                </c:pt>
                <c:pt idx="1">
                  <c:v>取外す場合が多い</c:v>
                </c:pt>
                <c:pt idx="2">
                  <c:v>取外す場合がある</c:v>
                </c:pt>
                <c:pt idx="3">
                  <c:v>取外さない</c:v>
                </c:pt>
              </c:strCache>
            </c:strRef>
          </c:cat>
          <c:val>
            <c:numRef>
              <c:f>Sheet1!$B$2:$B$5</c:f>
              <c:numCache>
                <c:formatCode>General</c:formatCode>
                <c:ptCount val="4"/>
                <c:pt idx="0">
                  <c:v>268</c:v>
                </c:pt>
                <c:pt idx="1">
                  <c:v>148</c:v>
                </c:pt>
                <c:pt idx="2">
                  <c:v>261</c:v>
                </c:pt>
                <c:pt idx="3">
                  <c:v>441</c:v>
                </c:pt>
              </c:numCache>
            </c:numRef>
          </c:val>
        </c:ser>
        <c:ser>
          <c:idx val="0"/>
          <c:order val="0"/>
          <c:tx>
            <c:strRef>
              <c:f>Sheet1!$B$1</c:f>
              <c:strCache>
                <c:ptCount val="1"/>
                <c:pt idx="0">
                  <c:v>基板</c:v>
                </c:pt>
              </c:strCache>
            </c:strRef>
          </c:tx>
          <c:dLbls>
            <c:dLbl>
              <c:idx val="0"/>
              <c:layout>
                <c:manualLayout>
                  <c:x val="-0.15929752884663181"/>
                  <c:y val="8.9885564080760844E-2"/>
                </c:manualLayout>
              </c:layout>
              <c:showCatName val="1"/>
            </c:dLbl>
            <c:dLbl>
              <c:idx val="3"/>
              <c:layout>
                <c:manualLayout>
                  <c:x val="0.10789407220324054"/>
                  <c:y val="0.14923920928008821"/>
                </c:manualLayout>
              </c:layout>
              <c:showCatName val="1"/>
            </c:dLbl>
            <c:showCatName val="1"/>
            <c:showLeaderLines val="1"/>
          </c:dLbls>
          <c:cat>
            <c:strRef>
              <c:f>Sheet1!$A$2:$A$5</c:f>
              <c:strCache>
                <c:ptCount val="4"/>
                <c:pt idx="0">
                  <c:v>取外す</c:v>
                </c:pt>
                <c:pt idx="1">
                  <c:v>取外す場合が多い</c:v>
                </c:pt>
                <c:pt idx="2">
                  <c:v>取外す場合がある</c:v>
                </c:pt>
                <c:pt idx="3">
                  <c:v>取外さない</c:v>
                </c:pt>
              </c:strCache>
            </c:strRef>
          </c:cat>
          <c:val>
            <c:numRef>
              <c:f>Sheet1!$B$2:$B$5</c:f>
              <c:numCache>
                <c:formatCode>General</c:formatCode>
                <c:ptCount val="4"/>
                <c:pt idx="0">
                  <c:v>268</c:v>
                </c:pt>
                <c:pt idx="1">
                  <c:v>148</c:v>
                </c:pt>
                <c:pt idx="2">
                  <c:v>261</c:v>
                </c:pt>
                <c:pt idx="3">
                  <c:v>441</c:v>
                </c:pt>
              </c:numCache>
            </c:numRef>
          </c:val>
        </c:ser>
        <c:dLbls>
          <c:showCatName val="1"/>
        </c:dLbls>
        <c:firstSliceAng val="0"/>
      </c:pieChart>
    </c:plotArea>
    <c:plotVisOnly val="1"/>
  </c:chart>
  <c:txPr>
    <a:bodyPr/>
    <a:lstStyle/>
    <a:p>
      <a:pPr>
        <a:defRPr sz="1200"/>
      </a:pPr>
      <a:endParaRPr lang="ja-JP"/>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20568061023622047"/>
          <c:y val="3.437500000000001E-2"/>
          <c:w val="0.75969963910761895"/>
          <c:h val="0.65257283464566962"/>
        </c:manualLayout>
      </c:layout>
      <c:barChart>
        <c:barDir val="bar"/>
        <c:grouping val="clustered"/>
        <c:ser>
          <c:idx val="0"/>
          <c:order val="0"/>
          <c:tx>
            <c:strRef>
              <c:f>Sheet1!$B$1</c:f>
              <c:strCache>
                <c:ptCount val="1"/>
                <c:pt idx="0">
                  <c:v>部品ﾘﾕｰｽ国内</c:v>
                </c:pt>
              </c:strCache>
            </c:strRef>
          </c:tx>
          <c:spPr>
            <a:solidFill>
              <a:schemeClr val="tx1"/>
            </a:solidFill>
          </c:spPr>
          <c:cat>
            <c:strRef>
              <c:f>Sheet1!$A$2:$A$3</c:f>
              <c:strCache>
                <c:ptCount val="2"/>
                <c:pt idx="0">
                  <c:v>モーター</c:v>
                </c:pt>
                <c:pt idx="1">
                  <c:v>基板</c:v>
                </c:pt>
              </c:strCache>
            </c:strRef>
          </c:cat>
          <c:val>
            <c:numRef>
              <c:f>Sheet1!$B$2:$B$3</c:f>
              <c:numCache>
                <c:formatCode>General</c:formatCode>
                <c:ptCount val="2"/>
                <c:pt idx="0">
                  <c:v>51.3</c:v>
                </c:pt>
                <c:pt idx="1">
                  <c:v>42.6</c:v>
                </c:pt>
              </c:numCache>
            </c:numRef>
          </c:val>
        </c:ser>
        <c:ser>
          <c:idx val="1"/>
          <c:order val="1"/>
          <c:tx>
            <c:strRef>
              <c:f>Sheet1!$C$1</c:f>
              <c:strCache>
                <c:ptCount val="1"/>
                <c:pt idx="0">
                  <c:v>部品ﾘﾕｰｽ国外</c:v>
                </c:pt>
              </c:strCache>
            </c:strRef>
          </c:tx>
          <c:spPr>
            <a:solidFill>
              <a:schemeClr val="bg1">
                <a:lumMod val="85000"/>
              </a:schemeClr>
            </a:solidFill>
            <a:ln>
              <a:solidFill>
                <a:schemeClr val="tx1"/>
              </a:solidFill>
            </a:ln>
          </c:spPr>
          <c:cat>
            <c:strRef>
              <c:f>Sheet1!$A$2:$A$3</c:f>
              <c:strCache>
                <c:ptCount val="2"/>
                <c:pt idx="0">
                  <c:v>モーター</c:v>
                </c:pt>
                <c:pt idx="1">
                  <c:v>基板</c:v>
                </c:pt>
              </c:strCache>
            </c:strRef>
          </c:cat>
          <c:val>
            <c:numRef>
              <c:f>Sheet1!$C$2:$C$3</c:f>
              <c:numCache>
                <c:formatCode>General</c:formatCode>
                <c:ptCount val="2"/>
                <c:pt idx="0">
                  <c:v>26.4</c:v>
                </c:pt>
                <c:pt idx="1">
                  <c:v>18.7</c:v>
                </c:pt>
              </c:numCache>
            </c:numRef>
          </c:val>
        </c:ser>
        <c:ser>
          <c:idx val="2"/>
          <c:order val="2"/>
          <c:tx>
            <c:strRef>
              <c:f>Sheet1!$D$1</c:f>
              <c:strCache>
                <c:ptCount val="1"/>
                <c:pt idx="0">
                  <c:v>素材ﾏﾃﾘｱﾙ国内</c:v>
                </c:pt>
              </c:strCache>
            </c:strRef>
          </c:tx>
          <c:cat>
            <c:strRef>
              <c:f>Sheet1!$A$2:$A$3</c:f>
              <c:strCache>
                <c:ptCount val="2"/>
                <c:pt idx="0">
                  <c:v>モーター</c:v>
                </c:pt>
                <c:pt idx="1">
                  <c:v>基板</c:v>
                </c:pt>
              </c:strCache>
            </c:strRef>
          </c:cat>
          <c:val>
            <c:numRef>
              <c:f>Sheet1!$D$2:$D$3</c:f>
              <c:numCache>
                <c:formatCode>General</c:formatCode>
                <c:ptCount val="2"/>
                <c:pt idx="0">
                  <c:v>43.9</c:v>
                </c:pt>
                <c:pt idx="1">
                  <c:v>52.2</c:v>
                </c:pt>
              </c:numCache>
            </c:numRef>
          </c:val>
        </c:ser>
        <c:ser>
          <c:idx val="3"/>
          <c:order val="3"/>
          <c:tx>
            <c:strRef>
              <c:f>Sheet1!$E$1</c:f>
              <c:strCache>
                <c:ptCount val="1"/>
                <c:pt idx="0">
                  <c:v>素材ﾏﾃﾘｱﾙ国外</c:v>
                </c:pt>
              </c:strCache>
            </c:strRef>
          </c:tx>
          <c:cat>
            <c:strRef>
              <c:f>Sheet1!$A$2:$A$3</c:f>
              <c:strCache>
                <c:ptCount val="2"/>
                <c:pt idx="0">
                  <c:v>モーター</c:v>
                </c:pt>
                <c:pt idx="1">
                  <c:v>基板</c:v>
                </c:pt>
              </c:strCache>
            </c:strRef>
          </c:cat>
          <c:val>
            <c:numRef>
              <c:f>Sheet1!$E$2:$E$3</c:f>
              <c:numCache>
                <c:formatCode>General</c:formatCode>
                <c:ptCount val="2"/>
                <c:pt idx="0">
                  <c:v>6.8</c:v>
                </c:pt>
                <c:pt idx="1">
                  <c:v>8.7000000000000011</c:v>
                </c:pt>
              </c:numCache>
            </c:numRef>
          </c:val>
        </c:ser>
        <c:ser>
          <c:idx val="4"/>
          <c:order val="4"/>
          <c:tx>
            <c:strRef>
              <c:f>Sheet1!$F$1</c:f>
              <c:strCache>
                <c:ptCount val="1"/>
                <c:pt idx="0">
                  <c:v>廃棄物処理業者</c:v>
                </c:pt>
              </c:strCache>
            </c:strRef>
          </c:tx>
          <c:spPr>
            <a:solidFill>
              <a:schemeClr val="accent4">
                <a:lumMod val="60000"/>
                <a:lumOff val="40000"/>
              </a:schemeClr>
            </a:solidFill>
          </c:spPr>
          <c:cat>
            <c:strRef>
              <c:f>Sheet1!$A$2:$A$3</c:f>
              <c:strCache>
                <c:ptCount val="2"/>
                <c:pt idx="0">
                  <c:v>モーター</c:v>
                </c:pt>
                <c:pt idx="1">
                  <c:v>基板</c:v>
                </c:pt>
              </c:strCache>
            </c:strRef>
          </c:cat>
          <c:val>
            <c:numRef>
              <c:f>Sheet1!$F$2:$F$3</c:f>
              <c:numCache>
                <c:formatCode>General</c:formatCode>
                <c:ptCount val="2"/>
                <c:pt idx="0">
                  <c:v>10.6</c:v>
                </c:pt>
                <c:pt idx="1">
                  <c:v>7.9</c:v>
                </c:pt>
              </c:numCache>
            </c:numRef>
          </c:val>
        </c:ser>
        <c:ser>
          <c:idx val="5"/>
          <c:order val="5"/>
          <c:tx>
            <c:strRef>
              <c:f>Sheet1!$G$1</c:f>
              <c:strCache>
                <c:ptCount val="1"/>
                <c:pt idx="0">
                  <c:v>その他</c:v>
                </c:pt>
              </c:strCache>
            </c:strRef>
          </c:tx>
          <c:cat>
            <c:strRef>
              <c:f>Sheet1!$A$2:$A$3</c:f>
              <c:strCache>
                <c:ptCount val="2"/>
                <c:pt idx="0">
                  <c:v>モーター</c:v>
                </c:pt>
                <c:pt idx="1">
                  <c:v>基板</c:v>
                </c:pt>
              </c:strCache>
            </c:strRef>
          </c:cat>
          <c:val>
            <c:numRef>
              <c:f>Sheet1!$G$2:$G$3</c:f>
              <c:numCache>
                <c:formatCode>General</c:formatCode>
                <c:ptCount val="2"/>
                <c:pt idx="0">
                  <c:v>9.1</c:v>
                </c:pt>
                <c:pt idx="1">
                  <c:v>6.5</c:v>
                </c:pt>
              </c:numCache>
            </c:numRef>
          </c:val>
        </c:ser>
        <c:axId val="155737088"/>
        <c:axId val="155742976"/>
      </c:barChart>
      <c:catAx>
        <c:axId val="155737088"/>
        <c:scaling>
          <c:orientation val="maxMin"/>
        </c:scaling>
        <c:axPos val="l"/>
        <c:tickLblPos val="nextTo"/>
        <c:txPr>
          <a:bodyPr/>
          <a:lstStyle/>
          <a:p>
            <a:pPr>
              <a:defRPr sz="1600"/>
            </a:pPr>
            <a:endParaRPr lang="ja-JP"/>
          </a:p>
        </c:txPr>
        <c:crossAx val="155742976"/>
        <c:crosses val="autoZero"/>
        <c:auto val="1"/>
        <c:lblAlgn val="ctr"/>
        <c:lblOffset val="100"/>
      </c:catAx>
      <c:valAx>
        <c:axId val="155742976"/>
        <c:scaling>
          <c:orientation val="minMax"/>
        </c:scaling>
        <c:axPos val="t"/>
        <c:majorGridlines/>
        <c:numFmt formatCode="General" sourceLinked="1"/>
        <c:tickLblPos val="nextTo"/>
        <c:txPr>
          <a:bodyPr/>
          <a:lstStyle/>
          <a:p>
            <a:pPr>
              <a:defRPr sz="1200"/>
            </a:pPr>
            <a:endParaRPr lang="ja-JP"/>
          </a:p>
        </c:txPr>
        <c:crossAx val="155737088"/>
        <c:crosses val="autoZero"/>
        <c:crossBetween val="between"/>
      </c:valAx>
      <c:spPr>
        <a:ln>
          <a:solidFill>
            <a:prstClr val="black"/>
          </a:solidFill>
        </a:ln>
      </c:spPr>
    </c:plotArea>
    <c:legend>
      <c:legendPos val="r"/>
      <c:layout>
        <c:manualLayout>
          <c:xMode val="edge"/>
          <c:yMode val="edge"/>
          <c:x val="7.9871886824549584E-2"/>
          <c:y val="0.79606876468785126"/>
          <c:w val="0.88262805570497882"/>
          <c:h val="0.20393129585189926"/>
        </c:manualLayout>
      </c:layout>
      <c:txPr>
        <a:bodyPr/>
        <a:lstStyle/>
        <a:p>
          <a:pPr>
            <a:defRPr sz="1600"/>
          </a:pPr>
          <a:endParaRPr lang="ja-JP"/>
        </a:p>
      </c:txPr>
    </c:legend>
    <c:plotVisOnly val="1"/>
  </c:chart>
  <c:txPr>
    <a:bodyPr/>
    <a:lstStyle/>
    <a:p>
      <a:pPr>
        <a:defRPr sz="1800"/>
      </a:pPr>
      <a:endParaRPr lang="ja-JP"/>
    </a:p>
  </c:txPr>
  <c:externalData r:id="rId1"/>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drawing1.xml><?xml version="1.0" encoding="utf-8"?>
<c:userShapes xmlns:c="http://schemas.openxmlformats.org/drawingml/2006/chart">
  <cdr:relSizeAnchor xmlns:cdr="http://schemas.openxmlformats.org/drawingml/2006/chartDrawing">
    <cdr:from>
      <cdr:x>0.91723</cdr:x>
      <cdr:y>0.06491</cdr:y>
    </cdr:from>
    <cdr:to>
      <cdr:x>1</cdr:x>
      <cdr:y>0.17721</cdr:y>
    </cdr:to>
    <cdr:sp macro="" textlink="">
      <cdr:nvSpPr>
        <cdr:cNvPr id="2" name="テキスト ボックス 1"/>
        <cdr:cNvSpPr txBox="1"/>
      </cdr:nvSpPr>
      <cdr:spPr>
        <a:xfrm xmlns:a="http://schemas.openxmlformats.org/drawingml/2006/main">
          <a:off x="4788024" y="288032"/>
          <a:ext cx="432048" cy="4982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dirty="0" smtClean="0"/>
            <a:t>(</a:t>
          </a:r>
          <a:r>
            <a:rPr lang="ja-JP" altLang="en-US" sz="1100" dirty="0" smtClean="0"/>
            <a:t>％</a:t>
          </a:r>
          <a:r>
            <a:rPr lang="en-US" altLang="ja-JP" sz="1100" dirty="0" smtClean="0"/>
            <a:t>)</a:t>
          </a:r>
          <a:endParaRPr lang="ja-JP" alt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F8521616-1296-4B94-92DA-7BE62E204F3D}" type="datetimeFigureOut">
              <a:rPr kumimoji="1" lang="ja-JP" altLang="en-US" smtClean="0"/>
              <a:pPr/>
              <a:t>2013/1/7</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DBDF30D-9D72-46DF-AB55-E271146D998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1D52579E-F5CD-424E-83F2-F6DAB7E63C7E}" type="slidenum">
              <a:rPr lang="en-US" altLang="ja-JP" smtClean="0"/>
              <a:pPr/>
              <a:t>4</a:t>
            </a:fld>
            <a:endParaRPr lang="en-US" altLang="ja-JP" smtClean="0"/>
          </a:p>
        </p:txBody>
      </p:sp>
      <p:sp>
        <p:nvSpPr>
          <p:cNvPr id="11267" name="Rectangle 7"/>
          <p:cNvSpPr txBox="1">
            <a:spLocks noGrp="1" noChangeArrowheads="1"/>
          </p:cNvSpPr>
          <p:nvPr/>
        </p:nvSpPr>
        <p:spPr bwMode="auto">
          <a:xfrm>
            <a:off x="3814001" y="9373077"/>
            <a:ext cx="2921762" cy="493237"/>
          </a:xfrm>
          <a:prstGeom prst="rect">
            <a:avLst/>
          </a:prstGeom>
          <a:noFill/>
          <a:ln w="9525">
            <a:noFill/>
            <a:miter lim="800000"/>
            <a:headEnd/>
            <a:tailEnd/>
          </a:ln>
        </p:spPr>
        <p:txBody>
          <a:bodyPr lIns="92008" tIns="46002" rIns="92008" bIns="46002" anchor="b"/>
          <a:lstStyle/>
          <a:p>
            <a:pPr algn="r" defTabSz="919461"/>
            <a:fld id="{C373A331-25BE-42A4-AF97-9FAB0605C80B}" type="slidenum">
              <a:rPr lang="en-US" altLang="ja-JP" sz="1000">
                <a:latin typeface="Times" charset="0"/>
                <a:ea typeface="Osaka" charset="-128"/>
              </a:rPr>
              <a:pPr algn="r" defTabSz="919461"/>
              <a:t>4</a:t>
            </a:fld>
            <a:endParaRPr lang="en-US" altLang="ja-JP" sz="1000" dirty="0">
              <a:latin typeface="Times" charset="0"/>
              <a:ea typeface="Osaka" charset="-128"/>
            </a:endParaRPr>
          </a:p>
        </p:txBody>
      </p:sp>
      <p:sp>
        <p:nvSpPr>
          <p:cNvPr id="11268" name="Rectangle 2"/>
          <p:cNvSpPr>
            <a:spLocks noGrp="1" noRot="1" noChangeAspect="1" noChangeArrowheads="1" noTextEdit="1"/>
          </p:cNvSpPr>
          <p:nvPr>
            <p:ph type="sldImg"/>
          </p:nvPr>
        </p:nvSpPr>
        <p:spPr>
          <a:xfrm>
            <a:off x="898525" y="736600"/>
            <a:ext cx="4940300" cy="3705225"/>
          </a:xfrm>
          <a:ln/>
        </p:spPr>
      </p:sp>
      <p:sp>
        <p:nvSpPr>
          <p:cNvPr id="11269" name="Rectangle 3"/>
          <p:cNvSpPr>
            <a:spLocks noGrp="1" noChangeArrowheads="1"/>
          </p:cNvSpPr>
          <p:nvPr>
            <p:ph type="body" idx="1"/>
          </p:nvPr>
        </p:nvSpPr>
        <p:spPr>
          <a:xfrm>
            <a:off x="900092" y="4686538"/>
            <a:ext cx="4935581" cy="4442284"/>
          </a:xfrm>
          <a:noFill/>
          <a:ln/>
        </p:spPr>
        <p:txBody>
          <a:bodyPr lIns="92008" tIns="46002" rIns="92008" bIns="46002"/>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7A3DB30-F656-47D5-B20E-561019A42C40}" type="datetimeFigureOut">
              <a:rPr kumimoji="1" lang="ja-JP" altLang="en-US" smtClean="0"/>
              <a:pPr/>
              <a:t>2013/1/7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0B5E7DC-7FF4-4FA5-9029-9C8001821467}"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7A3DB30-F656-47D5-B20E-561019A42C40}" type="datetimeFigureOut">
              <a:rPr kumimoji="1" lang="ja-JP" altLang="en-US" smtClean="0"/>
              <a:pPr/>
              <a:t>2013/1/7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0B5E7DC-7FF4-4FA5-9029-9C8001821467}"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7A3DB30-F656-47D5-B20E-561019A42C40}" type="datetimeFigureOut">
              <a:rPr kumimoji="1" lang="ja-JP" altLang="en-US" smtClean="0"/>
              <a:pPr/>
              <a:t>2013/1/7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0B5E7DC-7FF4-4FA5-9029-9C8001821467}"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7A3DB30-F656-47D5-B20E-561019A42C40}" type="datetimeFigureOut">
              <a:rPr kumimoji="1" lang="ja-JP" altLang="en-US" smtClean="0"/>
              <a:pPr/>
              <a:t>2013/1/7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0B5E7DC-7FF4-4FA5-9029-9C8001821467}"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7A3DB30-F656-47D5-B20E-561019A42C40}" type="datetimeFigureOut">
              <a:rPr kumimoji="1" lang="ja-JP" altLang="en-US" smtClean="0"/>
              <a:pPr/>
              <a:t>2013/1/7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0B5E7DC-7FF4-4FA5-9029-9C8001821467}"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F7A3DB30-F656-47D5-B20E-561019A42C40}" type="datetimeFigureOut">
              <a:rPr kumimoji="1" lang="ja-JP" altLang="en-US" smtClean="0"/>
              <a:pPr/>
              <a:t>2013/1/7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0B5E7DC-7FF4-4FA5-9029-9C8001821467}"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7A3DB30-F656-47D5-B20E-561019A42C40}" type="datetimeFigureOut">
              <a:rPr kumimoji="1" lang="ja-JP" altLang="en-US" smtClean="0"/>
              <a:pPr/>
              <a:t>2013/1/7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0B5E7DC-7FF4-4FA5-9029-9C8001821467}"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7A3DB30-F656-47D5-B20E-561019A42C40}" type="datetimeFigureOut">
              <a:rPr kumimoji="1" lang="ja-JP" altLang="en-US" smtClean="0"/>
              <a:pPr/>
              <a:t>2013/1/7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0B5E7DC-7FF4-4FA5-9029-9C8001821467}"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7A3DB30-F656-47D5-B20E-561019A42C40}" type="datetimeFigureOut">
              <a:rPr kumimoji="1" lang="ja-JP" altLang="en-US" smtClean="0"/>
              <a:pPr/>
              <a:t>2013/1/7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0B5E7DC-7FF4-4FA5-9029-9C8001821467}"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7A3DB30-F656-47D5-B20E-561019A42C40}" type="datetimeFigureOut">
              <a:rPr kumimoji="1" lang="ja-JP" altLang="en-US" smtClean="0"/>
              <a:pPr/>
              <a:t>2013/1/7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0B5E7DC-7FF4-4FA5-9029-9C8001821467}"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7A3DB30-F656-47D5-B20E-561019A42C40}" type="datetimeFigureOut">
              <a:rPr kumimoji="1" lang="ja-JP" altLang="en-US" smtClean="0"/>
              <a:pPr/>
              <a:t>2013/1/7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0B5E7DC-7FF4-4FA5-9029-9C8001821467}"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3DB30-F656-47D5-B20E-561019A42C40}" type="datetimeFigureOut">
              <a:rPr kumimoji="1" lang="ja-JP" altLang="en-US" smtClean="0"/>
              <a:pPr/>
              <a:t>2013/1/7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5E7DC-7FF4-4FA5-9029-9C800182146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97-2003_______1.xls"/><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Microsoft_Office_Excel_97-2003_______2.xls"/></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Excel_97-2003_______3.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71472" y="1142984"/>
            <a:ext cx="8072494" cy="1470025"/>
          </a:xfrm>
        </p:spPr>
        <p:txBody>
          <a:bodyPr>
            <a:normAutofit/>
          </a:bodyPr>
          <a:lstStyle/>
          <a:p>
            <a:r>
              <a:rPr lang="ja-JP" altLang="ja-JP" dirty="0" smtClean="0"/>
              <a:t>「自動車に使用するレアメタルの動向」</a:t>
            </a:r>
            <a:endParaRPr kumimoji="1" lang="ja-JP" altLang="en-US" dirty="0"/>
          </a:p>
        </p:txBody>
      </p:sp>
      <p:sp>
        <p:nvSpPr>
          <p:cNvPr id="3" name="サブタイトル 2"/>
          <p:cNvSpPr>
            <a:spLocks noGrp="1"/>
          </p:cNvSpPr>
          <p:nvPr>
            <p:ph type="subTitle" idx="1"/>
          </p:nvPr>
        </p:nvSpPr>
        <p:spPr>
          <a:xfrm>
            <a:off x="1428728" y="5044148"/>
            <a:ext cx="6400800" cy="1071570"/>
          </a:xfrm>
        </p:spPr>
        <p:txBody>
          <a:bodyPr>
            <a:normAutofit/>
          </a:bodyPr>
          <a:lstStyle/>
          <a:p>
            <a:r>
              <a:rPr kumimoji="1" lang="ja-JP" altLang="en-US" sz="2800" dirty="0" smtClean="0"/>
              <a:t>東北大学　多元物質科学研究所</a:t>
            </a:r>
            <a:endParaRPr kumimoji="1" lang="en-US" altLang="ja-JP" sz="2800" dirty="0" smtClean="0"/>
          </a:p>
          <a:p>
            <a:r>
              <a:rPr lang="ja-JP" altLang="en-US" sz="2800" dirty="0" smtClean="0"/>
              <a:t>中村　崇</a:t>
            </a:r>
            <a:endParaRPr kumimoji="1" lang="ja-JP" altLang="en-US" sz="2800" dirty="0"/>
          </a:p>
        </p:txBody>
      </p:sp>
      <p:sp>
        <p:nvSpPr>
          <p:cNvPr id="4" name="テキスト ボックス 3"/>
          <p:cNvSpPr txBox="1"/>
          <p:nvPr/>
        </p:nvSpPr>
        <p:spPr>
          <a:xfrm>
            <a:off x="1870317" y="3214686"/>
            <a:ext cx="5777544" cy="1200329"/>
          </a:xfrm>
          <a:prstGeom prst="rect">
            <a:avLst/>
          </a:prstGeom>
          <a:noFill/>
        </p:spPr>
        <p:txBody>
          <a:bodyPr wrap="none" rtlCol="0">
            <a:spAutoFit/>
          </a:bodyPr>
          <a:lstStyle/>
          <a:p>
            <a:pPr algn="ctr"/>
            <a:r>
              <a:rPr lang="ja-JP" altLang="en-US" sz="2400" dirty="0" smtClean="0"/>
              <a:t>人材育成プログラム　講義</a:t>
            </a:r>
            <a:endParaRPr lang="en-US" altLang="ja-JP" sz="2400" dirty="0" smtClean="0"/>
          </a:p>
          <a:p>
            <a:pPr algn="ctr"/>
            <a:r>
              <a:rPr lang="ja-JP" altLang="en-US" sz="2400" dirty="0" smtClean="0"/>
              <a:t>平成</a:t>
            </a:r>
            <a:r>
              <a:rPr kumimoji="1" lang="ja-JP" altLang="en-US" sz="2400" dirty="0" smtClean="0"/>
              <a:t>２４年１２月５日</a:t>
            </a:r>
            <a:endParaRPr kumimoji="1" lang="en-US" altLang="ja-JP" sz="2400" dirty="0" smtClean="0"/>
          </a:p>
          <a:p>
            <a:pPr algn="ctr"/>
            <a:r>
              <a:rPr lang="ja-JP" altLang="en-US" sz="2400" dirty="0" smtClean="0"/>
              <a:t>東北大学工学研究科</a:t>
            </a:r>
            <a:r>
              <a:rPr lang="ja-JP" altLang="ja-JP" sz="2400" dirty="0" smtClean="0"/>
              <a:t>中央棟</a:t>
            </a:r>
            <a:r>
              <a:rPr lang="en-US" altLang="ja-JP" sz="2400" dirty="0" smtClean="0"/>
              <a:t>2</a:t>
            </a:r>
            <a:r>
              <a:rPr lang="ja-JP" altLang="ja-JP" sz="2400" dirty="0" smtClean="0"/>
              <a:t>階大会議室</a:t>
            </a:r>
            <a:r>
              <a:rPr kumimoji="1" lang="ja-JP" altLang="en-US" sz="2400" dirty="0" smtClean="0"/>
              <a:t>　</a:t>
            </a:r>
            <a:endParaRPr kumimoji="1" lang="ja-JP" alt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自動車生産に必要な銅量</a:t>
            </a:r>
            <a:endParaRPr kumimoji="1" lang="ja-JP" altLang="en-US" dirty="0"/>
          </a:p>
        </p:txBody>
      </p:sp>
      <p:sp>
        <p:nvSpPr>
          <p:cNvPr id="3" name="コンテンツ プレースホルダ 2"/>
          <p:cNvSpPr>
            <a:spLocks noGrp="1"/>
          </p:cNvSpPr>
          <p:nvPr>
            <p:ph idx="1"/>
          </p:nvPr>
        </p:nvSpPr>
        <p:spPr/>
        <p:txBody>
          <a:bodyPr>
            <a:normAutofit/>
          </a:bodyPr>
          <a:lstStyle/>
          <a:p>
            <a:r>
              <a:rPr kumimoji="1" lang="en-US" altLang="ja-JP" dirty="0" smtClean="0"/>
              <a:t>2007</a:t>
            </a:r>
            <a:r>
              <a:rPr kumimoji="1" lang="ja-JP" altLang="en-US" dirty="0" smtClean="0"/>
              <a:t>年　４輪のみ　６，３００万台</a:t>
            </a:r>
            <a:endParaRPr kumimoji="1" lang="en-US" altLang="ja-JP" dirty="0" smtClean="0"/>
          </a:p>
          <a:p>
            <a:pPr>
              <a:buNone/>
            </a:pPr>
            <a:r>
              <a:rPr lang="ja-JP" altLang="en-US" dirty="0" smtClean="0"/>
              <a:t>　　１台当たり　平均</a:t>
            </a:r>
            <a:r>
              <a:rPr lang="en-US" altLang="ja-JP" dirty="0" smtClean="0"/>
              <a:t>15kg</a:t>
            </a:r>
            <a:r>
              <a:rPr lang="ja-JP" altLang="en-US" dirty="0" smtClean="0"/>
              <a:t>　</a:t>
            </a:r>
            <a:endParaRPr lang="en-US" altLang="ja-JP" dirty="0" smtClean="0"/>
          </a:p>
          <a:p>
            <a:pPr>
              <a:buNone/>
            </a:pPr>
            <a:r>
              <a:rPr kumimoji="1" lang="ja-JP" altLang="en-US" dirty="0" smtClean="0"/>
              <a:t>　　</a:t>
            </a:r>
            <a:r>
              <a:rPr kumimoji="1" lang="ja-JP" altLang="en-US" dirty="0" smtClean="0">
                <a:solidFill>
                  <a:srgbClr val="FF0000"/>
                </a:solidFill>
              </a:rPr>
              <a:t>９０万トン</a:t>
            </a:r>
            <a:r>
              <a:rPr kumimoji="1" lang="ja-JP" altLang="en-US" dirty="0" smtClean="0"/>
              <a:t>　　世界の銅の生産量の</a:t>
            </a:r>
            <a:r>
              <a:rPr kumimoji="1" lang="en-US" altLang="ja-JP" dirty="0" smtClean="0"/>
              <a:t>0.5</a:t>
            </a:r>
            <a:r>
              <a:rPr kumimoji="1" lang="ja-JP" altLang="en-US" dirty="0" smtClean="0"/>
              <a:t>割</a:t>
            </a:r>
            <a:endParaRPr kumimoji="1" lang="en-US" altLang="ja-JP" dirty="0" smtClean="0"/>
          </a:p>
          <a:p>
            <a:r>
              <a:rPr lang="ja-JP" altLang="en-US" dirty="0" smtClean="0"/>
              <a:t>もし高電装車になっても　倍の使用量？</a:t>
            </a:r>
            <a:endParaRPr lang="en-US" altLang="ja-JP" dirty="0" smtClean="0"/>
          </a:p>
          <a:p>
            <a:pPr>
              <a:buNone/>
            </a:pPr>
            <a:r>
              <a:rPr kumimoji="1" lang="ja-JP" altLang="en-US" dirty="0" smtClean="0"/>
              <a:t>　　平均</a:t>
            </a:r>
            <a:r>
              <a:rPr kumimoji="1" lang="en-US" altLang="ja-JP" dirty="0" smtClean="0"/>
              <a:t>30kg</a:t>
            </a:r>
            <a:r>
              <a:rPr kumimoji="1" lang="ja-JP" altLang="en-US" dirty="0" smtClean="0"/>
              <a:t>　で　</a:t>
            </a:r>
            <a:r>
              <a:rPr kumimoji="1" lang="ja-JP" altLang="en-US" dirty="0" smtClean="0">
                <a:solidFill>
                  <a:srgbClr val="FF0000"/>
                </a:solidFill>
              </a:rPr>
              <a:t>約</a:t>
            </a:r>
            <a:r>
              <a:rPr kumimoji="1" lang="en-US" altLang="ja-JP" dirty="0" smtClean="0">
                <a:solidFill>
                  <a:srgbClr val="FF0000"/>
                </a:solidFill>
              </a:rPr>
              <a:t>200</a:t>
            </a:r>
            <a:r>
              <a:rPr kumimoji="1" lang="ja-JP" altLang="en-US" dirty="0" smtClean="0">
                <a:solidFill>
                  <a:srgbClr val="FF0000"/>
                </a:solidFill>
              </a:rPr>
              <a:t>万トン</a:t>
            </a:r>
            <a:endParaRPr kumimoji="1" lang="en-US" altLang="ja-JP" dirty="0" smtClean="0">
              <a:solidFill>
                <a:srgbClr val="FF0000"/>
              </a:solidFill>
            </a:endParaRPr>
          </a:p>
          <a:p>
            <a:r>
              <a:rPr lang="ja-JP" altLang="en-US" dirty="0" smtClean="0"/>
              <a:t>したがって、現状の資源から考えると対応可能</a:t>
            </a:r>
            <a:endParaRPr lang="en-US" altLang="ja-JP"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14313" y="0"/>
            <a:ext cx="8472487" cy="1000125"/>
          </a:xfrm>
        </p:spPr>
        <p:txBody>
          <a:bodyPr/>
          <a:lstStyle/>
          <a:p>
            <a:r>
              <a:rPr lang="ja-JP" altLang="en-US" smtClean="0"/>
              <a:t>白金の需要と供給</a:t>
            </a:r>
          </a:p>
        </p:txBody>
      </p:sp>
      <p:sp>
        <p:nvSpPr>
          <p:cNvPr id="6147" name="テキスト プレースホルダ 6"/>
          <p:cNvSpPr>
            <a:spLocks noGrp="1"/>
          </p:cNvSpPr>
          <p:nvPr>
            <p:ph type="body" idx="1"/>
          </p:nvPr>
        </p:nvSpPr>
        <p:spPr>
          <a:xfrm>
            <a:off x="500063" y="1000125"/>
            <a:ext cx="4040187" cy="639763"/>
          </a:xfrm>
        </p:spPr>
        <p:txBody>
          <a:bodyPr/>
          <a:lstStyle/>
          <a:p>
            <a:pPr algn="ctr"/>
            <a:r>
              <a:rPr lang="ja-JP" altLang="en-US" smtClean="0"/>
              <a:t>供給</a:t>
            </a:r>
          </a:p>
        </p:txBody>
      </p:sp>
      <p:graphicFrame>
        <p:nvGraphicFramePr>
          <p:cNvPr id="6148" name="コンテンツ プレースホルダ 5"/>
          <p:cNvGraphicFramePr>
            <a:graphicFrameLocks noGrp="1"/>
          </p:cNvGraphicFramePr>
          <p:nvPr>
            <p:ph sz="half" idx="2"/>
          </p:nvPr>
        </p:nvGraphicFramePr>
        <p:xfrm>
          <a:off x="357188" y="1571625"/>
          <a:ext cx="4040187" cy="3951288"/>
        </p:xfrm>
        <a:graphic>
          <a:graphicData uri="http://schemas.openxmlformats.org/presentationml/2006/ole">
            <p:oleObj spid="_x0000_s4098" r:id="rId3" imgW="4035902" imgH="3950550" progId="Excel.Sheet.8">
              <p:embed/>
            </p:oleObj>
          </a:graphicData>
        </a:graphic>
      </p:graphicFrame>
      <p:sp>
        <p:nvSpPr>
          <p:cNvPr id="6149" name="テキスト プレースホルダ 7"/>
          <p:cNvSpPr>
            <a:spLocks noGrp="1"/>
          </p:cNvSpPr>
          <p:nvPr>
            <p:ph type="body" sz="quarter" idx="3"/>
          </p:nvPr>
        </p:nvSpPr>
        <p:spPr>
          <a:xfrm>
            <a:off x="4857750" y="1000125"/>
            <a:ext cx="4041775" cy="639763"/>
          </a:xfrm>
        </p:spPr>
        <p:txBody>
          <a:bodyPr/>
          <a:lstStyle/>
          <a:p>
            <a:pPr algn="ctr"/>
            <a:r>
              <a:rPr lang="ja-JP" altLang="en-US" smtClean="0"/>
              <a:t>需要</a:t>
            </a:r>
          </a:p>
        </p:txBody>
      </p:sp>
      <p:graphicFrame>
        <p:nvGraphicFramePr>
          <p:cNvPr id="6150" name="コンテンツ プレースホルダ 5"/>
          <p:cNvGraphicFramePr>
            <a:graphicFrameLocks noGrp="1"/>
          </p:cNvGraphicFramePr>
          <p:nvPr>
            <p:ph sz="quarter" idx="4"/>
          </p:nvPr>
        </p:nvGraphicFramePr>
        <p:xfrm>
          <a:off x="4857750" y="1571625"/>
          <a:ext cx="4041775" cy="3951288"/>
        </p:xfrm>
        <a:graphic>
          <a:graphicData uri="http://schemas.openxmlformats.org/presentationml/2006/ole">
            <p:oleObj spid="_x0000_s4099" r:id="rId4" imgW="4041998" imgH="3950550" progId="Excel.Sheet.8">
              <p:embed/>
            </p:oleObj>
          </a:graphicData>
        </a:graphic>
      </p:graphicFrame>
      <p:sp>
        <p:nvSpPr>
          <p:cNvPr id="12" name="テキスト ボックス 11"/>
          <p:cNvSpPr txBox="1"/>
          <p:nvPr/>
        </p:nvSpPr>
        <p:spPr>
          <a:xfrm>
            <a:off x="857250" y="5715000"/>
            <a:ext cx="8286750" cy="1030288"/>
          </a:xfrm>
          <a:prstGeom prst="rect">
            <a:avLst/>
          </a:prstGeom>
          <a:noFill/>
        </p:spPr>
        <p:txBody>
          <a:bodyPr>
            <a:spAutoFit/>
          </a:bodyPr>
          <a:lstStyle/>
          <a:p>
            <a:pPr>
              <a:defRPr/>
            </a:pPr>
            <a:r>
              <a:rPr lang="ja-JP" altLang="en-US" sz="1400" dirty="0">
                <a:solidFill>
                  <a:schemeClr val="accent4">
                    <a:lumMod val="75000"/>
                  </a:schemeClr>
                </a:solidFill>
              </a:rPr>
              <a:t>白金の世界生産量は過去</a:t>
            </a:r>
            <a:r>
              <a:rPr lang="en-US" altLang="ja-JP" sz="1400" dirty="0">
                <a:solidFill>
                  <a:schemeClr val="accent4">
                    <a:lumMod val="75000"/>
                  </a:schemeClr>
                </a:solidFill>
              </a:rPr>
              <a:t>20</a:t>
            </a:r>
            <a:r>
              <a:rPr lang="ja-JP" altLang="en-US" sz="1400" dirty="0">
                <a:solidFill>
                  <a:schemeClr val="accent4">
                    <a:lumMod val="75000"/>
                  </a:schemeClr>
                </a:solidFill>
              </a:rPr>
              <a:t>年間で倍増。</a:t>
            </a:r>
            <a:endParaRPr lang="en-US" altLang="ja-JP" sz="1400" dirty="0">
              <a:solidFill>
                <a:schemeClr val="accent4">
                  <a:lumMod val="75000"/>
                </a:schemeClr>
              </a:solidFill>
            </a:endParaRPr>
          </a:p>
          <a:p>
            <a:pPr>
              <a:defRPr/>
            </a:pPr>
            <a:r>
              <a:rPr lang="ja-JP" altLang="en-US" sz="1400" dirty="0">
                <a:solidFill>
                  <a:schemeClr val="accent4">
                    <a:lumMod val="75000"/>
                  </a:schemeClr>
                </a:solidFill>
              </a:rPr>
              <a:t>主に、南アフリカ、ロシア、北アメリカの限定的な地域に鉱山が偏在しており、安定供給にも不安が残る。</a:t>
            </a:r>
            <a:endParaRPr lang="en-US" altLang="ja-JP" sz="1400" dirty="0">
              <a:solidFill>
                <a:schemeClr val="accent4">
                  <a:lumMod val="75000"/>
                </a:schemeClr>
              </a:solidFill>
            </a:endParaRPr>
          </a:p>
          <a:p>
            <a:pPr>
              <a:spcBef>
                <a:spcPts val="600"/>
              </a:spcBef>
              <a:defRPr/>
            </a:pPr>
            <a:r>
              <a:rPr lang="ja-JP" altLang="en-US" sz="1400" dirty="0">
                <a:solidFill>
                  <a:schemeClr val="accent6">
                    <a:lumMod val="75000"/>
                  </a:schemeClr>
                </a:solidFill>
              </a:rPr>
              <a:t>中国の需要が急増（近年は触媒向け需要が主）。</a:t>
            </a:r>
            <a:endParaRPr lang="en-US" altLang="ja-JP" sz="1400" dirty="0">
              <a:solidFill>
                <a:schemeClr val="accent6">
                  <a:lumMod val="75000"/>
                </a:schemeClr>
              </a:solidFill>
            </a:endParaRPr>
          </a:p>
          <a:p>
            <a:pPr>
              <a:spcBef>
                <a:spcPts val="0"/>
              </a:spcBef>
              <a:defRPr/>
            </a:pPr>
            <a:r>
              <a:rPr lang="ja-JP" altLang="en-US" sz="1400" dirty="0">
                <a:solidFill>
                  <a:schemeClr val="accent6">
                    <a:lumMod val="75000"/>
                  </a:schemeClr>
                </a:solidFill>
              </a:rPr>
              <a:t>欧州排ガス規制（</a:t>
            </a:r>
            <a:r>
              <a:rPr lang="en-US" altLang="ja-JP" sz="1400" dirty="0">
                <a:solidFill>
                  <a:schemeClr val="accent6">
                    <a:lumMod val="75000"/>
                  </a:schemeClr>
                </a:solidFill>
              </a:rPr>
              <a:t>EURO3</a:t>
            </a:r>
            <a:r>
              <a:rPr lang="ja-JP" altLang="en-US" sz="1400" dirty="0">
                <a:solidFill>
                  <a:schemeClr val="accent6">
                    <a:lumMod val="75000"/>
                  </a:schemeClr>
                </a:solidFill>
              </a:rPr>
              <a:t>／</a:t>
            </a:r>
            <a:r>
              <a:rPr lang="en-US" altLang="ja-JP" sz="1400" dirty="0">
                <a:solidFill>
                  <a:schemeClr val="accent6">
                    <a:lumMod val="75000"/>
                  </a:schemeClr>
                </a:solidFill>
              </a:rPr>
              <a:t>EURO4</a:t>
            </a:r>
            <a:r>
              <a:rPr lang="ja-JP" altLang="en-US" sz="1400" dirty="0">
                <a:solidFill>
                  <a:schemeClr val="accent6">
                    <a:lumMod val="75000"/>
                  </a:schemeClr>
                </a:solidFill>
              </a:rPr>
              <a:t>）などの影響による自動車触媒需要の高まりが窺える。</a:t>
            </a:r>
          </a:p>
        </p:txBody>
      </p:sp>
      <p:sp>
        <p:nvSpPr>
          <p:cNvPr id="6152" name="テキスト ボックス 1"/>
          <p:cNvSpPr txBox="1">
            <a:spLocks noChangeArrowheads="1"/>
          </p:cNvSpPr>
          <p:nvPr/>
        </p:nvSpPr>
        <p:spPr bwMode="auto">
          <a:xfrm>
            <a:off x="714375" y="5500688"/>
            <a:ext cx="3041650" cy="203200"/>
          </a:xfrm>
          <a:prstGeom prst="rect">
            <a:avLst/>
          </a:prstGeom>
          <a:noFill/>
          <a:ln w="9525">
            <a:noFill/>
            <a:miter lim="800000"/>
            <a:headEnd/>
            <a:tailEnd/>
          </a:ln>
        </p:spPr>
        <p:txBody>
          <a:bodyPr/>
          <a:lstStyle/>
          <a:p>
            <a:r>
              <a:rPr lang="ja-JP" altLang="en-US" sz="1100">
                <a:latin typeface="Calibri" pitchFamily="34" charset="0"/>
              </a:rPr>
              <a:t>資料）</a:t>
            </a:r>
            <a:r>
              <a:rPr lang="en-US" altLang="ja-JP" sz="1100">
                <a:latin typeface="Calibri" pitchFamily="34" charset="0"/>
              </a:rPr>
              <a:t>Johnson Matthey </a:t>
            </a:r>
            <a:r>
              <a:rPr lang="ja-JP" altLang="en-US" sz="1100">
                <a:latin typeface="Calibri" pitchFamily="34" charset="0"/>
              </a:rPr>
              <a:t>社</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285750" y="152400"/>
            <a:ext cx="8715375" cy="990600"/>
          </a:xfrm>
        </p:spPr>
        <p:txBody>
          <a:bodyPr/>
          <a:lstStyle/>
          <a:p>
            <a:r>
              <a:rPr lang="ja-JP" altLang="en-US" sz="3600" smtClean="0"/>
              <a:t>自動車１台当たりの推定白金含有量（平均）</a:t>
            </a:r>
          </a:p>
        </p:txBody>
      </p:sp>
      <p:graphicFrame>
        <p:nvGraphicFramePr>
          <p:cNvPr id="12291" name="コンテンツ プレースホルダ 3"/>
          <p:cNvGraphicFramePr>
            <a:graphicFrameLocks noGrp="1"/>
          </p:cNvGraphicFramePr>
          <p:nvPr>
            <p:ph idx="1"/>
          </p:nvPr>
        </p:nvGraphicFramePr>
        <p:xfrm>
          <a:off x="785813" y="1357313"/>
          <a:ext cx="7781925" cy="4914900"/>
        </p:xfrm>
        <a:graphic>
          <a:graphicData uri="http://schemas.openxmlformats.org/presentationml/2006/ole">
            <p:oleObj spid="_x0000_s6146" r:id="rId3" imgW="7779170" imgH="4913802" progId="Excel.Sheet.8">
              <p:embed/>
            </p:oleObj>
          </a:graphicData>
        </a:graphic>
      </p:graphicFrame>
      <p:cxnSp>
        <p:nvCxnSpPr>
          <p:cNvPr id="6" name="直線矢印コネクタ 5"/>
          <p:cNvCxnSpPr/>
          <p:nvPr/>
        </p:nvCxnSpPr>
        <p:spPr>
          <a:xfrm flipV="1">
            <a:off x="3929063" y="2214563"/>
            <a:ext cx="2286000" cy="1071562"/>
          </a:xfrm>
          <a:prstGeom prst="straightConnector1">
            <a:avLst/>
          </a:prstGeom>
          <a:ln w="15875">
            <a:solidFill>
              <a:srgbClr val="FF0000"/>
            </a:solidFill>
            <a:prstDash val="sysDot"/>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lang="ja-JP" altLang="en-US" smtClean="0"/>
              <a:t>分離の本質</a:t>
            </a:r>
          </a:p>
        </p:txBody>
      </p:sp>
      <p:sp>
        <p:nvSpPr>
          <p:cNvPr id="7171" name="コンテンツ プレースホルダ 2"/>
          <p:cNvSpPr>
            <a:spLocks noGrp="1"/>
          </p:cNvSpPr>
          <p:nvPr>
            <p:ph idx="1"/>
          </p:nvPr>
        </p:nvSpPr>
        <p:spPr>
          <a:xfrm>
            <a:off x="292100" y="1600200"/>
            <a:ext cx="8686800" cy="4525963"/>
          </a:xfrm>
        </p:spPr>
        <p:txBody>
          <a:bodyPr/>
          <a:lstStyle/>
          <a:p>
            <a:pPr eaLnBrk="1" hangingPunct="1"/>
            <a:r>
              <a:rPr lang="ja-JP" altLang="en-US" smtClean="0"/>
              <a:t>目的物を物理選別、化学反応により分離する</a:t>
            </a:r>
            <a:endParaRPr lang="en-US" altLang="ja-JP" smtClean="0"/>
          </a:p>
          <a:p>
            <a:pPr eaLnBrk="1" hangingPunct="1"/>
            <a:r>
              <a:rPr lang="ja-JP" altLang="en-US" smtClean="0"/>
              <a:t>本質的には、大まかな分離は物理選別が有利</a:t>
            </a:r>
            <a:endParaRPr lang="en-US" altLang="ja-JP" smtClean="0"/>
          </a:p>
          <a:p>
            <a:pPr eaLnBrk="1" hangingPunct="1"/>
            <a:r>
              <a:rPr lang="ja-JP" altLang="en-US" smtClean="0"/>
              <a:t>化学反応を利用したプロセスは高純度化や分離が難しい元素について効果的</a:t>
            </a:r>
            <a:endParaRPr lang="en-US" altLang="ja-JP" smtClean="0"/>
          </a:p>
          <a:p>
            <a:pPr eaLnBrk="1" hangingPunct="1"/>
            <a:r>
              <a:rPr lang="ja-JP" altLang="en-US" smtClean="0"/>
              <a:t>金属製錬プロセスは、まさに物理分別、化学分離の組み合わせ</a:t>
            </a:r>
            <a:endParaRPr lang="en-US" altLang="ja-JP" smtClean="0"/>
          </a:p>
          <a:p>
            <a:pPr eaLnBrk="1" hangingPunct="1"/>
            <a:r>
              <a:rPr lang="ja-JP" altLang="en-US" smtClean="0"/>
              <a:t>乾式プロセスは大量処理、大枠の分離</a:t>
            </a:r>
            <a:endParaRPr lang="en-US" altLang="ja-JP" smtClean="0"/>
          </a:p>
          <a:p>
            <a:pPr eaLnBrk="1" hangingPunct="1"/>
            <a:r>
              <a:rPr lang="ja-JP" altLang="en-US" smtClean="0"/>
              <a:t>湿式プロセスは高純度化に適する</a:t>
            </a:r>
            <a:endParaRPr lang="en-US" altLang="ja-JP" smtClean="0"/>
          </a:p>
          <a:p>
            <a:pPr eaLnBrk="1" hangingPunct="1"/>
            <a:endParaRPr lang="ja-JP" alt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ext Box 2"/>
          <p:cNvSpPr txBox="1">
            <a:spLocks noChangeArrowheads="1"/>
          </p:cNvSpPr>
          <p:nvPr/>
        </p:nvSpPr>
        <p:spPr bwMode="auto">
          <a:xfrm>
            <a:off x="190500" y="404813"/>
            <a:ext cx="8820150" cy="5845175"/>
          </a:xfrm>
          <a:prstGeom prst="rect">
            <a:avLst/>
          </a:prstGeom>
          <a:noFill/>
          <a:ln w="12700" cap="sq">
            <a:noFill/>
            <a:miter lim="800000"/>
            <a:headEnd type="none" w="sm" len="sm"/>
            <a:tailEnd type="none" w="sm" len="sm"/>
          </a:ln>
          <a:effectLst/>
        </p:spPr>
        <p:txBody>
          <a:bodyPr>
            <a:spAutoFit/>
          </a:bodyPr>
          <a:lstStyle/>
          <a:p>
            <a:pPr algn="just" fontAlgn="ctr">
              <a:lnSpc>
                <a:spcPct val="130000"/>
              </a:lnSpc>
            </a:pPr>
            <a:r>
              <a:rPr lang="en-US" altLang="ja-JP" sz="2800" b="1">
                <a:solidFill>
                  <a:srgbClr val="FF9900"/>
                </a:solidFill>
                <a:effectLst>
                  <a:outerShdw blurRad="38100" dist="38100" dir="2700000" algn="tl">
                    <a:srgbClr val="000000"/>
                  </a:outerShdw>
                </a:effectLst>
                <a:latin typeface="Century" pitchFamily="18" charset="0"/>
              </a:rPr>
              <a:t> </a:t>
            </a:r>
            <a:r>
              <a:rPr lang="ja-JP" altLang="en-US" sz="2800" b="1">
                <a:solidFill>
                  <a:srgbClr val="FF9900"/>
                </a:solidFill>
                <a:effectLst>
                  <a:outerShdw blurRad="38100" dist="38100" dir="2700000" algn="tl">
                    <a:srgbClr val="000000"/>
                  </a:outerShdw>
                </a:effectLst>
                <a:latin typeface="Century" pitchFamily="18" charset="0"/>
              </a:rPr>
              <a:t>資源リサイクリングにおける２種類の分離技術の比較</a:t>
            </a:r>
            <a:endParaRPr lang="ja-JP" altLang="en-US" sz="2800">
              <a:solidFill>
                <a:srgbClr val="FF9900"/>
              </a:solidFill>
              <a:effectLst>
                <a:outerShdw blurRad="38100" dist="38100" dir="2700000" algn="tl">
                  <a:srgbClr val="000000"/>
                </a:outerShdw>
              </a:effectLst>
              <a:latin typeface="Century" pitchFamily="18" charset="0"/>
              <a:ea typeface="ＭＳ 明朝" pitchFamily="17" charset="-128"/>
            </a:endParaRPr>
          </a:p>
          <a:p>
            <a:pPr algn="just" eaLnBrk="0" fontAlgn="ctr" hangingPunct="0">
              <a:lnSpc>
                <a:spcPct val="130000"/>
              </a:lnSpc>
            </a:pPr>
            <a:r>
              <a:rPr lang="ja-JP" altLang="en-US" b="1">
                <a:effectLst>
                  <a:outerShdw blurRad="38100" dist="38100" dir="2700000" algn="tl">
                    <a:srgbClr val="FFFFFF"/>
                  </a:outerShdw>
                </a:effectLst>
                <a:latin typeface="Times New Roman"/>
              </a:rPr>
              <a:t> </a:t>
            </a:r>
            <a:endParaRPr lang="ja-JP" altLang="en-US" sz="1000">
              <a:effectLst>
                <a:outerShdw blurRad="38100" dist="38100" dir="2700000" algn="tl">
                  <a:srgbClr val="FFFFFF"/>
                </a:outerShdw>
              </a:effectLst>
              <a:latin typeface="Century" pitchFamily="18" charset="0"/>
              <a:ea typeface="ＭＳ 明朝" pitchFamily="17" charset="-128"/>
            </a:endParaRPr>
          </a:p>
          <a:p>
            <a:pPr algn="just" eaLnBrk="0" fontAlgn="ctr" hangingPunct="0">
              <a:lnSpc>
                <a:spcPct val="130000"/>
              </a:lnSpc>
            </a:pPr>
            <a:r>
              <a:rPr lang="ja-JP" altLang="en-US" sz="1800" b="1">
                <a:solidFill>
                  <a:srgbClr val="FF00FF"/>
                </a:solidFill>
                <a:effectLst>
                  <a:outerShdw blurRad="38100" dist="38100" dir="2700000" algn="tl">
                    <a:srgbClr val="000000"/>
                  </a:outerShdw>
                </a:effectLst>
                <a:latin typeface="ＭＳ ゴシック" pitchFamily="49" charset="-128"/>
                <a:ea typeface="ＭＳ ゴシック" pitchFamily="49" charset="-128"/>
              </a:rPr>
              <a:t>比較項目</a:t>
            </a:r>
            <a:r>
              <a:rPr lang="ja-JP" altLang="en-US" sz="1800" b="1">
                <a:effectLst>
                  <a:outerShdw blurRad="38100" dist="38100" dir="2700000" algn="tl">
                    <a:srgbClr val="FFFFFF"/>
                  </a:outerShdw>
                </a:effectLst>
                <a:latin typeface="ＭＳ ゴシック" pitchFamily="49" charset="-128"/>
                <a:ea typeface="ＭＳ ゴシック" pitchFamily="49" charset="-128"/>
              </a:rPr>
              <a:t>　　　物理選別　　　　　　　　　　　　化学精製</a:t>
            </a:r>
            <a:endParaRPr lang="ja-JP" altLang="en-US" sz="1800">
              <a:effectLst>
                <a:outerShdw blurRad="38100" dist="38100" dir="2700000" algn="tl">
                  <a:srgbClr val="FFFFFF"/>
                </a:outerShdw>
              </a:effectLst>
              <a:latin typeface="ＭＳ ゴシック" pitchFamily="49" charset="-128"/>
              <a:ea typeface="ＭＳ ゴシック" pitchFamily="49" charset="-128"/>
            </a:endParaRPr>
          </a:p>
          <a:p>
            <a:pPr algn="just" eaLnBrk="0" fontAlgn="ctr" hangingPunct="0">
              <a:lnSpc>
                <a:spcPct val="130000"/>
              </a:lnSpc>
            </a:pPr>
            <a:r>
              <a:rPr lang="ja-JP" altLang="en-US" sz="1800" b="1">
                <a:solidFill>
                  <a:srgbClr val="FF0000"/>
                </a:solidFill>
                <a:effectLst>
                  <a:outerShdw blurRad="38100" dist="38100" dir="2700000" algn="tl">
                    <a:srgbClr val="000000"/>
                  </a:outerShdw>
                </a:effectLst>
                <a:latin typeface="ＭＳ ゴシック" pitchFamily="49" charset="-128"/>
                <a:ea typeface="ＭＳ ゴシック" pitchFamily="49" charset="-128"/>
              </a:rPr>
              <a:t>	　　</a:t>
            </a:r>
            <a:r>
              <a:rPr lang="ja-JP" altLang="en-US" sz="1800" b="1">
                <a:solidFill>
                  <a:srgbClr val="00FF00"/>
                </a:solidFill>
                <a:effectLst>
                  <a:outerShdw blurRad="38100" dist="38100" dir="2700000" algn="tl">
                    <a:srgbClr val="000000"/>
                  </a:outerShdw>
                </a:effectLst>
                <a:latin typeface="ＭＳ ゴシック" pitchFamily="49" charset="-128"/>
                <a:ea typeface="ＭＳ ゴシック" pitchFamily="49" charset="-128"/>
              </a:rPr>
              <a:t>（選別技術）</a:t>
            </a:r>
            <a:r>
              <a:rPr lang="ja-JP" altLang="en-US" sz="1800" b="1">
                <a:solidFill>
                  <a:srgbClr val="008000"/>
                </a:solidFill>
                <a:effectLst>
                  <a:outerShdw blurRad="38100" dist="38100" dir="2700000" algn="tl">
                    <a:srgbClr val="000000"/>
                  </a:outerShdw>
                </a:effectLst>
                <a:latin typeface="ＭＳ ゴシック" pitchFamily="49" charset="-128"/>
                <a:ea typeface="ＭＳ ゴシック" pitchFamily="49" charset="-128"/>
              </a:rPr>
              <a:t>　　　　　　　　　</a:t>
            </a:r>
            <a:r>
              <a:rPr lang="ja-JP" altLang="en-US" sz="1800" b="1">
                <a:solidFill>
                  <a:srgbClr val="FF0000"/>
                </a:solidFill>
                <a:effectLst>
                  <a:outerShdw blurRad="38100" dist="38100" dir="2700000" algn="tl">
                    <a:srgbClr val="000000"/>
                  </a:outerShdw>
                </a:effectLst>
                <a:latin typeface="ＭＳ ゴシック" pitchFamily="49" charset="-128"/>
                <a:ea typeface="ＭＳ ゴシック" pitchFamily="49" charset="-128"/>
              </a:rPr>
              <a:t>（化学処理技術）</a:t>
            </a:r>
            <a:endParaRPr lang="ja-JP" altLang="en-US" sz="1800">
              <a:effectLst>
                <a:outerShdw blurRad="38100" dist="38100" dir="2700000" algn="tl">
                  <a:srgbClr val="FFFFFF"/>
                </a:outerShdw>
              </a:effectLst>
              <a:latin typeface="ＭＳ ゴシック" pitchFamily="49" charset="-128"/>
              <a:ea typeface="ＭＳ ゴシック" pitchFamily="49" charset="-128"/>
            </a:endParaRPr>
          </a:p>
          <a:p>
            <a:pPr algn="just" eaLnBrk="0" fontAlgn="ctr" hangingPunct="0">
              <a:lnSpc>
                <a:spcPct val="130000"/>
              </a:lnSpc>
            </a:pPr>
            <a:r>
              <a:rPr lang="ja-JP" altLang="en-US" sz="1800" b="1">
                <a:effectLst>
                  <a:outerShdw blurRad="38100" dist="38100" dir="2700000" algn="tl">
                    <a:srgbClr val="FFFFFF"/>
                  </a:outerShdw>
                </a:effectLst>
                <a:latin typeface="Times New Roman"/>
                <a:ea typeface="ＭＳ ゴシック" pitchFamily="49" charset="-128"/>
              </a:rPr>
              <a:t> </a:t>
            </a:r>
            <a:endParaRPr lang="ja-JP" altLang="en-US" sz="1800">
              <a:effectLst>
                <a:outerShdw blurRad="38100" dist="38100" dir="2700000" algn="tl">
                  <a:srgbClr val="FFFFFF"/>
                </a:outerShdw>
              </a:effectLst>
              <a:latin typeface="ＭＳ ゴシック" pitchFamily="49" charset="-128"/>
              <a:ea typeface="ＭＳ ゴシック" pitchFamily="49" charset="-128"/>
            </a:endParaRPr>
          </a:p>
          <a:p>
            <a:pPr algn="just" eaLnBrk="0" fontAlgn="ctr" hangingPunct="0">
              <a:lnSpc>
                <a:spcPct val="130000"/>
              </a:lnSpc>
            </a:pPr>
            <a:r>
              <a:rPr lang="ja-JP" altLang="en-US" sz="1800" b="1">
                <a:solidFill>
                  <a:srgbClr val="FF00FF"/>
                </a:solidFill>
                <a:effectLst>
                  <a:outerShdw blurRad="38100" dist="38100" dir="2700000" algn="tl">
                    <a:srgbClr val="000000"/>
                  </a:outerShdw>
                </a:effectLst>
                <a:latin typeface="ＭＳ ゴシック" pitchFamily="49" charset="-128"/>
                <a:ea typeface="ＭＳ ゴシック" pitchFamily="49" charset="-128"/>
              </a:rPr>
              <a:t>特  徴</a:t>
            </a:r>
            <a:r>
              <a:rPr lang="ja-JP" altLang="en-US" sz="1800" b="1">
                <a:effectLst>
                  <a:outerShdw blurRad="38100" dist="38100" dir="2700000" algn="tl">
                    <a:srgbClr val="FFFFFF"/>
                  </a:outerShdw>
                </a:effectLst>
                <a:latin typeface="ＭＳ ゴシック" pitchFamily="49" charset="-128"/>
                <a:ea typeface="ＭＳ ゴシック" pitchFamily="49" charset="-128"/>
              </a:rPr>
              <a:t>　　　結晶構造を破壊せずに分離    　結晶構造を破壊して分離</a:t>
            </a:r>
            <a:endParaRPr lang="ja-JP" altLang="en-US" sz="1800">
              <a:effectLst>
                <a:outerShdw blurRad="38100" dist="38100" dir="2700000" algn="tl">
                  <a:srgbClr val="FFFFFF"/>
                </a:outerShdw>
              </a:effectLst>
              <a:latin typeface="ＭＳ ゴシック" pitchFamily="49" charset="-128"/>
              <a:ea typeface="ＭＳ ゴシック" pitchFamily="49" charset="-128"/>
            </a:endParaRPr>
          </a:p>
          <a:p>
            <a:pPr algn="just" eaLnBrk="0" fontAlgn="ctr" hangingPunct="0">
              <a:lnSpc>
                <a:spcPct val="130000"/>
              </a:lnSpc>
            </a:pPr>
            <a:r>
              <a:rPr lang="ja-JP" altLang="en-US" sz="1800" b="1">
                <a:effectLst>
                  <a:outerShdw blurRad="38100" dist="38100" dir="2700000" algn="tl">
                    <a:srgbClr val="FFFFFF"/>
                  </a:outerShdw>
                </a:effectLst>
                <a:latin typeface="ＭＳ ゴシック" pitchFamily="49" charset="-128"/>
                <a:ea typeface="ＭＳ ゴシック" pitchFamily="49" charset="-128"/>
              </a:rPr>
              <a:t>            不均質系の分離（固体の分離）　均一系の分離（イオンの分離）</a:t>
            </a:r>
          </a:p>
          <a:p>
            <a:pPr algn="just" eaLnBrk="0" fontAlgn="ctr" hangingPunct="0">
              <a:lnSpc>
                <a:spcPct val="130000"/>
              </a:lnSpc>
            </a:pPr>
            <a:r>
              <a:rPr lang="ja-JP" altLang="en-US" sz="1800" b="1">
                <a:solidFill>
                  <a:srgbClr val="FF00FF"/>
                </a:solidFill>
                <a:effectLst>
                  <a:outerShdw blurRad="38100" dist="38100" dir="2700000" algn="tl">
                    <a:srgbClr val="000000"/>
                  </a:outerShdw>
                </a:effectLst>
                <a:latin typeface="ＭＳ ゴシック" pitchFamily="49" charset="-128"/>
                <a:ea typeface="ＭＳ ゴシック" pitchFamily="49" charset="-128"/>
              </a:rPr>
              <a:t>環境負荷</a:t>
            </a:r>
            <a:r>
              <a:rPr lang="ja-JP" altLang="en-US" sz="1800" b="1">
                <a:effectLst>
                  <a:outerShdw blurRad="38100" dist="38100" dir="2700000" algn="tl">
                    <a:srgbClr val="FFFFFF"/>
                  </a:outerShdw>
                </a:effectLst>
                <a:latin typeface="ＭＳ ゴシック" pitchFamily="49" charset="-128"/>
                <a:ea typeface="ＭＳ ゴシック" pitchFamily="49" charset="-128"/>
              </a:rPr>
              <a:t>    低（省物質・エネルギー的）    高（高物質・エネルギー消費的）</a:t>
            </a:r>
            <a:endParaRPr lang="ja-JP" altLang="en-US" sz="1800">
              <a:effectLst>
                <a:outerShdw blurRad="38100" dist="38100" dir="2700000" algn="tl">
                  <a:srgbClr val="FFFFFF"/>
                </a:outerShdw>
              </a:effectLst>
              <a:latin typeface="ＭＳ ゴシック" pitchFamily="49" charset="-128"/>
              <a:ea typeface="ＭＳ ゴシック" pitchFamily="49" charset="-128"/>
            </a:endParaRPr>
          </a:p>
          <a:p>
            <a:pPr algn="just" eaLnBrk="0" fontAlgn="ctr" hangingPunct="0">
              <a:lnSpc>
                <a:spcPct val="130000"/>
              </a:lnSpc>
            </a:pPr>
            <a:r>
              <a:rPr lang="ja-JP" altLang="en-US" sz="1800" b="1">
                <a:solidFill>
                  <a:srgbClr val="FF00FF"/>
                </a:solidFill>
                <a:effectLst>
                  <a:outerShdw blurRad="38100" dist="38100" dir="2700000" algn="tl">
                    <a:srgbClr val="000000"/>
                  </a:outerShdw>
                </a:effectLst>
                <a:latin typeface="ＭＳ ゴシック" pitchFamily="49" charset="-128"/>
                <a:ea typeface="ＭＳ ゴシック" pitchFamily="49" charset="-128"/>
              </a:rPr>
              <a:t>理論的背景</a:t>
            </a:r>
            <a:r>
              <a:rPr lang="ja-JP" altLang="en-US" sz="1800" b="1">
                <a:effectLst>
                  <a:outerShdw blurRad="38100" dist="38100" dir="2700000" algn="tl">
                    <a:srgbClr val="FFFFFF"/>
                  </a:outerShdw>
                </a:effectLst>
                <a:latin typeface="ＭＳ ゴシック" pitchFamily="49" charset="-128"/>
                <a:ea typeface="ＭＳ ゴシック" pitchFamily="49" charset="-128"/>
              </a:rPr>
              <a:t>  各操作に関する基礎理論のみ　  各操作・イオンに対して理論あり</a:t>
            </a:r>
            <a:endParaRPr lang="ja-JP" altLang="en-US" sz="1800">
              <a:effectLst>
                <a:outerShdw blurRad="38100" dist="38100" dir="2700000" algn="tl">
                  <a:srgbClr val="FFFFFF"/>
                </a:outerShdw>
              </a:effectLst>
              <a:latin typeface="ＭＳ ゴシック" pitchFamily="49" charset="-128"/>
              <a:ea typeface="ＭＳ ゴシック" pitchFamily="49" charset="-128"/>
            </a:endParaRPr>
          </a:p>
          <a:p>
            <a:pPr algn="just" eaLnBrk="0" fontAlgn="ctr" hangingPunct="0">
              <a:lnSpc>
                <a:spcPct val="130000"/>
              </a:lnSpc>
            </a:pPr>
            <a:r>
              <a:rPr lang="ja-JP" altLang="en-US" sz="1800" b="1">
                <a:solidFill>
                  <a:srgbClr val="FF00FF"/>
                </a:solidFill>
                <a:effectLst>
                  <a:outerShdw blurRad="38100" dist="38100" dir="2700000" algn="tl">
                    <a:srgbClr val="000000"/>
                  </a:outerShdw>
                </a:effectLst>
                <a:latin typeface="ＭＳ ゴシック" pitchFamily="49" charset="-128"/>
                <a:ea typeface="ＭＳ ゴシック" pitchFamily="49" charset="-128"/>
              </a:rPr>
              <a:t>信頼性</a:t>
            </a:r>
            <a:r>
              <a:rPr lang="ja-JP" altLang="en-US" sz="1800" b="1">
                <a:effectLst>
                  <a:outerShdw blurRad="38100" dist="38100" dir="2700000" algn="tl">
                    <a:srgbClr val="FFFFFF"/>
                  </a:outerShdw>
                </a:effectLst>
                <a:latin typeface="ＭＳ ゴシック" pitchFamily="49" charset="-128"/>
                <a:ea typeface="ＭＳ ゴシック" pitchFamily="49" charset="-128"/>
              </a:rPr>
              <a:t>  　　　　　　低　　　　　　　　　　　　　　高</a:t>
            </a:r>
            <a:endParaRPr lang="ja-JP" altLang="en-US" sz="1800">
              <a:effectLst>
                <a:outerShdw blurRad="38100" dist="38100" dir="2700000" algn="tl">
                  <a:srgbClr val="FFFFFF"/>
                </a:outerShdw>
              </a:effectLst>
              <a:latin typeface="ＭＳ ゴシック" pitchFamily="49" charset="-128"/>
              <a:ea typeface="ＭＳ ゴシック" pitchFamily="49" charset="-128"/>
            </a:endParaRPr>
          </a:p>
          <a:p>
            <a:pPr algn="just" eaLnBrk="0" fontAlgn="ctr" hangingPunct="0">
              <a:lnSpc>
                <a:spcPct val="130000"/>
              </a:lnSpc>
            </a:pPr>
            <a:r>
              <a:rPr lang="ja-JP" altLang="en-US" sz="1800" b="1">
                <a:solidFill>
                  <a:srgbClr val="FF00FF"/>
                </a:solidFill>
                <a:effectLst>
                  <a:outerShdw blurRad="38100" dist="38100" dir="2700000" algn="tl">
                    <a:srgbClr val="000000"/>
                  </a:outerShdw>
                </a:effectLst>
                <a:latin typeface="ＭＳ ゴシック" pitchFamily="49" charset="-128"/>
                <a:ea typeface="ＭＳ ゴシック" pitchFamily="49" charset="-128"/>
              </a:rPr>
              <a:t>有害物質</a:t>
            </a:r>
            <a:r>
              <a:rPr lang="ja-JP" altLang="en-US" sz="1800" b="1">
                <a:effectLst>
                  <a:outerShdw blurRad="38100" dist="38100" dir="2700000" algn="tl">
                    <a:srgbClr val="FFFFFF"/>
                  </a:outerShdw>
                </a:effectLst>
                <a:latin typeface="ＭＳ ゴシック" pitchFamily="49" charset="-128"/>
                <a:ea typeface="ＭＳ ゴシック" pitchFamily="49" charset="-128"/>
              </a:rPr>
              <a:t>    そのまま　　　　　　　　　　　無害化の可能性もあるが、発生の</a:t>
            </a:r>
          </a:p>
          <a:p>
            <a:pPr algn="just" eaLnBrk="0" fontAlgn="ctr" hangingPunct="0">
              <a:lnSpc>
                <a:spcPct val="130000"/>
              </a:lnSpc>
            </a:pPr>
            <a:r>
              <a:rPr lang="ja-JP" altLang="en-US" sz="1800" b="1">
                <a:effectLst>
                  <a:outerShdw blurRad="38100" dist="38100" dir="2700000" algn="tl">
                    <a:srgbClr val="FFFFFF"/>
                  </a:outerShdw>
                </a:effectLst>
                <a:latin typeface="ＭＳ ゴシック" pitchFamily="49" charset="-128"/>
                <a:ea typeface="ＭＳ ゴシック" pitchFamily="49" charset="-128"/>
              </a:rPr>
              <a:t>　　　　　　　　　　　　　　　　　　　　　可能性もある</a:t>
            </a:r>
          </a:p>
          <a:p>
            <a:pPr algn="just" eaLnBrk="0" fontAlgn="ctr" hangingPunct="0">
              <a:lnSpc>
                <a:spcPct val="130000"/>
              </a:lnSpc>
            </a:pPr>
            <a:endParaRPr lang="ja-JP" altLang="en-US" sz="1800" b="1">
              <a:solidFill>
                <a:srgbClr val="00CCFF"/>
              </a:solidFill>
              <a:effectLst>
                <a:outerShdw blurRad="38100" dist="38100" dir="2700000" algn="tl">
                  <a:srgbClr val="000000"/>
                </a:outerShdw>
              </a:effectLst>
              <a:latin typeface="ＭＳ ゴシック" pitchFamily="49" charset="-128"/>
              <a:ea typeface="ＭＳ ゴシック" pitchFamily="49" charset="-128"/>
            </a:endParaRPr>
          </a:p>
          <a:p>
            <a:pPr algn="just" eaLnBrk="0" fontAlgn="ctr" hangingPunct="0">
              <a:lnSpc>
                <a:spcPct val="130000"/>
              </a:lnSpc>
            </a:pPr>
            <a:r>
              <a:rPr lang="ja-JP" altLang="en-US" sz="2000" b="1">
                <a:effectLst>
                  <a:outerShdw blurRad="38100" dist="38100" dir="2700000" algn="tl">
                    <a:srgbClr val="FFFFFF"/>
                  </a:outerShdw>
                </a:effectLst>
                <a:latin typeface="ＭＳ ゴシック" pitchFamily="49" charset="-128"/>
                <a:ea typeface="ＭＳ ゴシック" pitchFamily="49" charset="-128"/>
              </a:rPr>
              <a:t>＊「環境調和型分離システム」構築には，両者の効果的な組み合わせが</a:t>
            </a:r>
          </a:p>
          <a:p>
            <a:pPr algn="just" eaLnBrk="0" fontAlgn="ctr" hangingPunct="0">
              <a:lnSpc>
                <a:spcPct val="130000"/>
              </a:lnSpc>
            </a:pPr>
            <a:r>
              <a:rPr lang="ja-JP" altLang="en-US" sz="2000" b="1">
                <a:effectLst>
                  <a:outerShdw blurRad="38100" dist="38100" dir="2700000" algn="tl">
                    <a:srgbClr val="FFFFFF"/>
                  </a:outerShdw>
                </a:effectLst>
                <a:latin typeface="ＭＳ ゴシック" pitchFamily="49" charset="-128"/>
                <a:ea typeface="ＭＳ ゴシック" pitchFamily="49" charset="-128"/>
              </a:rPr>
              <a:t>　　必須</a:t>
            </a:r>
            <a:endParaRPr lang="ja-JP"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64194"/>
                                        </p:tgtEl>
                                        <p:attrNameLst>
                                          <p:attrName>style.visibility</p:attrName>
                                        </p:attrNameLst>
                                      </p:cBhvr>
                                      <p:to>
                                        <p:strVal val="visible"/>
                                      </p:to>
                                    </p:set>
                                    <p:anim calcmode="lin" valueType="num">
                                      <p:cBhvr>
                                        <p:cTn id="7" dur="1000" fill="hold"/>
                                        <p:tgtEl>
                                          <p:spTgt spid="264194"/>
                                        </p:tgtEl>
                                        <p:attrNameLst>
                                          <p:attrName>ppt_w</p:attrName>
                                        </p:attrNameLst>
                                      </p:cBhvr>
                                      <p:tavLst>
                                        <p:tav tm="0">
                                          <p:val>
                                            <p:fltVal val="0"/>
                                          </p:val>
                                        </p:tav>
                                        <p:tav tm="100000">
                                          <p:val>
                                            <p:strVal val="#ppt_w"/>
                                          </p:val>
                                        </p:tav>
                                      </p:tavLst>
                                    </p:anim>
                                    <p:anim calcmode="lin" valueType="num">
                                      <p:cBhvr>
                                        <p:cTn id="8" dur="1000" fill="hold"/>
                                        <p:tgtEl>
                                          <p:spTgt spid="264194"/>
                                        </p:tgtEl>
                                        <p:attrNameLst>
                                          <p:attrName>ppt_h</p:attrName>
                                        </p:attrNameLst>
                                      </p:cBhvr>
                                      <p:tavLst>
                                        <p:tav tm="0">
                                          <p:val>
                                            <p:fltVal val="0"/>
                                          </p:val>
                                        </p:tav>
                                        <p:tav tm="100000">
                                          <p:val>
                                            <p:strVal val="#ppt_h"/>
                                          </p:val>
                                        </p:tav>
                                      </p:tavLst>
                                    </p:anim>
                                    <p:anim calcmode="lin" valueType="num">
                                      <p:cBhvr>
                                        <p:cTn id="9" dur="1000" fill="hold"/>
                                        <p:tgtEl>
                                          <p:spTgt spid="2641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41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p:txBody>
          <a:bodyPr/>
          <a:lstStyle/>
          <a:p>
            <a:r>
              <a:rPr lang="ja-JP" altLang="en-US" smtClean="0"/>
              <a:t>物理選別</a:t>
            </a:r>
          </a:p>
        </p:txBody>
      </p:sp>
      <p:sp>
        <p:nvSpPr>
          <p:cNvPr id="47107" name="コンテンツ プレースホルダ 2"/>
          <p:cNvSpPr>
            <a:spLocks noGrp="1"/>
          </p:cNvSpPr>
          <p:nvPr>
            <p:ph idx="1"/>
          </p:nvPr>
        </p:nvSpPr>
        <p:spPr/>
        <p:txBody>
          <a:bodyPr/>
          <a:lstStyle/>
          <a:p>
            <a:r>
              <a:rPr lang="ja-JP" altLang="en-US" smtClean="0"/>
              <a:t>元来、化学的処理の前に行う</a:t>
            </a:r>
            <a:endParaRPr lang="en-US" altLang="ja-JP" smtClean="0"/>
          </a:p>
          <a:p>
            <a:r>
              <a:rPr lang="ja-JP" altLang="en-US" smtClean="0"/>
              <a:t>廃棄物処理では、先に化学処理を行い、物理選別しやすくして、適用することもある。</a:t>
            </a:r>
            <a:endParaRPr lang="en-US" altLang="ja-JP" smtClean="0"/>
          </a:p>
          <a:p>
            <a:r>
              <a:rPr lang="ja-JP" altLang="en-US" smtClean="0"/>
              <a:t>多くの技術が存在</a:t>
            </a:r>
            <a:endParaRPr lang="en-US" altLang="ja-JP" smtClean="0"/>
          </a:p>
          <a:p>
            <a:r>
              <a:rPr lang="ja-JP" altLang="en-US" smtClean="0"/>
              <a:t>粉砕、比重分離、磁力選別、静電選別など</a:t>
            </a:r>
            <a:endParaRPr lang="en-US" altLang="ja-JP" smtClean="0"/>
          </a:p>
          <a:p>
            <a:r>
              <a:rPr lang="ja-JP" altLang="en-US" smtClean="0"/>
              <a:t>基本は単体分離がどこまで可能か</a:t>
            </a:r>
            <a:endParaRPr lang="en-US" altLang="ja-JP"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5394" name="Object 2"/>
          <p:cNvGraphicFramePr>
            <a:graphicFrameLocks noChangeAspect="1"/>
          </p:cNvGraphicFramePr>
          <p:nvPr/>
        </p:nvGraphicFramePr>
        <p:xfrm>
          <a:off x="827088" y="260350"/>
          <a:ext cx="7620000" cy="6099175"/>
        </p:xfrm>
        <a:graphic>
          <a:graphicData uri="http://schemas.openxmlformats.org/presentationml/2006/ole">
            <p:oleObj spid="_x0000_s56322" name="Micrografx Windows Draw 7 Drawing" r:id="rId3" imgW="7992360" imgH="639792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barn(outHorizontal)">
                                      <p:cBhvr>
                                        <p:cTn id="7" dur="500"/>
                                        <p:tgtEl>
                                          <p:spTgt spid="315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0754" name="Picture 2" descr="k13_b2"/>
          <p:cNvPicPr>
            <a:picLocks noChangeAspect="1" noChangeArrowheads="1"/>
          </p:cNvPicPr>
          <p:nvPr/>
        </p:nvPicPr>
        <p:blipFill>
          <a:blip r:embed="rId2" cstate="print"/>
          <a:srcRect/>
          <a:stretch>
            <a:fillRect/>
          </a:stretch>
        </p:blipFill>
        <p:spPr bwMode="auto">
          <a:xfrm>
            <a:off x="251520" y="1199562"/>
            <a:ext cx="8668238" cy="5328592"/>
          </a:xfrm>
          <a:prstGeom prst="rect">
            <a:avLst/>
          </a:prstGeom>
          <a:noFill/>
          <a:ln w="9525">
            <a:noFill/>
            <a:miter lim="800000"/>
            <a:headEnd/>
            <a:tailEnd/>
          </a:ln>
        </p:spPr>
      </p:pic>
      <p:sp>
        <p:nvSpPr>
          <p:cNvPr id="5" name="テキスト ボックス 4"/>
          <p:cNvSpPr txBox="1"/>
          <p:nvPr/>
        </p:nvSpPr>
        <p:spPr>
          <a:xfrm>
            <a:off x="1187624" y="260648"/>
            <a:ext cx="6614311" cy="769441"/>
          </a:xfrm>
          <a:prstGeom prst="rect">
            <a:avLst/>
          </a:prstGeom>
          <a:noFill/>
        </p:spPr>
        <p:txBody>
          <a:bodyPr wrap="none" rtlCol="0">
            <a:spAutoFit/>
          </a:bodyPr>
          <a:lstStyle/>
          <a:p>
            <a:r>
              <a:rPr kumimoji="1" lang="ja-JP" altLang="en-US" sz="4400" dirty="0" smtClean="0"/>
              <a:t>一般的なソーターの概念図</a:t>
            </a:r>
            <a:endParaRPr kumimoji="1" lang="ja-JP" altLang="en-US" sz="4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p:txBody>
          <a:bodyPr/>
          <a:lstStyle/>
          <a:p>
            <a:pPr eaLnBrk="1" hangingPunct="1"/>
            <a:r>
              <a:rPr lang="ja-JP" altLang="en-US" smtClean="0"/>
              <a:t>廃電池・廃触媒</a:t>
            </a:r>
          </a:p>
        </p:txBody>
      </p:sp>
      <p:sp>
        <p:nvSpPr>
          <p:cNvPr id="39939" name="コンテンツ プレースホルダ 2"/>
          <p:cNvSpPr>
            <a:spLocks noGrp="1"/>
          </p:cNvSpPr>
          <p:nvPr>
            <p:ph idx="1"/>
          </p:nvPr>
        </p:nvSpPr>
        <p:spPr>
          <a:xfrm>
            <a:off x="457200" y="1600200"/>
            <a:ext cx="8229600" cy="5043488"/>
          </a:xfrm>
        </p:spPr>
        <p:txBody>
          <a:bodyPr/>
          <a:lstStyle/>
          <a:p>
            <a:pPr eaLnBrk="1" hangingPunct="1">
              <a:buFont typeface="Arial" charset="0"/>
              <a:buNone/>
            </a:pPr>
            <a:r>
              <a:rPr lang="ja-JP" altLang="en-US" smtClean="0"/>
              <a:t>正確なデータ不明　電池の種類が多い</a:t>
            </a:r>
            <a:endParaRPr lang="en-US" altLang="ja-JP" smtClean="0"/>
          </a:p>
          <a:p>
            <a:pPr eaLnBrk="1" hangingPunct="1"/>
            <a:r>
              <a:rPr lang="en-US" altLang="ja-JP" smtClean="0"/>
              <a:t>Li</a:t>
            </a:r>
            <a:r>
              <a:rPr lang="ja-JP" altLang="en-US" smtClean="0"/>
              <a:t>イオン電池　</a:t>
            </a:r>
            <a:r>
              <a:rPr lang="en-US" altLang="ja-JP" smtClean="0"/>
              <a:t>Li</a:t>
            </a:r>
            <a:r>
              <a:rPr lang="ja-JP" altLang="en-US" smtClean="0"/>
              <a:t>　</a:t>
            </a:r>
            <a:r>
              <a:rPr lang="en-US" altLang="ja-JP" smtClean="0"/>
              <a:t>0.X</a:t>
            </a:r>
            <a:r>
              <a:rPr lang="ja-JP" altLang="en-US" smtClean="0"/>
              <a:t>％、</a:t>
            </a:r>
            <a:r>
              <a:rPr lang="en-US" altLang="ja-JP" smtClean="0"/>
              <a:t>Co</a:t>
            </a:r>
            <a:r>
              <a:rPr lang="ja-JP" altLang="en-US" smtClean="0"/>
              <a:t>　数％</a:t>
            </a:r>
            <a:endParaRPr lang="en-US" altLang="ja-JP" smtClean="0"/>
          </a:p>
          <a:p>
            <a:pPr eaLnBrk="1" hangingPunct="1">
              <a:buFont typeface="Arial" charset="0"/>
              <a:buNone/>
            </a:pPr>
            <a:r>
              <a:rPr lang="ja-JP" altLang="en-US" smtClean="0"/>
              <a:t>　</a:t>
            </a:r>
            <a:r>
              <a:rPr lang="en-US" altLang="ja-JP" sz="2800" smtClean="0">
                <a:solidFill>
                  <a:schemeClr val="tx2"/>
                </a:solidFill>
              </a:rPr>
              <a:t>Co</a:t>
            </a:r>
            <a:r>
              <a:rPr lang="ja-JP" altLang="en-US" sz="2800" smtClean="0">
                <a:solidFill>
                  <a:schemeClr val="tx2"/>
                </a:solidFill>
              </a:rPr>
              <a:t>の回収のみ実施されている、今年からすべての</a:t>
            </a:r>
            <a:endParaRPr lang="en-US" altLang="ja-JP" sz="2800" smtClean="0">
              <a:solidFill>
                <a:schemeClr val="tx2"/>
              </a:solidFill>
            </a:endParaRPr>
          </a:p>
          <a:p>
            <a:pPr eaLnBrk="1" hangingPunct="1">
              <a:buFont typeface="Arial" charset="0"/>
              <a:buNone/>
            </a:pPr>
            <a:r>
              <a:rPr lang="ja-JP" altLang="en-US" sz="2800" smtClean="0">
                <a:solidFill>
                  <a:schemeClr val="tx2"/>
                </a:solidFill>
              </a:rPr>
              <a:t>　金属の回収を目指した開発プロジェクトがスタート</a:t>
            </a:r>
            <a:endParaRPr lang="en-US" altLang="ja-JP" sz="2800" smtClean="0">
              <a:solidFill>
                <a:schemeClr val="tx2"/>
              </a:solidFill>
            </a:endParaRPr>
          </a:p>
          <a:p>
            <a:pPr eaLnBrk="1" hangingPunct="1"/>
            <a:r>
              <a:rPr lang="en-US" altLang="ja-JP" smtClean="0"/>
              <a:t>Ni-H</a:t>
            </a:r>
            <a:r>
              <a:rPr lang="ja-JP" altLang="en-US" smtClean="0"/>
              <a:t>電池　　</a:t>
            </a:r>
            <a:r>
              <a:rPr lang="en-US" altLang="ja-JP" smtClean="0"/>
              <a:t>Ni</a:t>
            </a:r>
            <a:r>
              <a:rPr lang="ja-JP" altLang="en-US" smtClean="0"/>
              <a:t>数％、</a:t>
            </a:r>
            <a:r>
              <a:rPr lang="en-US" altLang="ja-JP" smtClean="0"/>
              <a:t>Co 0.X</a:t>
            </a:r>
            <a:r>
              <a:rPr lang="ja-JP" altLang="en-US" smtClean="0"/>
              <a:t>％、　</a:t>
            </a:r>
            <a:r>
              <a:rPr lang="en-US" altLang="ja-JP" smtClean="0"/>
              <a:t>La</a:t>
            </a:r>
            <a:r>
              <a:rPr lang="ja-JP" altLang="en-US" smtClean="0"/>
              <a:t>ミッシュメ　　　タル数％　　</a:t>
            </a:r>
            <a:r>
              <a:rPr lang="ja-JP" altLang="en-US" sz="2800" smtClean="0">
                <a:solidFill>
                  <a:schemeClr val="tx2"/>
                </a:solidFill>
              </a:rPr>
              <a:t>技術開発は終了</a:t>
            </a:r>
            <a:endParaRPr lang="en-US" altLang="ja-JP" sz="2800" smtClean="0">
              <a:solidFill>
                <a:schemeClr val="tx2"/>
              </a:solidFill>
            </a:endParaRPr>
          </a:p>
          <a:p>
            <a:pPr eaLnBrk="1" hangingPunct="1"/>
            <a:r>
              <a:rPr lang="en-US" altLang="ja-JP" smtClean="0"/>
              <a:t>Ni-Cd</a:t>
            </a:r>
            <a:r>
              <a:rPr lang="ja-JP" altLang="en-US" smtClean="0"/>
              <a:t>電池　　</a:t>
            </a:r>
            <a:r>
              <a:rPr lang="en-US" altLang="ja-JP" smtClean="0"/>
              <a:t> Ni</a:t>
            </a:r>
            <a:r>
              <a:rPr lang="ja-JP" altLang="en-US" smtClean="0"/>
              <a:t>、</a:t>
            </a:r>
            <a:r>
              <a:rPr lang="en-US" altLang="ja-JP" smtClean="0"/>
              <a:t>Cd</a:t>
            </a:r>
            <a:r>
              <a:rPr lang="ja-JP" altLang="en-US" smtClean="0"/>
              <a:t>数％ 　</a:t>
            </a:r>
            <a:r>
              <a:rPr lang="ja-JP" altLang="en-US" sz="2800" smtClean="0">
                <a:solidFill>
                  <a:schemeClr val="tx2"/>
                </a:solidFill>
              </a:rPr>
              <a:t>実施されている</a:t>
            </a:r>
            <a:endParaRPr lang="en-US" altLang="ja-JP" sz="2800" smtClean="0">
              <a:solidFill>
                <a:schemeClr val="tx2"/>
              </a:solidFill>
            </a:endParaRPr>
          </a:p>
          <a:p>
            <a:pPr eaLnBrk="1" hangingPunct="1"/>
            <a:r>
              <a:rPr lang="ja-JP" altLang="en-US" smtClean="0"/>
              <a:t>触媒は国際的な流通が存在、ほぼ</a:t>
            </a:r>
            <a:r>
              <a:rPr lang="en-US" altLang="ja-JP" smtClean="0"/>
              <a:t>100</a:t>
            </a:r>
            <a:r>
              <a:rPr lang="ja-JP" altLang="en-US" smtClean="0"/>
              <a:t>％の回収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p:txBody>
          <a:bodyPr/>
          <a:lstStyle/>
          <a:p>
            <a:r>
              <a:rPr lang="en-US" altLang="ja-JP" sz="2800" smtClean="0"/>
              <a:t>JOGMEC</a:t>
            </a:r>
            <a:r>
              <a:rPr lang="ja-JP" altLang="en-US" sz="2800" smtClean="0"/>
              <a:t>で行った自動車関連素材のリサイクルプロジェクト（製錬リサイクル／ハイブリッドシステム開発）</a:t>
            </a:r>
          </a:p>
        </p:txBody>
      </p:sp>
      <p:pic>
        <p:nvPicPr>
          <p:cNvPr id="40963" name="Picture 2" descr="製錬リサイクル／ハイブリッドシステム開発"/>
          <p:cNvPicPr>
            <a:picLocks noChangeAspect="1" noChangeArrowheads="1"/>
          </p:cNvPicPr>
          <p:nvPr/>
        </p:nvPicPr>
        <p:blipFill>
          <a:blip r:embed="rId2" cstate="print"/>
          <a:srcRect/>
          <a:stretch>
            <a:fillRect/>
          </a:stretch>
        </p:blipFill>
        <p:spPr bwMode="auto">
          <a:xfrm>
            <a:off x="973138" y="1500188"/>
            <a:ext cx="7215187" cy="52260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428625" y="1071563"/>
            <a:ext cx="8339138" cy="5572125"/>
          </a:xfrm>
          <a:prstGeom prst="rect">
            <a:avLst/>
          </a:prstGeom>
          <a:noFill/>
          <a:ln w="9525">
            <a:noFill/>
            <a:miter lim="800000"/>
            <a:headEnd/>
            <a:tailEnd/>
          </a:ln>
        </p:spPr>
      </p:pic>
      <p:sp>
        <p:nvSpPr>
          <p:cNvPr id="41987" name="テキスト ボックス 2"/>
          <p:cNvSpPr txBox="1">
            <a:spLocks noChangeArrowheads="1"/>
          </p:cNvSpPr>
          <p:nvPr/>
        </p:nvSpPr>
        <p:spPr bwMode="auto">
          <a:xfrm>
            <a:off x="428625" y="214313"/>
            <a:ext cx="8429625" cy="1016000"/>
          </a:xfrm>
          <a:prstGeom prst="rect">
            <a:avLst/>
          </a:prstGeom>
          <a:noFill/>
          <a:ln w="9525">
            <a:noFill/>
            <a:miter lim="800000"/>
            <a:headEnd/>
            <a:tailEnd/>
          </a:ln>
        </p:spPr>
        <p:txBody>
          <a:bodyPr>
            <a:spAutoFit/>
          </a:bodyPr>
          <a:lstStyle/>
          <a:p>
            <a:r>
              <a:rPr lang="ja-JP" altLang="en-US" sz="2800">
                <a:latin typeface="Calibri" pitchFamily="34" charset="0"/>
              </a:rPr>
              <a:t>次の大きなターゲット　走るレアメタルの使用例　＋　</a:t>
            </a:r>
            <a:endParaRPr lang="en-US" altLang="ja-JP" sz="2800">
              <a:latin typeface="Calibri" pitchFamily="34" charset="0"/>
            </a:endParaRPr>
          </a:p>
          <a:p>
            <a:r>
              <a:rPr lang="ja-JP" altLang="en-US" sz="2800">
                <a:latin typeface="Calibri" pitchFamily="34" charset="0"/>
              </a:rPr>
              <a:t>他の素材</a:t>
            </a:r>
            <a:r>
              <a:rPr lang="ja-JP" altLang="en-US" sz="3200">
                <a:latin typeface="Calibri" pitchFamily="34" charset="0"/>
              </a:rPr>
              <a:t>　</a:t>
            </a:r>
            <a:r>
              <a:rPr lang="ja-JP" altLang="en-US">
                <a:latin typeface="Calibri" pitchFamily="34" charset="0"/>
              </a:rPr>
              <a:t>　</a:t>
            </a:r>
          </a:p>
        </p:txBody>
      </p:sp>
      <p:sp>
        <p:nvSpPr>
          <p:cNvPr id="41988" name="テキスト ボックス 3"/>
          <p:cNvSpPr txBox="1">
            <a:spLocks noChangeArrowheads="1"/>
          </p:cNvSpPr>
          <p:nvPr/>
        </p:nvSpPr>
        <p:spPr bwMode="auto">
          <a:xfrm>
            <a:off x="785813" y="1643063"/>
            <a:ext cx="1428750" cy="923925"/>
          </a:xfrm>
          <a:prstGeom prst="rect">
            <a:avLst/>
          </a:prstGeom>
          <a:solidFill>
            <a:schemeClr val="bg1"/>
          </a:solidFill>
          <a:ln w="9525">
            <a:noFill/>
            <a:miter lim="800000"/>
            <a:headEnd/>
            <a:tailEnd/>
          </a:ln>
        </p:spPr>
        <p:txBody>
          <a:bodyPr>
            <a:spAutoFit/>
          </a:bodyPr>
          <a:lstStyle/>
          <a:p>
            <a:r>
              <a:rPr lang="ja-JP" altLang="en-US">
                <a:latin typeface="Calibri" pitchFamily="34" charset="0"/>
              </a:rPr>
              <a:t>液晶パネル</a:t>
            </a:r>
            <a:endParaRPr lang="en-US" altLang="ja-JP">
              <a:latin typeface="Calibri" pitchFamily="34" charset="0"/>
            </a:endParaRPr>
          </a:p>
          <a:p>
            <a:r>
              <a:rPr lang="en-US" altLang="ja-JP">
                <a:latin typeface="Calibri" pitchFamily="34" charset="0"/>
              </a:rPr>
              <a:t>Eu,Y,Ce,In</a:t>
            </a:r>
          </a:p>
          <a:p>
            <a:endParaRPr lang="ja-JP" altLang="en-US">
              <a:latin typeface="Calibri" pitchFamily="34" charset="0"/>
            </a:endParaRPr>
          </a:p>
        </p:txBody>
      </p:sp>
      <p:sp>
        <p:nvSpPr>
          <p:cNvPr id="41989" name="テキスト ボックス 4"/>
          <p:cNvSpPr txBox="1">
            <a:spLocks noChangeArrowheads="1"/>
          </p:cNvSpPr>
          <p:nvPr/>
        </p:nvSpPr>
        <p:spPr bwMode="auto">
          <a:xfrm>
            <a:off x="2857500" y="1143000"/>
            <a:ext cx="1571625" cy="646113"/>
          </a:xfrm>
          <a:prstGeom prst="rect">
            <a:avLst/>
          </a:prstGeom>
          <a:solidFill>
            <a:schemeClr val="bg1"/>
          </a:solidFill>
          <a:ln w="9525">
            <a:noFill/>
            <a:miter lim="800000"/>
            <a:headEnd/>
            <a:tailEnd/>
          </a:ln>
        </p:spPr>
        <p:txBody>
          <a:bodyPr>
            <a:spAutoFit/>
          </a:bodyPr>
          <a:lstStyle/>
          <a:p>
            <a:r>
              <a:rPr lang="ja-JP" altLang="en-US">
                <a:latin typeface="Calibri" pitchFamily="34" charset="0"/>
              </a:rPr>
              <a:t>ガラスと鏡</a:t>
            </a:r>
            <a:endParaRPr lang="en-US" altLang="ja-JP">
              <a:latin typeface="Calibri" pitchFamily="34" charset="0"/>
            </a:endParaRPr>
          </a:p>
          <a:p>
            <a:r>
              <a:rPr lang="ja-JP" altLang="en-US">
                <a:latin typeface="Calibri" pitchFamily="34" charset="0"/>
              </a:rPr>
              <a:t>　研磨剤　</a:t>
            </a:r>
            <a:r>
              <a:rPr lang="en-US" altLang="ja-JP">
                <a:latin typeface="Calibri" pitchFamily="34" charset="0"/>
              </a:rPr>
              <a:t>Ce</a:t>
            </a:r>
            <a:endParaRPr lang="ja-JP" altLang="en-US">
              <a:latin typeface="Calibri" pitchFamily="34" charset="0"/>
            </a:endParaRPr>
          </a:p>
        </p:txBody>
      </p:sp>
      <p:sp>
        <p:nvSpPr>
          <p:cNvPr id="41990" name="テキスト ボックス 5"/>
          <p:cNvSpPr txBox="1">
            <a:spLocks noChangeArrowheads="1"/>
          </p:cNvSpPr>
          <p:nvPr/>
        </p:nvSpPr>
        <p:spPr bwMode="auto">
          <a:xfrm>
            <a:off x="4786313" y="1143000"/>
            <a:ext cx="1946275" cy="646113"/>
          </a:xfrm>
          <a:prstGeom prst="rect">
            <a:avLst/>
          </a:prstGeom>
          <a:solidFill>
            <a:schemeClr val="bg1"/>
          </a:solidFill>
          <a:ln w="9525">
            <a:noFill/>
            <a:miter lim="800000"/>
            <a:headEnd/>
            <a:tailEnd/>
          </a:ln>
        </p:spPr>
        <p:txBody>
          <a:bodyPr wrap="none">
            <a:spAutoFit/>
          </a:bodyPr>
          <a:lstStyle/>
          <a:p>
            <a:r>
              <a:rPr lang="ja-JP" altLang="en-US">
                <a:latin typeface="Calibri" pitchFamily="34" charset="0"/>
              </a:rPr>
              <a:t>紫外線防御ガラス</a:t>
            </a:r>
            <a:endParaRPr lang="en-US" altLang="ja-JP">
              <a:latin typeface="Calibri" pitchFamily="34" charset="0"/>
            </a:endParaRPr>
          </a:p>
          <a:p>
            <a:r>
              <a:rPr lang="en-US" altLang="ja-JP">
                <a:latin typeface="Calibri" pitchFamily="34" charset="0"/>
              </a:rPr>
              <a:t>Ti,Ce</a:t>
            </a:r>
            <a:r>
              <a:rPr lang="ja-JP" altLang="en-US">
                <a:latin typeface="Calibri" pitchFamily="34" charset="0"/>
              </a:rPr>
              <a:t>　</a:t>
            </a:r>
          </a:p>
        </p:txBody>
      </p:sp>
      <p:sp>
        <p:nvSpPr>
          <p:cNvPr id="41991" name="テキスト ボックス 6"/>
          <p:cNvSpPr txBox="1">
            <a:spLocks noChangeArrowheads="1"/>
          </p:cNvSpPr>
          <p:nvPr/>
        </p:nvSpPr>
        <p:spPr bwMode="auto">
          <a:xfrm>
            <a:off x="7070725" y="1428750"/>
            <a:ext cx="1695450" cy="923925"/>
          </a:xfrm>
          <a:prstGeom prst="rect">
            <a:avLst/>
          </a:prstGeom>
          <a:solidFill>
            <a:schemeClr val="bg1"/>
          </a:solidFill>
          <a:ln w="9525">
            <a:noFill/>
            <a:miter lim="800000"/>
            <a:headEnd/>
            <a:tailEnd/>
          </a:ln>
        </p:spPr>
        <p:txBody>
          <a:bodyPr wrap="none">
            <a:spAutoFit/>
          </a:bodyPr>
          <a:lstStyle/>
          <a:p>
            <a:r>
              <a:rPr lang="ja-JP" altLang="en-US">
                <a:latin typeface="Calibri" pitchFamily="34" charset="0"/>
              </a:rPr>
              <a:t>ディーゼル燃料</a:t>
            </a:r>
            <a:endParaRPr lang="en-US" altLang="ja-JP">
              <a:latin typeface="Calibri" pitchFamily="34" charset="0"/>
            </a:endParaRPr>
          </a:p>
          <a:p>
            <a:r>
              <a:rPr lang="ja-JP" altLang="en-US">
                <a:latin typeface="Calibri" pitchFamily="34" charset="0"/>
              </a:rPr>
              <a:t>添加材　</a:t>
            </a:r>
            <a:endParaRPr lang="en-US" altLang="ja-JP">
              <a:latin typeface="Calibri" pitchFamily="34" charset="0"/>
            </a:endParaRPr>
          </a:p>
          <a:p>
            <a:r>
              <a:rPr lang="en-US" altLang="ja-JP">
                <a:latin typeface="Calibri" pitchFamily="34" charset="0"/>
              </a:rPr>
              <a:t>Ce.La</a:t>
            </a:r>
            <a:endParaRPr lang="ja-JP" altLang="en-US">
              <a:latin typeface="Calibri" pitchFamily="34" charset="0"/>
            </a:endParaRPr>
          </a:p>
        </p:txBody>
      </p:sp>
      <p:sp>
        <p:nvSpPr>
          <p:cNvPr id="41992" name="テキスト ボックス 7"/>
          <p:cNvSpPr txBox="1">
            <a:spLocks noChangeArrowheads="1"/>
          </p:cNvSpPr>
          <p:nvPr/>
        </p:nvSpPr>
        <p:spPr bwMode="auto">
          <a:xfrm>
            <a:off x="357188" y="3775075"/>
            <a:ext cx="2286000" cy="1200150"/>
          </a:xfrm>
          <a:prstGeom prst="rect">
            <a:avLst/>
          </a:prstGeom>
          <a:solidFill>
            <a:schemeClr val="bg1"/>
          </a:solidFill>
          <a:ln w="9525">
            <a:noFill/>
            <a:miter lim="800000"/>
            <a:headEnd/>
            <a:tailEnd/>
          </a:ln>
        </p:spPr>
        <p:txBody>
          <a:bodyPr>
            <a:spAutoFit/>
          </a:bodyPr>
          <a:lstStyle/>
          <a:p>
            <a:r>
              <a:rPr lang="ja-JP" altLang="en-US">
                <a:latin typeface="Calibri" pitchFamily="34" charset="0"/>
              </a:rPr>
              <a:t>　　発電機、モーター</a:t>
            </a:r>
            <a:endParaRPr lang="en-US" altLang="ja-JP">
              <a:latin typeface="Calibri" pitchFamily="34" charset="0"/>
            </a:endParaRPr>
          </a:p>
          <a:p>
            <a:r>
              <a:rPr lang="ja-JP" altLang="en-US">
                <a:latin typeface="Calibri" pitchFamily="34" charset="0"/>
              </a:rPr>
              <a:t>　　　</a:t>
            </a:r>
            <a:r>
              <a:rPr lang="en-US" altLang="ja-JP">
                <a:latin typeface="Calibri" pitchFamily="34" charset="0"/>
              </a:rPr>
              <a:t>Nd,Pr,Dy.Tb</a:t>
            </a:r>
          </a:p>
          <a:p>
            <a:endParaRPr lang="en-US" altLang="ja-JP">
              <a:latin typeface="Calibri" pitchFamily="34" charset="0"/>
            </a:endParaRPr>
          </a:p>
          <a:p>
            <a:endParaRPr lang="ja-JP" altLang="en-US">
              <a:latin typeface="Calibri" pitchFamily="34" charset="0"/>
            </a:endParaRPr>
          </a:p>
        </p:txBody>
      </p:sp>
      <p:sp>
        <p:nvSpPr>
          <p:cNvPr id="41993" name="テキスト ボックス 8"/>
          <p:cNvSpPr txBox="1">
            <a:spLocks noChangeArrowheads="1"/>
          </p:cNvSpPr>
          <p:nvPr/>
        </p:nvSpPr>
        <p:spPr bwMode="auto">
          <a:xfrm>
            <a:off x="1285875" y="5357813"/>
            <a:ext cx="1855788" cy="923925"/>
          </a:xfrm>
          <a:prstGeom prst="rect">
            <a:avLst/>
          </a:prstGeom>
          <a:solidFill>
            <a:schemeClr val="bg1"/>
          </a:solidFill>
          <a:ln w="9525">
            <a:noFill/>
            <a:miter lim="800000"/>
            <a:headEnd/>
            <a:tailEnd/>
          </a:ln>
        </p:spPr>
        <p:txBody>
          <a:bodyPr wrap="none">
            <a:spAutoFit/>
          </a:bodyPr>
          <a:lstStyle/>
          <a:p>
            <a:r>
              <a:rPr lang="ja-JP" altLang="en-US">
                <a:latin typeface="Calibri" pitchFamily="34" charset="0"/>
              </a:rPr>
              <a:t>発電機、モーター</a:t>
            </a:r>
            <a:endParaRPr lang="en-US" altLang="ja-JP">
              <a:latin typeface="Calibri" pitchFamily="34" charset="0"/>
            </a:endParaRPr>
          </a:p>
          <a:p>
            <a:r>
              <a:rPr lang="en-US" altLang="ja-JP">
                <a:latin typeface="Calibri" pitchFamily="34" charset="0"/>
              </a:rPr>
              <a:t>Nd,Pr,Dy,Tb</a:t>
            </a:r>
          </a:p>
          <a:p>
            <a:endParaRPr lang="ja-JP" altLang="en-US">
              <a:latin typeface="Calibri" pitchFamily="34" charset="0"/>
            </a:endParaRPr>
          </a:p>
        </p:txBody>
      </p:sp>
      <p:sp>
        <p:nvSpPr>
          <p:cNvPr id="41994" name="テキスト ボックス 9"/>
          <p:cNvSpPr txBox="1">
            <a:spLocks noChangeArrowheads="1"/>
          </p:cNvSpPr>
          <p:nvPr/>
        </p:nvSpPr>
        <p:spPr bwMode="auto">
          <a:xfrm>
            <a:off x="3071813" y="5500688"/>
            <a:ext cx="2571750" cy="646112"/>
          </a:xfrm>
          <a:prstGeom prst="rect">
            <a:avLst/>
          </a:prstGeom>
          <a:solidFill>
            <a:schemeClr val="bg1"/>
          </a:solidFill>
          <a:ln w="9525">
            <a:noFill/>
            <a:miter lim="800000"/>
            <a:headEnd/>
            <a:tailEnd/>
          </a:ln>
        </p:spPr>
        <p:txBody>
          <a:bodyPr>
            <a:spAutoFit/>
          </a:bodyPr>
          <a:lstStyle/>
          <a:p>
            <a:r>
              <a:rPr lang="ja-JP" altLang="en-US">
                <a:latin typeface="Calibri" pitchFamily="34" charset="0"/>
              </a:rPr>
              <a:t>　　　　廃ガス触媒</a:t>
            </a:r>
            <a:endParaRPr lang="en-US" altLang="ja-JP">
              <a:latin typeface="Calibri" pitchFamily="34" charset="0"/>
            </a:endParaRPr>
          </a:p>
          <a:p>
            <a:r>
              <a:rPr lang="ja-JP" altLang="en-US">
                <a:latin typeface="Calibri" pitchFamily="34" charset="0"/>
              </a:rPr>
              <a:t>　　　　</a:t>
            </a:r>
            <a:r>
              <a:rPr lang="en-US" altLang="ja-JP">
                <a:latin typeface="Calibri" pitchFamily="34" charset="0"/>
              </a:rPr>
              <a:t>PGM,Z</a:t>
            </a:r>
            <a:r>
              <a:rPr lang="ja-JP" altLang="en-US">
                <a:latin typeface="Calibri" pitchFamily="34" charset="0"/>
              </a:rPr>
              <a:t>ｒ</a:t>
            </a:r>
            <a:r>
              <a:rPr lang="en-US" altLang="ja-JP">
                <a:latin typeface="Calibri" pitchFamily="34" charset="0"/>
              </a:rPr>
              <a:t>,Ce</a:t>
            </a:r>
            <a:endParaRPr lang="ja-JP" altLang="en-US">
              <a:latin typeface="Calibri" pitchFamily="34" charset="0"/>
            </a:endParaRPr>
          </a:p>
        </p:txBody>
      </p:sp>
      <p:sp>
        <p:nvSpPr>
          <p:cNvPr id="41995" name="テキスト ボックス 10"/>
          <p:cNvSpPr txBox="1">
            <a:spLocks noChangeArrowheads="1"/>
          </p:cNvSpPr>
          <p:nvPr/>
        </p:nvSpPr>
        <p:spPr bwMode="auto">
          <a:xfrm>
            <a:off x="6000750" y="5572125"/>
            <a:ext cx="1160463" cy="923925"/>
          </a:xfrm>
          <a:prstGeom prst="rect">
            <a:avLst/>
          </a:prstGeom>
          <a:solidFill>
            <a:schemeClr val="bg1"/>
          </a:solidFill>
          <a:ln w="9525">
            <a:noFill/>
            <a:miter lim="800000"/>
            <a:headEnd/>
            <a:tailEnd/>
          </a:ln>
        </p:spPr>
        <p:txBody>
          <a:bodyPr>
            <a:spAutoFit/>
          </a:bodyPr>
          <a:lstStyle/>
          <a:p>
            <a:r>
              <a:rPr lang="ja-JP" altLang="en-US">
                <a:latin typeface="Calibri" pitchFamily="34" charset="0"/>
              </a:rPr>
              <a:t>蓄電池</a:t>
            </a:r>
            <a:endParaRPr lang="en-US" altLang="ja-JP">
              <a:latin typeface="Calibri" pitchFamily="34" charset="0"/>
            </a:endParaRPr>
          </a:p>
          <a:p>
            <a:r>
              <a:rPr lang="en-US" altLang="ja-JP">
                <a:latin typeface="Calibri" pitchFamily="34" charset="0"/>
              </a:rPr>
              <a:t>Li,Co,Ni,La</a:t>
            </a:r>
          </a:p>
          <a:p>
            <a:endParaRPr lang="ja-JP" altLang="en-US">
              <a:latin typeface="Calibri" pitchFamily="34" charset="0"/>
            </a:endParaRPr>
          </a:p>
        </p:txBody>
      </p:sp>
      <p:sp>
        <p:nvSpPr>
          <p:cNvPr id="41996" name="テキスト ボックス 11"/>
          <p:cNvSpPr txBox="1">
            <a:spLocks noChangeArrowheads="1"/>
          </p:cNvSpPr>
          <p:nvPr/>
        </p:nvSpPr>
        <p:spPr bwMode="auto">
          <a:xfrm>
            <a:off x="214313" y="2673350"/>
            <a:ext cx="2663825" cy="646113"/>
          </a:xfrm>
          <a:prstGeom prst="rect">
            <a:avLst/>
          </a:prstGeom>
          <a:noFill/>
          <a:ln w="9525">
            <a:solidFill>
              <a:srgbClr val="FF0000"/>
            </a:solidFill>
            <a:miter lim="800000"/>
            <a:headEnd/>
            <a:tailEnd/>
          </a:ln>
        </p:spPr>
        <p:txBody>
          <a:bodyPr wrap="none">
            <a:spAutoFit/>
          </a:bodyPr>
          <a:lstStyle/>
          <a:p>
            <a:r>
              <a:rPr lang="ja-JP" altLang="en-US" b="1">
                <a:solidFill>
                  <a:srgbClr val="FF0000"/>
                </a:solidFill>
                <a:latin typeface="Calibri" pitchFamily="34" charset="0"/>
              </a:rPr>
              <a:t>当然、鉄鋼、アルミ、</a:t>
            </a:r>
            <a:endParaRPr lang="en-US" altLang="ja-JP" b="1">
              <a:solidFill>
                <a:srgbClr val="FF0000"/>
              </a:solidFill>
              <a:latin typeface="Calibri" pitchFamily="34" charset="0"/>
            </a:endParaRPr>
          </a:p>
          <a:p>
            <a:r>
              <a:rPr lang="ja-JP" altLang="en-US" b="1">
                <a:solidFill>
                  <a:srgbClr val="FF0000"/>
                </a:solidFill>
                <a:latin typeface="Calibri" pitchFamily="34" charset="0"/>
              </a:rPr>
              <a:t>銅、亜鉛などベースメタル</a:t>
            </a:r>
          </a:p>
        </p:txBody>
      </p:sp>
      <p:sp>
        <p:nvSpPr>
          <p:cNvPr id="41997" name="テキスト ボックス 12"/>
          <p:cNvSpPr txBox="1">
            <a:spLocks noChangeArrowheads="1"/>
          </p:cNvSpPr>
          <p:nvPr/>
        </p:nvSpPr>
        <p:spPr bwMode="auto">
          <a:xfrm>
            <a:off x="7404100" y="4662488"/>
            <a:ext cx="1477963" cy="708025"/>
          </a:xfrm>
          <a:prstGeom prst="rect">
            <a:avLst/>
          </a:prstGeom>
          <a:noFill/>
          <a:ln w="9525">
            <a:solidFill>
              <a:srgbClr val="FF0000"/>
            </a:solidFill>
            <a:miter lim="800000"/>
            <a:headEnd/>
            <a:tailEnd/>
          </a:ln>
        </p:spPr>
        <p:txBody>
          <a:bodyPr wrap="none">
            <a:spAutoFit/>
          </a:bodyPr>
          <a:lstStyle/>
          <a:p>
            <a:r>
              <a:rPr lang="ja-JP" altLang="en-US" sz="2000" b="1">
                <a:solidFill>
                  <a:srgbClr val="FF0000"/>
                </a:solidFill>
                <a:latin typeface="Calibri" pitchFamily="34" charset="0"/>
              </a:rPr>
              <a:t>炭素繊維や</a:t>
            </a:r>
            <a:endParaRPr lang="en-US" altLang="ja-JP" sz="2000" b="1">
              <a:solidFill>
                <a:srgbClr val="FF0000"/>
              </a:solidFill>
              <a:latin typeface="Calibri" pitchFamily="34" charset="0"/>
            </a:endParaRPr>
          </a:p>
          <a:p>
            <a:r>
              <a:rPr lang="ja-JP" altLang="en-US" sz="2000" b="1">
                <a:solidFill>
                  <a:srgbClr val="FF0000"/>
                </a:solidFill>
                <a:latin typeface="Calibri" pitchFamily="34" charset="0"/>
              </a:rPr>
              <a:t>プラスチック</a:t>
            </a:r>
          </a:p>
        </p:txBody>
      </p:sp>
      <p:sp>
        <p:nvSpPr>
          <p:cNvPr id="41998" name="テキスト ボックス 13"/>
          <p:cNvSpPr txBox="1">
            <a:spLocks noChangeArrowheads="1"/>
          </p:cNvSpPr>
          <p:nvPr/>
        </p:nvSpPr>
        <p:spPr bwMode="auto">
          <a:xfrm>
            <a:off x="241300" y="6286500"/>
            <a:ext cx="8804275" cy="523875"/>
          </a:xfrm>
          <a:prstGeom prst="rect">
            <a:avLst/>
          </a:prstGeom>
          <a:noFill/>
          <a:ln w="9525">
            <a:noFill/>
            <a:miter lim="800000"/>
            <a:headEnd/>
            <a:tailEnd/>
          </a:ln>
        </p:spPr>
        <p:txBody>
          <a:bodyPr wrap="none">
            <a:spAutoFit/>
          </a:bodyPr>
          <a:lstStyle/>
          <a:p>
            <a:r>
              <a:rPr lang="ja-JP" altLang="en-US" sz="2800" b="1">
                <a:solidFill>
                  <a:srgbClr val="FF0000"/>
                </a:solidFill>
              </a:rPr>
              <a:t>自動車の世界的な循環型サプライチェーンの確立が必要</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165" name="Rectangle 37"/>
          <p:cNvSpPr>
            <a:spLocks noChangeArrowheads="1"/>
          </p:cNvSpPr>
          <p:nvPr/>
        </p:nvSpPr>
        <p:spPr bwMode="auto">
          <a:xfrm>
            <a:off x="608136" y="1320800"/>
            <a:ext cx="7007102" cy="276999"/>
          </a:xfrm>
          <a:prstGeom prst="rect">
            <a:avLst/>
          </a:prstGeom>
          <a:noFill/>
          <a:ln w="9525" algn="ctr">
            <a:noFill/>
            <a:miter lim="800000"/>
            <a:headEnd/>
            <a:tailEnd/>
          </a:ln>
          <a:effectLst/>
        </p:spPr>
        <p:txBody>
          <a:bodyPr wrap="square" lIns="0" tIns="0" rIns="0" bIns="0">
            <a:spAutoFit/>
          </a:bodyPr>
          <a:lstStyle/>
          <a:p>
            <a:pPr algn="l"/>
            <a:r>
              <a:rPr lang="en-US" altLang="ja-JP" b="1" dirty="0">
                <a:solidFill>
                  <a:schemeClr val="accent2"/>
                </a:solidFill>
                <a:latin typeface="Times" charset="0"/>
                <a:ea typeface="ＭＳ ゴシック" pitchFamily="49" charset="-128"/>
              </a:rPr>
              <a:t>(1) </a:t>
            </a:r>
            <a:r>
              <a:rPr lang="ja-JP" altLang="en-US" b="1" dirty="0">
                <a:solidFill>
                  <a:schemeClr val="accent2"/>
                </a:solidFill>
                <a:latin typeface="Times" charset="0"/>
                <a:ea typeface="ＭＳ ゴシック" pitchFamily="49" charset="-128"/>
              </a:rPr>
              <a:t>使用済ニッケル水素電池の本開発技術による処理フロー </a:t>
            </a:r>
            <a:r>
              <a:rPr lang="en-US" altLang="ja-JP" b="1" dirty="0">
                <a:solidFill>
                  <a:schemeClr val="accent2"/>
                </a:solidFill>
                <a:latin typeface="Times" charset="0"/>
                <a:ea typeface="ＭＳ ゴシック" pitchFamily="49" charset="-128"/>
              </a:rPr>
              <a:t>(</a:t>
            </a:r>
            <a:r>
              <a:rPr lang="ja-JP" altLang="en-US" b="1" dirty="0">
                <a:solidFill>
                  <a:schemeClr val="accent2"/>
                </a:solidFill>
                <a:latin typeface="Times" charset="0"/>
                <a:ea typeface="ＭＳ ゴシック" pitchFamily="49" charset="-128"/>
              </a:rPr>
              <a:t>角型）</a:t>
            </a:r>
          </a:p>
        </p:txBody>
      </p:sp>
      <p:grpSp>
        <p:nvGrpSpPr>
          <p:cNvPr id="2" name="グループ化 57"/>
          <p:cNvGrpSpPr/>
          <p:nvPr/>
        </p:nvGrpSpPr>
        <p:grpSpPr>
          <a:xfrm>
            <a:off x="477715" y="1719262"/>
            <a:ext cx="7837610" cy="4704062"/>
            <a:chOff x="477715" y="1719263"/>
            <a:chExt cx="7315200" cy="4263805"/>
          </a:xfrm>
        </p:grpSpPr>
        <p:sp>
          <p:nvSpPr>
            <p:cNvPr id="1328130" name="Text Box 2"/>
            <p:cNvSpPr txBox="1">
              <a:spLocks noChangeArrowheads="1"/>
            </p:cNvSpPr>
            <p:nvPr/>
          </p:nvSpPr>
          <p:spPr bwMode="auto">
            <a:xfrm>
              <a:off x="914400" y="1719263"/>
              <a:ext cx="773723" cy="457200"/>
            </a:xfrm>
            <a:prstGeom prst="rect">
              <a:avLst/>
            </a:prstGeom>
            <a:noFill/>
            <a:ln w="9525">
              <a:noFill/>
              <a:miter lim="800000"/>
              <a:headEnd/>
              <a:tailEnd/>
            </a:ln>
            <a:effectLst/>
          </p:spPr>
          <p:txBody>
            <a:bodyPr>
              <a:spAutoFit/>
            </a:bodyPr>
            <a:lstStyle/>
            <a:p>
              <a:pPr>
                <a:spcBef>
                  <a:spcPct val="50000"/>
                </a:spcBef>
              </a:pPr>
              <a:r>
                <a:rPr lang="ja-JP" altLang="en-US" sz="1200" b="1" u="sng">
                  <a:solidFill>
                    <a:srgbClr val="FF0000"/>
                  </a:solidFill>
                </a:rPr>
                <a:t>Ｎｉ－ＭＨ電池</a:t>
              </a:r>
            </a:p>
          </p:txBody>
        </p:sp>
        <p:sp>
          <p:nvSpPr>
            <p:cNvPr id="1328131" name="Text Box 3"/>
            <p:cNvSpPr txBox="1">
              <a:spLocks noChangeArrowheads="1"/>
            </p:cNvSpPr>
            <p:nvPr/>
          </p:nvSpPr>
          <p:spPr bwMode="auto">
            <a:xfrm>
              <a:off x="3078774" y="1795464"/>
              <a:ext cx="567103" cy="461665"/>
            </a:xfrm>
            <a:prstGeom prst="rect">
              <a:avLst/>
            </a:prstGeom>
            <a:solidFill>
              <a:srgbClr val="FFFFCC"/>
            </a:solidFill>
            <a:ln w="12700">
              <a:solidFill>
                <a:srgbClr val="000000"/>
              </a:solidFill>
              <a:miter lim="800000"/>
              <a:headEnd/>
              <a:tailEnd/>
            </a:ln>
            <a:effectLst/>
          </p:spPr>
          <p:txBody>
            <a:bodyPr>
              <a:spAutoFit/>
            </a:bodyPr>
            <a:lstStyle/>
            <a:p>
              <a:pPr>
                <a:spcBef>
                  <a:spcPct val="50000"/>
                </a:spcBef>
              </a:pPr>
              <a:r>
                <a:rPr lang="ja-JP" altLang="en-US" sz="1200" b="1">
                  <a:solidFill>
                    <a:srgbClr val="0000FF"/>
                  </a:solidFill>
                </a:rPr>
                <a:t>破　砕</a:t>
              </a:r>
            </a:p>
          </p:txBody>
        </p:sp>
        <p:sp>
          <p:nvSpPr>
            <p:cNvPr id="1328132" name="Rectangle 4"/>
            <p:cNvSpPr>
              <a:spLocks noChangeArrowheads="1"/>
            </p:cNvSpPr>
            <p:nvPr/>
          </p:nvSpPr>
          <p:spPr bwMode="auto">
            <a:xfrm>
              <a:off x="6702669" y="3203575"/>
              <a:ext cx="1090246" cy="515938"/>
            </a:xfrm>
            <a:prstGeom prst="rect">
              <a:avLst/>
            </a:prstGeom>
            <a:noFill/>
            <a:ln w="9525">
              <a:noFill/>
              <a:miter lim="800000"/>
              <a:headEnd/>
              <a:tailEnd/>
            </a:ln>
            <a:effectLst/>
          </p:spPr>
          <p:txBody>
            <a:bodyPr lIns="12700" tIns="12700" rIns="12700" bIns="12700"/>
            <a:lstStyle/>
            <a:p>
              <a:pPr eaLnBrk="0" hangingPunct="0"/>
              <a:r>
                <a:rPr kumimoji="0" lang="ja-JP" altLang="en-US" sz="1200" b="1" u="sng">
                  <a:solidFill>
                    <a:srgbClr val="FF0000"/>
                  </a:solidFill>
                  <a:latin typeface="ＭＳ Ｐゴシック" charset="-128"/>
                </a:rPr>
                <a:t>外装プラスチック</a:t>
              </a:r>
            </a:p>
            <a:p>
              <a:pPr eaLnBrk="0" hangingPunct="0"/>
              <a:r>
                <a:rPr kumimoji="0" lang="ja-JP" altLang="en-US" sz="1200" b="1" u="sng">
                  <a:solidFill>
                    <a:srgbClr val="FF0000"/>
                  </a:solidFill>
                  <a:latin typeface="ＭＳ Ｐゴシック" charset="-128"/>
                </a:rPr>
                <a:t>セパレーター</a:t>
              </a:r>
            </a:p>
            <a:p>
              <a:pPr eaLnBrk="0" hangingPunct="0"/>
              <a:r>
                <a:rPr kumimoji="0" lang="ja-JP" altLang="en-US" sz="1200" b="1" u="sng">
                  <a:solidFill>
                    <a:srgbClr val="000000"/>
                  </a:solidFill>
                  <a:latin typeface="ＭＳ Ｐゴシック" charset="-128"/>
                </a:rPr>
                <a:t>廃アルカリ液</a:t>
              </a:r>
              <a:endParaRPr kumimoji="0" lang="ja-JP" altLang="en-US" sz="1200" b="1">
                <a:solidFill>
                  <a:srgbClr val="000000"/>
                </a:solidFill>
                <a:latin typeface="ＭＳ Ｐゴシック" charset="-128"/>
              </a:endParaRPr>
            </a:p>
          </p:txBody>
        </p:sp>
        <p:sp>
          <p:nvSpPr>
            <p:cNvPr id="1328133" name="Text Box 5"/>
            <p:cNvSpPr txBox="1">
              <a:spLocks noChangeArrowheads="1"/>
            </p:cNvSpPr>
            <p:nvPr/>
          </p:nvSpPr>
          <p:spPr bwMode="auto">
            <a:xfrm>
              <a:off x="2247901" y="2994025"/>
              <a:ext cx="608135" cy="461665"/>
            </a:xfrm>
            <a:prstGeom prst="rect">
              <a:avLst/>
            </a:prstGeom>
            <a:noFill/>
            <a:ln w="12700">
              <a:noFill/>
              <a:miter lim="800000"/>
              <a:headEnd/>
              <a:tailEnd/>
            </a:ln>
            <a:effectLst/>
          </p:spPr>
          <p:txBody>
            <a:bodyPr>
              <a:spAutoFit/>
            </a:bodyPr>
            <a:lstStyle/>
            <a:p>
              <a:pPr>
                <a:spcBef>
                  <a:spcPct val="50000"/>
                </a:spcBef>
              </a:pPr>
              <a:r>
                <a:rPr lang="ja-JP" altLang="en-US" sz="1200" b="1" u="sng"/>
                <a:t>回収粉</a:t>
              </a:r>
            </a:p>
          </p:txBody>
        </p:sp>
        <p:sp>
          <p:nvSpPr>
            <p:cNvPr id="1328134" name="Text Box 6"/>
            <p:cNvSpPr txBox="1">
              <a:spLocks noChangeArrowheads="1"/>
            </p:cNvSpPr>
            <p:nvPr/>
          </p:nvSpPr>
          <p:spPr bwMode="auto">
            <a:xfrm>
              <a:off x="4237893" y="2933700"/>
              <a:ext cx="677008" cy="274638"/>
            </a:xfrm>
            <a:prstGeom prst="rect">
              <a:avLst/>
            </a:prstGeom>
            <a:noFill/>
            <a:ln w="12700">
              <a:noFill/>
              <a:miter lim="800000"/>
              <a:headEnd/>
              <a:tailEnd/>
            </a:ln>
            <a:effectLst/>
          </p:spPr>
          <p:txBody>
            <a:bodyPr>
              <a:spAutoFit/>
            </a:bodyPr>
            <a:lstStyle/>
            <a:p>
              <a:pPr>
                <a:spcBef>
                  <a:spcPct val="50000"/>
                </a:spcBef>
              </a:pPr>
              <a:r>
                <a:rPr lang="ja-JP" altLang="en-US" sz="1200" b="1" u="sng"/>
                <a:t>粗　粒</a:t>
              </a:r>
            </a:p>
          </p:txBody>
        </p:sp>
        <p:sp>
          <p:nvSpPr>
            <p:cNvPr id="1328135" name="Rectangle 7"/>
            <p:cNvSpPr>
              <a:spLocks noChangeArrowheads="1"/>
            </p:cNvSpPr>
            <p:nvPr/>
          </p:nvSpPr>
          <p:spPr bwMode="auto">
            <a:xfrm>
              <a:off x="6312878" y="4049714"/>
              <a:ext cx="490904" cy="161925"/>
            </a:xfrm>
            <a:prstGeom prst="rect">
              <a:avLst/>
            </a:prstGeom>
            <a:noFill/>
            <a:ln w="9525">
              <a:noFill/>
              <a:miter lim="800000"/>
              <a:headEnd/>
              <a:tailEnd/>
            </a:ln>
            <a:effectLst/>
          </p:spPr>
          <p:txBody>
            <a:bodyPr lIns="12700" tIns="12700" rIns="12700" bIns="12700" anchor="ctr" anchorCtr="1"/>
            <a:lstStyle/>
            <a:p>
              <a:pPr eaLnBrk="0" hangingPunct="0"/>
              <a:r>
                <a:rPr kumimoji="0" lang="ja-JP" altLang="en-US" sz="1200" b="1" u="sng">
                  <a:solidFill>
                    <a:srgbClr val="FF0000"/>
                  </a:solidFill>
                  <a:latin typeface="ＭＳ Ｐゴシック" charset="-128"/>
                </a:rPr>
                <a:t>基板等</a:t>
              </a:r>
              <a:endParaRPr kumimoji="0" lang="ja-JP" altLang="en-US" sz="1200" b="1">
                <a:solidFill>
                  <a:srgbClr val="FF0000"/>
                </a:solidFill>
                <a:latin typeface="ＭＳ Ｐゴシック" charset="-128"/>
              </a:endParaRPr>
            </a:p>
          </p:txBody>
        </p:sp>
        <p:sp>
          <p:nvSpPr>
            <p:cNvPr id="1328136" name="Rectangle 8"/>
            <p:cNvSpPr>
              <a:spLocks noChangeArrowheads="1"/>
            </p:cNvSpPr>
            <p:nvPr/>
          </p:nvSpPr>
          <p:spPr bwMode="auto">
            <a:xfrm>
              <a:off x="6210299" y="4505326"/>
              <a:ext cx="929191" cy="163292"/>
            </a:xfrm>
            <a:prstGeom prst="rect">
              <a:avLst/>
            </a:prstGeom>
            <a:noFill/>
            <a:ln w="9525">
              <a:noFill/>
              <a:miter lim="800000"/>
              <a:headEnd/>
              <a:tailEnd/>
            </a:ln>
            <a:effectLst/>
          </p:spPr>
          <p:txBody>
            <a:bodyPr lIns="12700" tIns="12700" rIns="12700" bIns="12700"/>
            <a:lstStyle/>
            <a:p>
              <a:pPr eaLnBrk="0" hangingPunct="0"/>
              <a:r>
                <a:rPr kumimoji="0" lang="ja-JP" altLang="en-US" sz="1200" b="1" u="sng" dirty="0">
                  <a:solidFill>
                    <a:srgbClr val="000000"/>
                  </a:solidFill>
                  <a:latin typeface="ＭＳ Ｐゴシック" charset="-128"/>
                </a:rPr>
                <a:t>Ｆｅ－Ｎｉ原料</a:t>
              </a:r>
              <a:endParaRPr kumimoji="0" lang="ja-JP" altLang="en-US" sz="1200" b="1" dirty="0">
                <a:solidFill>
                  <a:srgbClr val="000000"/>
                </a:solidFill>
                <a:latin typeface="ＭＳ Ｐゴシック" charset="-128"/>
              </a:endParaRPr>
            </a:p>
          </p:txBody>
        </p:sp>
        <p:sp>
          <p:nvSpPr>
            <p:cNvPr id="1328137" name="Rectangle 9"/>
            <p:cNvSpPr>
              <a:spLocks noChangeArrowheads="1"/>
            </p:cNvSpPr>
            <p:nvPr/>
          </p:nvSpPr>
          <p:spPr bwMode="auto">
            <a:xfrm>
              <a:off x="4182208" y="3883025"/>
              <a:ext cx="744415" cy="269875"/>
            </a:xfrm>
            <a:prstGeom prst="rect">
              <a:avLst/>
            </a:prstGeom>
            <a:noFill/>
            <a:ln w="9525">
              <a:noFill/>
              <a:miter lim="800000"/>
              <a:headEnd/>
              <a:tailEnd/>
            </a:ln>
            <a:effectLst/>
          </p:spPr>
          <p:txBody>
            <a:bodyPr lIns="12700" tIns="12700" rIns="12700" bIns="12700" anchor="ctr" anchorCtr="1"/>
            <a:lstStyle/>
            <a:p>
              <a:pPr eaLnBrk="0" hangingPunct="0"/>
              <a:r>
                <a:rPr kumimoji="0" lang="ja-JP" altLang="en-US" sz="1200" b="1" u="sng">
                  <a:solidFill>
                    <a:srgbClr val="FF0000"/>
                  </a:solidFill>
                  <a:latin typeface="ＭＳ Ｐゴシック" charset="-128"/>
                </a:rPr>
                <a:t>正極活物質</a:t>
              </a:r>
            </a:p>
          </p:txBody>
        </p:sp>
        <p:sp>
          <p:nvSpPr>
            <p:cNvPr id="1328138" name="Rectangle 10"/>
            <p:cNvSpPr>
              <a:spLocks noChangeArrowheads="1"/>
            </p:cNvSpPr>
            <p:nvPr/>
          </p:nvSpPr>
          <p:spPr bwMode="auto">
            <a:xfrm>
              <a:off x="2135358" y="4668618"/>
              <a:ext cx="882161" cy="92075"/>
            </a:xfrm>
            <a:prstGeom prst="rect">
              <a:avLst/>
            </a:prstGeom>
            <a:noFill/>
            <a:ln w="9525">
              <a:noFill/>
              <a:miter lim="800000"/>
              <a:headEnd/>
              <a:tailEnd/>
            </a:ln>
            <a:effectLst/>
          </p:spPr>
          <p:txBody>
            <a:bodyPr lIns="12700" tIns="12700" rIns="12700" bIns="12700"/>
            <a:lstStyle/>
            <a:p>
              <a:pPr eaLnBrk="0" hangingPunct="0"/>
              <a:r>
                <a:rPr kumimoji="0" lang="ja-JP" altLang="en-US" sz="1200" b="1" u="sng" dirty="0">
                  <a:solidFill>
                    <a:srgbClr val="FF0000"/>
                  </a:solidFill>
                  <a:latin typeface="ＭＳ Ｐゴシック" charset="-128"/>
                </a:rPr>
                <a:t>負極活物質</a:t>
              </a:r>
              <a:endParaRPr kumimoji="0" lang="ja-JP" altLang="en-US" sz="1200" b="1" dirty="0">
                <a:solidFill>
                  <a:srgbClr val="FF0000"/>
                </a:solidFill>
                <a:latin typeface="ＭＳ Ｐゴシック" charset="-128"/>
              </a:endParaRPr>
            </a:p>
          </p:txBody>
        </p:sp>
        <p:sp>
          <p:nvSpPr>
            <p:cNvPr id="1328139" name="Text Box 11"/>
            <p:cNvSpPr txBox="1">
              <a:spLocks noChangeArrowheads="1"/>
            </p:cNvSpPr>
            <p:nvPr/>
          </p:nvSpPr>
          <p:spPr bwMode="auto">
            <a:xfrm>
              <a:off x="4227636" y="4249739"/>
              <a:ext cx="634511" cy="251074"/>
            </a:xfrm>
            <a:prstGeom prst="rect">
              <a:avLst/>
            </a:prstGeom>
            <a:solidFill>
              <a:srgbClr val="FFFFCC"/>
            </a:solidFill>
            <a:ln w="12700">
              <a:solidFill>
                <a:srgbClr val="000000"/>
              </a:solidFill>
              <a:miter lim="800000"/>
              <a:headEnd/>
              <a:tailEnd/>
            </a:ln>
            <a:effectLst/>
          </p:spPr>
          <p:txBody>
            <a:bodyPr wrap="square">
              <a:spAutoFit/>
            </a:bodyPr>
            <a:lstStyle/>
            <a:p>
              <a:pPr>
                <a:spcBef>
                  <a:spcPct val="50000"/>
                </a:spcBef>
              </a:pPr>
              <a:r>
                <a:rPr lang="ja-JP" altLang="en-US" sz="1200" b="1">
                  <a:solidFill>
                    <a:srgbClr val="0000FF"/>
                  </a:solidFill>
                </a:rPr>
                <a:t>酸浸出</a:t>
              </a:r>
            </a:p>
          </p:txBody>
        </p:sp>
        <p:sp>
          <p:nvSpPr>
            <p:cNvPr id="1328140" name="Rectangle 12"/>
            <p:cNvSpPr>
              <a:spLocks noChangeArrowheads="1"/>
            </p:cNvSpPr>
            <p:nvPr/>
          </p:nvSpPr>
          <p:spPr bwMode="auto">
            <a:xfrm>
              <a:off x="5798528" y="5583239"/>
              <a:ext cx="395654" cy="269875"/>
            </a:xfrm>
            <a:prstGeom prst="rect">
              <a:avLst/>
            </a:prstGeom>
            <a:noFill/>
            <a:ln w="9525">
              <a:noFill/>
              <a:miter lim="800000"/>
              <a:headEnd/>
              <a:tailEnd/>
            </a:ln>
            <a:effectLst/>
          </p:spPr>
          <p:txBody>
            <a:bodyPr lIns="12700" tIns="12700" rIns="12700" bIns="12700"/>
            <a:lstStyle/>
            <a:p>
              <a:pPr eaLnBrk="0" hangingPunct="0"/>
              <a:r>
                <a:rPr kumimoji="0" lang="en-US" altLang="ja-JP" sz="1200" b="1" u="sng">
                  <a:solidFill>
                    <a:srgbClr val="000000"/>
                  </a:solidFill>
                  <a:latin typeface="ＭＳ Ｐゴシック" charset="-128"/>
                </a:rPr>
                <a:t>RE</a:t>
              </a:r>
              <a:r>
                <a:rPr kumimoji="0" lang="ja-JP" altLang="en-US" sz="1200" b="1" u="sng">
                  <a:solidFill>
                    <a:srgbClr val="000000"/>
                  </a:solidFill>
                  <a:latin typeface="ＭＳ Ｐゴシック" charset="-128"/>
                </a:rPr>
                <a:t>塩</a:t>
              </a:r>
              <a:endParaRPr kumimoji="0" lang="ja-JP" altLang="en-US" sz="1200" b="1">
                <a:solidFill>
                  <a:srgbClr val="000000"/>
                </a:solidFill>
                <a:latin typeface="ＭＳ Ｐゴシック" charset="-128"/>
              </a:endParaRPr>
            </a:p>
          </p:txBody>
        </p:sp>
        <p:sp>
          <p:nvSpPr>
            <p:cNvPr id="1328141" name="Rectangle 13"/>
            <p:cNvSpPr>
              <a:spLocks noChangeArrowheads="1"/>
            </p:cNvSpPr>
            <p:nvPr/>
          </p:nvSpPr>
          <p:spPr bwMode="auto">
            <a:xfrm>
              <a:off x="4013689" y="5732464"/>
              <a:ext cx="989134" cy="230187"/>
            </a:xfrm>
            <a:prstGeom prst="rect">
              <a:avLst/>
            </a:prstGeom>
            <a:noFill/>
            <a:ln w="9525">
              <a:noFill/>
              <a:miter lim="800000"/>
              <a:headEnd/>
              <a:tailEnd/>
            </a:ln>
            <a:effectLst/>
          </p:spPr>
          <p:txBody>
            <a:bodyPr lIns="12700" tIns="12700" rIns="12700" bIns="12700"/>
            <a:lstStyle/>
            <a:p>
              <a:pPr eaLnBrk="0" hangingPunct="0"/>
              <a:r>
                <a:rPr kumimoji="0" lang="ja-JP" altLang="en-US" sz="1400" b="1" u="sng">
                  <a:solidFill>
                    <a:srgbClr val="009900"/>
                  </a:solidFill>
                  <a:latin typeface="ＭＳ Ｐゴシック" charset="-128"/>
                </a:rPr>
                <a:t>正極</a:t>
              </a:r>
              <a:r>
                <a:rPr kumimoji="0" lang="ja-JP" altLang="en-US" sz="1200" b="1" u="sng">
                  <a:solidFill>
                    <a:srgbClr val="009900"/>
                  </a:solidFill>
                  <a:latin typeface="ＭＳ Ｐゴシック" charset="-128"/>
                </a:rPr>
                <a:t>原料　</a:t>
              </a:r>
              <a:r>
                <a:rPr kumimoji="0" lang="en-US" altLang="ja-JP" sz="1200" b="1" u="sng">
                  <a:solidFill>
                    <a:srgbClr val="009900"/>
                  </a:solidFill>
                  <a:latin typeface="ＭＳ Ｐゴシック" charset="-128"/>
                </a:rPr>
                <a:t>(Ni,Co</a:t>
              </a:r>
              <a:r>
                <a:rPr kumimoji="0" lang="ja-JP" altLang="en-US" sz="1200" b="1" u="sng">
                  <a:solidFill>
                    <a:srgbClr val="009900"/>
                  </a:solidFill>
                  <a:latin typeface="ＭＳ Ｐゴシック" charset="-128"/>
                </a:rPr>
                <a:t>溶液</a:t>
              </a:r>
              <a:r>
                <a:rPr kumimoji="0" lang="en-US" altLang="ja-JP" sz="1200" b="1" u="sng">
                  <a:solidFill>
                    <a:srgbClr val="009900"/>
                  </a:solidFill>
                  <a:latin typeface="ＭＳ Ｐゴシック" charset="-128"/>
                </a:rPr>
                <a:t>)</a:t>
              </a:r>
              <a:endParaRPr kumimoji="0" lang="en-US" altLang="ja-JP" sz="1200" b="1">
                <a:solidFill>
                  <a:srgbClr val="009900"/>
                </a:solidFill>
                <a:latin typeface="ＭＳ Ｐゴシック" charset="-128"/>
              </a:endParaRPr>
            </a:p>
          </p:txBody>
        </p:sp>
        <p:sp>
          <p:nvSpPr>
            <p:cNvPr id="1328142" name="Rectangle 14"/>
            <p:cNvSpPr>
              <a:spLocks noChangeArrowheads="1"/>
            </p:cNvSpPr>
            <p:nvPr/>
          </p:nvSpPr>
          <p:spPr bwMode="auto">
            <a:xfrm>
              <a:off x="2132102" y="5778281"/>
              <a:ext cx="871904" cy="204787"/>
            </a:xfrm>
            <a:prstGeom prst="rect">
              <a:avLst/>
            </a:prstGeom>
            <a:noFill/>
            <a:ln w="9525">
              <a:noFill/>
              <a:miter lim="800000"/>
              <a:headEnd/>
              <a:tailEnd/>
            </a:ln>
            <a:effectLst/>
          </p:spPr>
          <p:txBody>
            <a:bodyPr lIns="12700" tIns="12700" rIns="12700" bIns="12700"/>
            <a:lstStyle/>
            <a:p>
              <a:pPr eaLnBrk="0" hangingPunct="0"/>
              <a:r>
                <a:rPr kumimoji="0" lang="ja-JP" altLang="en-US" sz="1400" b="1" u="sng" dirty="0">
                  <a:solidFill>
                    <a:srgbClr val="009900"/>
                  </a:solidFill>
                  <a:latin typeface="ＭＳ Ｐゴシック" charset="-128"/>
                </a:rPr>
                <a:t>負極原料</a:t>
              </a:r>
              <a:endParaRPr kumimoji="0" lang="ja-JP" altLang="en-US" sz="1400" b="1" dirty="0">
                <a:solidFill>
                  <a:srgbClr val="009900"/>
                </a:solidFill>
                <a:latin typeface="ＭＳ Ｐゴシック" charset="-128"/>
              </a:endParaRPr>
            </a:p>
          </p:txBody>
        </p:sp>
        <p:sp>
          <p:nvSpPr>
            <p:cNvPr id="1328143" name="Text Box 15"/>
            <p:cNvSpPr txBox="1">
              <a:spLocks noChangeArrowheads="1"/>
            </p:cNvSpPr>
            <p:nvPr/>
          </p:nvSpPr>
          <p:spPr bwMode="auto">
            <a:xfrm>
              <a:off x="4155831" y="5316539"/>
              <a:ext cx="750277" cy="251074"/>
            </a:xfrm>
            <a:prstGeom prst="rect">
              <a:avLst/>
            </a:prstGeom>
            <a:solidFill>
              <a:srgbClr val="FFFFCC"/>
            </a:solidFill>
            <a:ln w="12700">
              <a:solidFill>
                <a:srgbClr val="000000"/>
              </a:solidFill>
              <a:miter lim="800000"/>
              <a:headEnd/>
              <a:tailEnd/>
            </a:ln>
            <a:effectLst/>
          </p:spPr>
          <p:txBody>
            <a:bodyPr wrap="square">
              <a:spAutoFit/>
            </a:bodyPr>
            <a:lstStyle/>
            <a:p>
              <a:pPr>
                <a:spcBef>
                  <a:spcPct val="50000"/>
                </a:spcBef>
              </a:pPr>
              <a:r>
                <a:rPr lang="ja-JP" altLang="en-US" sz="1200" b="1">
                  <a:solidFill>
                    <a:srgbClr val="0000FF"/>
                  </a:solidFill>
                </a:rPr>
                <a:t>溶媒抽出</a:t>
              </a:r>
            </a:p>
          </p:txBody>
        </p:sp>
        <p:sp>
          <p:nvSpPr>
            <p:cNvPr id="1328144" name="Text Box 16"/>
            <p:cNvSpPr txBox="1">
              <a:spLocks noChangeArrowheads="1"/>
            </p:cNvSpPr>
            <p:nvPr/>
          </p:nvSpPr>
          <p:spPr bwMode="auto">
            <a:xfrm>
              <a:off x="2108689" y="5126039"/>
              <a:ext cx="830873" cy="251074"/>
            </a:xfrm>
            <a:prstGeom prst="rect">
              <a:avLst/>
            </a:prstGeom>
            <a:solidFill>
              <a:srgbClr val="FFFFCC"/>
            </a:solidFill>
            <a:ln w="12700">
              <a:solidFill>
                <a:srgbClr val="000000"/>
              </a:solidFill>
              <a:miter lim="800000"/>
              <a:headEnd/>
              <a:tailEnd/>
            </a:ln>
            <a:effectLst/>
          </p:spPr>
          <p:txBody>
            <a:bodyPr wrap="square">
              <a:spAutoFit/>
            </a:bodyPr>
            <a:lstStyle/>
            <a:p>
              <a:pPr>
                <a:spcBef>
                  <a:spcPct val="50000"/>
                </a:spcBef>
              </a:pPr>
              <a:r>
                <a:rPr lang="ja-JP" altLang="en-US" sz="1200" b="1">
                  <a:solidFill>
                    <a:srgbClr val="0000FF"/>
                  </a:solidFill>
                </a:rPr>
                <a:t>還元・脱炭</a:t>
              </a:r>
            </a:p>
          </p:txBody>
        </p:sp>
        <p:sp>
          <p:nvSpPr>
            <p:cNvPr id="1328145" name="Line 17"/>
            <p:cNvSpPr>
              <a:spLocks noChangeShapeType="1"/>
            </p:cNvSpPr>
            <p:nvPr/>
          </p:nvSpPr>
          <p:spPr bwMode="auto">
            <a:xfrm>
              <a:off x="1672004" y="1930400"/>
              <a:ext cx="468923" cy="0"/>
            </a:xfrm>
            <a:prstGeom prst="line">
              <a:avLst/>
            </a:prstGeom>
            <a:noFill/>
            <a:ln w="15875">
              <a:solidFill>
                <a:schemeClr val="tx1"/>
              </a:solidFill>
              <a:round/>
              <a:headEnd/>
              <a:tailEnd/>
            </a:ln>
            <a:effectLst/>
          </p:spPr>
          <p:txBody>
            <a:bodyPr/>
            <a:lstStyle/>
            <a:p>
              <a:endParaRPr lang="ja-JP" altLang="en-US"/>
            </a:p>
          </p:txBody>
        </p:sp>
        <p:sp>
          <p:nvSpPr>
            <p:cNvPr id="1328146" name="Line 18"/>
            <p:cNvSpPr>
              <a:spLocks noChangeShapeType="1"/>
            </p:cNvSpPr>
            <p:nvPr/>
          </p:nvSpPr>
          <p:spPr bwMode="auto">
            <a:xfrm>
              <a:off x="3642946" y="1922463"/>
              <a:ext cx="918797" cy="0"/>
            </a:xfrm>
            <a:prstGeom prst="line">
              <a:avLst/>
            </a:prstGeom>
            <a:noFill/>
            <a:ln w="15875">
              <a:solidFill>
                <a:schemeClr val="tx1"/>
              </a:solidFill>
              <a:round/>
              <a:headEnd/>
              <a:tailEnd/>
            </a:ln>
            <a:effectLst/>
          </p:spPr>
          <p:txBody>
            <a:bodyPr/>
            <a:lstStyle/>
            <a:p>
              <a:endParaRPr lang="ja-JP" altLang="en-US"/>
            </a:p>
          </p:txBody>
        </p:sp>
        <p:sp>
          <p:nvSpPr>
            <p:cNvPr id="1328147" name="Line 19"/>
            <p:cNvSpPr>
              <a:spLocks noChangeShapeType="1"/>
            </p:cNvSpPr>
            <p:nvPr/>
          </p:nvSpPr>
          <p:spPr bwMode="auto">
            <a:xfrm>
              <a:off x="4564674" y="1928813"/>
              <a:ext cx="0" cy="214312"/>
            </a:xfrm>
            <a:prstGeom prst="line">
              <a:avLst/>
            </a:prstGeom>
            <a:noFill/>
            <a:ln w="15875">
              <a:solidFill>
                <a:schemeClr val="tx1"/>
              </a:solidFill>
              <a:round/>
              <a:headEnd/>
              <a:tailEnd/>
            </a:ln>
            <a:effectLst/>
          </p:spPr>
          <p:txBody>
            <a:bodyPr/>
            <a:lstStyle/>
            <a:p>
              <a:endParaRPr lang="ja-JP" altLang="en-US"/>
            </a:p>
          </p:txBody>
        </p:sp>
        <p:sp>
          <p:nvSpPr>
            <p:cNvPr id="1328148" name="Line 20"/>
            <p:cNvSpPr>
              <a:spLocks noChangeShapeType="1"/>
            </p:cNvSpPr>
            <p:nvPr/>
          </p:nvSpPr>
          <p:spPr bwMode="auto">
            <a:xfrm>
              <a:off x="2546839" y="2825750"/>
              <a:ext cx="4708281" cy="0"/>
            </a:xfrm>
            <a:prstGeom prst="line">
              <a:avLst/>
            </a:prstGeom>
            <a:noFill/>
            <a:ln w="15875">
              <a:solidFill>
                <a:schemeClr val="tx1"/>
              </a:solidFill>
              <a:round/>
              <a:headEnd/>
              <a:tailEnd/>
            </a:ln>
            <a:effectLst/>
          </p:spPr>
          <p:txBody>
            <a:bodyPr/>
            <a:lstStyle/>
            <a:p>
              <a:endParaRPr lang="ja-JP" altLang="en-US"/>
            </a:p>
          </p:txBody>
        </p:sp>
        <p:sp>
          <p:nvSpPr>
            <p:cNvPr id="1328149" name="Line 21"/>
            <p:cNvSpPr>
              <a:spLocks noChangeShapeType="1"/>
            </p:cNvSpPr>
            <p:nvPr/>
          </p:nvSpPr>
          <p:spPr bwMode="auto">
            <a:xfrm>
              <a:off x="4576397" y="2676526"/>
              <a:ext cx="0" cy="296863"/>
            </a:xfrm>
            <a:prstGeom prst="line">
              <a:avLst/>
            </a:prstGeom>
            <a:noFill/>
            <a:ln w="15875">
              <a:solidFill>
                <a:schemeClr val="tx1"/>
              </a:solidFill>
              <a:round/>
              <a:headEnd/>
              <a:tailEnd/>
            </a:ln>
            <a:effectLst/>
          </p:spPr>
          <p:txBody>
            <a:bodyPr/>
            <a:lstStyle/>
            <a:p>
              <a:endParaRPr lang="ja-JP" altLang="en-US"/>
            </a:p>
          </p:txBody>
        </p:sp>
        <p:sp>
          <p:nvSpPr>
            <p:cNvPr id="1328150" name="Line 22"/>
            <p:cNvSpPr>
              <a:spLocks noChangeShapeType="1"/>
            </p:cNvSpPr>
            <p:nvPr/>
          </p:nvSpPr>
          <p:spPr bwMode="auto">
            <a:xfrm>
              <a:off x="4570535" y="3763963"/>
              <a:ext cx="1992923" cy="0"/>
            </a:xfrm>
            <a:prstGeom prst="line">
              <a:avLst/>
            </a:prstGeom>
            <a:noFill/>
            <a:ln w="15875">
              <a:solidFill>
                <a:schemeClr val="tx1"/>
              </a:solidFill>
              <a:round/>
              <a:headEnd/>
              <a:tailEnd/>
            </a:ln>
            <a:effectLst/>
          </p:spPr>
          <p:txBody>
            <a:bodyPr/>
            <a:lstStyle/>
            <a:p>
              <a:endParaRPr lang="ja-JP" altLang="en-US"/>
            </a:p>
          </p:txBody>
        </p:sp>
        <p:sp>
          <p:nvSpPr>
            <p:cNvPr id="1328151" name="Line 23"/>
            <p:cNvSpPr>
              <a:spLocks noChangeShapeType="1"/>
            </p:cNvSpPr>
            <p:nvPr/>
          </p:nvSpPr>
          <p:spPr bwMode="auto">
            <a:xfrm>
              <a:off x="2560027" y="2840039"/>
              <a:ext cx="0" cy="161925"/>
            </a:xfrm>
            <a:prstGeom prst="line">
              <a:avLst/>
            </a:prstGeom>
            <a:noFill/>
            <a:ln w="15875">
              <a:solidFill>
                <a:schemeClr val="tx1"/>
              </a:solidFill>
              <a:round/>
              <a:headEnd/>
              <a:tailEnd/>
            </a:ln>
            <a:effectLst/>
          </p:spPr>
          <p:txBody>
            <a:bodyPr/>
            <a:lstStyle/>
            <a:p>
              <a:endParaRPr lang="ja-JP" altLang="en-US"/>
            </a:p>
          </p:txBody>
        </p:sp>
        <p:sp>
          <p:nvSpPr>
            <p:cNvPr id="1328152" name="Line 24"/>
            <p:cNvSpPr>
              <a:spLocks noChangeShapeType="1"/>
            </p:cNvSpPr>
            <p:nvPr/>
          </p:nvSpPr>
          <p:spPr bwMode="auto">
            <a:xfrm>
              <a:off x="6554666" y="3757613"/>
              <a:ext cx="0" cy="285750"/>
            </a:xfrm>
            <a:prstGeom prst="line">
              <a:avLst/>
            </a:prstGeom>
            <a:noFill/>
            <a:ln w="15875">
              <a:solidFill>
                <a:schemeClr val="tx1"/>
              </a:solidFill>
              <a:round/>
              <a:headEnd/>
              <a:tailEnd/>
            </a:ln>
            <a:effectLst/>
          </p:spPr>
          <p:txBody>
            <a:bodyPr/>
            <a:lstStyle/>
            <a:p>
              <a:endParaRPr lang="ja-JP" altLang="en-US"/>
            </a:p>
          </p:txBody>
        </p:sp>
        <p:sp>
          <p:nvSpPr>
            <p:cNvPr id="1328153" name="Line 25"/>
            <p:cNvSpPr>
              <a:spLocks noChangeShapeType="1"/>
            </p:cNvSpPr>
            <p:nvPr/>
          </p:nvSpPr>
          <p:spPr bwMode="auto">
            <a:xfrm>
              <a:off x="7249258" y="2840039"/>
              <a:ext cx="0" cy="338137"/>
            </a:xfrm>
            <a:prstGeom prst="line">
              <a:avLst/>
            </a:prstGeom>
            <a:noFill/>
            <a:ln w="15875">
              <a:solidFill>
                <a:schemeClr val="tx1"/>
              </a:solidFill>
              <a:round/>
              <a:headEnd/>
              <a:tailEnd/>
            </a:ln>
            <a:effectLst/>
          </p:spPr>
          <p:txBody>
            <a:bodyPr/>
            <a:lstStyle/>
            <a:p>
              <a:endParaRPr lang="ja-JP" altLang="en-US"/>
            </a:p>
          </p:txBody>
        </p:sp>
        <p:sp>
          <p:nvSpPr>
            <p:cNvPr id="1328154" name="Line 26"/>
            <p:cNvSpPr>
              <a:spLocks noChangeShapeType="1"/>
            </p:cNvSpPr>
            <p:nvPr/>
          </p:nvSpPr>
          <p:spPr bwMode="auto">
            <a:xfrm>
              <a:off x="4573466" y="3167063"/>
              <a:ext cx="0" cy="138112"/>
            </a:xfrm>
            <a:prstGeom prst="line">
              <a:avLst/>
            </a:prstGeom>
            <a:noFill/>
            <a:ln w="15875">
              <a:solidFill>
                <a:schemeClr val="tx1"/>
              </a:solidFill>
              <a:round/>
              <a:headEnd/>
              <a:tailEnd/>
            </a:ln>
            <a:effectLst/>
          </p:spPr>
          <p:txBody>
            <a:bodyPr/>
            <a:lstStyle/>
            <a:p>
              <a:endParaRPr lang="ja-JP" altLang="en-US"/>
            </a:p>
          </p:txBody>
        </p:sp>
        <p:sp>
          <p:nvSpPr>
            <p:cNvPr id="1328155" name="Text Box 27"/>
            <p:cNvSpPr txBox="1">
              <a:spLocks noChangeArrowheads="1"/>
            </p:cNvSpPr>
            <p:nvPr/>
          </p:nvSpPr>
          <p:spPr bwMode="auto">
            <a:xfrm>
              <a:off x="4075235" y="2170113"/>
              <a:ext cx="1041888" cy="461665"/>
            </a:xfrm>
            <a:prstGeom prst="rect">
              <a:avLst/>
            </a:prstGeom>
            <a:solidFill>
              <a:srgbClr val="FFFFCC"/>
            </a:solidFill>
            <a:ln w="38100">
              <a:solidFill>
                <a:srgbClr val="0000FF"/>
              </a:solidFill>
              <a:miter lim="800000"/>
              <a:headEnd/>
              <a:tailEnd/>
            </a:ln>
            <a:effectLst/>
          </p:spPr>
          <p:txBody>
            <a:bodyPr>
              <a:spAutoFit/>
            </a:bodyPr>
            <a:lstStyle/>
            <a:p>
              <a:pPr>
                <a:spcBef>
                  <a:spcPct val="50000"/>
                </a:spcBef>
              </a:pPr>
              <a:r>
                <a:rPr lang="ja-JP" altLang="en-US" sz="1200" b="1">
                  <a:solidFill>
                    <a:srgbClr val="0033CC"/>
                  </a:solidFill>
                </a:rPr>
                <a:t>湿式分級　　（</a:t>
              </a:r>
              <a:r>
                <a:rPr lang="en-US" altLang="ja-JP" sz="1200" b="1">
                  <a:solidFill>
                    <a:srgbClr val="0033CC"/>
                  </a:solidFill>
                </a:rPr>
                <a:t>16mesh</a:t>
              </a:r>
              <a:r>
                <a:rPr lang="ja-JP" altLang="en-US" sz="1200" b="1">
                  <a:solidFill>
                    <a:srgbClr val="0033CC"/>
                  </a:solidFill>
                </a:rPr>
                <a:t>）</a:t>
              </a:r>
            </a:p>
          </p:txBody>
        </p:sp>
        <p:sp>
          <p:nvSpPr>
            <p:cNvPr id="1328156" name="Text Box 28"/>
            <p:cNvSpPr txBox="1">
              <a:spLocks noChangeArrowheads="1"/>
            </p:cNvSpPr>
            <p:nvPr/>
          </p:nvSpPr>
          <p:spPr bwMode="auto">
            <a:xfrm>
              <a:off x="4236427" y="3306764"/>
              <a:ext cx="625719" cy="287337"/>
            </a:xfrm>
            <a:prstGeom prst="rect">
              <a:avLst/>
            </a:prstGeom>
            <a:solidFill>
              <a:srgbClr val="FFFFCC"/>
            </a:solidFill>
            <a:ln w="12700">
              <a:solidFill>
                <a:schemeClr val="tx1"/>
              </a:solidFill>
              <a:miter lim="800000"/>
              <a:headEnd/>
              <a:tailEnd/>
            </a:ln>
            <a:effectLst/>
          </p:spPr>
          <p:txBody>
            <a:bodyPr>
              <a:spAutoFit/>
            </a:bodyPr>
            <a:lstStyle/>
            <a:p>
              <a:pPr>
                <a:spcBef>
                  <a:spcPct val="50000"/>
                </a:spcBef>
              </a:pPr>
              <a:r>
                <a:rPr lang="ja-JP" altLang="en-US" sz="1200" b="1">
                  <a:solidFill>
                    <a:srgbClr val="0033CC"/>
                  </a:solidFill>
                </a:rPr>
                <a:t>磁　選</a:t>
              </a:r>
            </a:p>
          </p:txBody>
        </p:sp>
        <p:sp>
          <p:nvSpPr>
            <p:cNvPr id="1328157" name="Text Box 29"/>
            <p:cNvSpPr txBox="1">
              <a:spLocks noChangeArrowheads="1"/>
            </p:cNvSpPr>
            <p:nvPr/>
          </p:nvSpPr>
          <p:spPr bwMode="auto">
            <a:xfrm>
              <a:off x="2126274" y="4052888"/>
              <a:ext cx="839665" cy="251074"/>
            </a:xfrm>
            <a:prstGeom prst="rect">
              <a:avLst/>
            </a:prstGeom>
            <a:solidFill>
              <a:srgbClr val="FFFFCC"/>
            </a:solidFill>
            <a:ln w="12700">
              <a:solidFill>
                <a:srgbClr val="000000"/>
              </a:solidFill>
              <a:miter lim="800000"/>
              <a:headEnd/>
              <a:tailEnd/>
            </a:ln>
            <a:effectLst/>
          </p:spPr>
          <p:txBody>
            <a:bodyPr wrap="square">
              <a:spAutoFit/>
            </a:bodyPr>
            <a:lstStyle/>
            <a:p>
              <a:pPr>
                <a:spcBef>
                  <a:spcPct val="50000"/>
                </a:spcBef>
              </a:pPr>
              <a:r>
                <a:rPr lang="ja-JP" altLang="en-US" sz="1200" b="1">
                  <a:solidFill>
                    <a:srgbClr val="0000FF"/>
                  </a:solidFill>
                </a:rPr>
                <a:t>ろ過・乾燥</a:t>
              </a:r>
            </a:p>
          </p:txBody>
        </p:sp>
        <p:sp>
          <p:nvSpPr>
            <p:cNvPr id="1328158" name="Text Box 30"/>
            <p:cNvSpPr txBox="1">
              <a:spLocks noChangeArrowheads="1"/>
            </p:cNvSpPr>
            <p:nvPr/>
          </p:nvSpPr>
          <p:spPr bwMode="auto">
            <a:xfrm>
              <a:off x="4145573" y="4797425"/>
              <a:ext cx="778119" cy="287338"/>
            </a:xfrm>
            <a:prstGeom prst="rect">
              <a:avLst/>
            </a:prstGeom>
            <a:solidFill>
              <a:srgbClr val="FFFFCC"/>
            </a:solidFill>
            <a:ln w="12700">
              <a:solidFill>
                <a:srgbClr val="000000"/>
              </a:solidFill>
              <a:miter lim="800000"/>
              <a:headEnd/>
              <a:tailEnd/>
            </a:ln>
            <a:effectLst/>
          </p:spPr>
          <p:txBody>
            <a:bodyPr>
              <a:spAutoFit/>
            </a:bodyPr>
            <a:lstStyle/>
            <a:p>
              <a:pPr>
                <a:spcBef>
                  <a:spcPct val="50000"/>
                </a:spcBef>
              </a:pPr>
              <a:r>
                <a:rPr lang="ja-JP" altLang="en-US" sz="1200" b="1">
                  <a:solidFill>
                    <a:srgbClr val="0000FF"/>
                  </a:solidFill>
                </a:rPr>
                <a:t>脱</a:t>
              </a:r>
              <a:r>
                <a:rPr lang="en-US" altLang="ja-JP" sz="1200" b="1">
                  <a:solidFill>
                    <a:srgbClr val="0000FF"/>
                  </a:solidFill>
                </a:rPr>
                <a:t>Fe/RE</a:t>
              </a:r>
            </a:p>
          </p:txBody>
        </p:sp>
        <p:sp>
          <p:nvSpPr>
            <p:cNvPr id="1328159" name="Rectangle 31"/>
            <p:cNvSpPr>
              <a:spLocks noChangeArrowheads="1"/>
            </p:cNvSpPr>
            <p:nvPr/>
          </p:nvSpPr>
          <p:spPr bwMode="auto">
            <a:xfrm>
              <a:off x="5297366" y="4857750"/>
              <a:ext cx="432288" cy="268288"/>
            </a:xfrm>
            <a:prstGeom prst="rect">
              <a:avLst/>
            </a:prstGeom>
            <a:noFill/>
            <a:ln w="9525">
              <a:noFill/>
              <a:miter lim="800000"/>
              <a:headEnd/>
              <a:tailEnd/>
            </a:ln>
            <a:effectLst/>
          </p:spPr>
          <p:txBody>
            <a:bodyPr lIns="12700" tIns="12700" rIns="12700" bIns="12700" anchor="ctr" anchorCtr="1"/>
            <a:lstStyle/>
            <a:p>
              <a:pPr eaLnBrk="0" hangingPunct="0"/>
              <a:r>
                <a:rPr kumimoji="0" lang="ja-JP" altLang="en-US" sz="1200" b="1" u="sng">
                  <a:solidFill>
                    <a:srgbClr val="000000"/>
                  </a:solidFill>
                  <a:latin typeface="ＭＳ Ｐゴシック" charset="-128"/>
                </a:rPr>
                <a:t>残渣</a:t>
              </a:r>
              <a:endParaRPr kumimoji="0" lang="ja-JP" altLang="en-US" sz="1200" b="1">
                <a:solidFill>
                  <a:srgbClr val="000000"/>
                </a:solidFill>
                <a:latin typeface="ＭＳ Ｐゴシック" charset="-128"/>
              </a:endParaRPr>
            </a:p>
          </p:txBody>
        </p:sp>
        <p:sp>
          <p:nvSpPr>
            <p:cNvPr id="1328160" name="Rectangle 32"/>
            <p:cNvSpPr>
              <a:spLocks noChangeArrowheads="1"/>
            </p:cNvSpPr>
            <p:nvPr/>
          </p:nvSpPr>
          <p:spPr bwMode="auto">
            <a:xfrm>
              <a:off x="5276851" y="5589589"/>
              <a:ext cx="395654" cy="269875"/>
            </a:xfrm>
            <a:prstGeom prst="rect">
              <a:avLst/>
            </a:prstGeom>
            <a:noFill/>
            <a:ln w="9525">
              <a:noFill/>
              <a:miter lim="800000"/>
              <a:headEnd/>
              <a:tailEnd/>
            </a:ln>
            <a:effectLst/>
          </p:spPr>
          <p:txBody>
            <a:bodyPr lIns="12700" tIns="12700" rIns="12700" bIns="12700"/>
            <a:lstStyle/>
            <a:p>
              <a:pPr eaLnBrk="0" hangingPunct="0"/>
              <a:r>
                <a:rPr kumimoji="0" lang="ja-JP" altLang="en-US" sz="1200" b="1" u="sng">
                  <a:solidFill>
                    <a:srgbClr val="000000"/>
                  </a:solidFill>
                  <a:latin typeface="ＭＳ Ｐゴシック" charset="-128"/>
                </a:rPr>
                <a:t>Ｆｅ塩</a:t>
              </a:r>
              <a:endParaRPr kumimoji="0" lang="ja-JP" altLang="en-US" sz="1200" b="1">
                <a:solidFill>
                  <a:srgbClr val="000000"/>
                </a:solidFill>
                <a:latin typeface="ＭＳ Ｐゴシック" charset="-128"/>
              </a:endParaRPr>
            </a:p>
          </p:txBody>
        </p:sp>
        <p:sp>
          <p:nvSpPr>
            <p:cNvPr id="1328161" name="Line 33"/>
            <p:cNvSpPr>
              <a:spLocks noChangeShapeType="1"/>
            </p:cNvSpPr>
            <p:nvPr/>
          </p:nvSpPr>
          <p:spPr bwMode="auto">
            <a:xfrm flipV="1">
              <a:off x="2709497" y="1931989"/>
              <a:ext cx="357554" cy="1587"/>
            </a:xfrm>
            <a:prstGeom prst="line">
              <a:avLst/>
            </a:prstGeom>
            <a:noFill/>
            <a:ln w="15875">
              <a:solidFill>
                <a:schemeClr val="tx1"/>
              </a:solidFill>
              <a:round/>
              <a:headEnd/>
              <a:tailEnd/>
            </a:ln>
            <a:effectLst/>
          </p:spPr>
          <p:txBody>
            <a:bodyPr/>
            <a:lstStyle/>
            <a:p>
              <a:endParaRPr lang="ja-JP" altLang="en-US"/>
            </a:p>
          </p:txBody>
        </p:sp>
        <p:sp>
          <p:nvSpPr>
            <p:cNvPr id="1328162" name="Text Box 34"/>
            <p:cNvSpPr txBox="1">
              <a:spLocks noChangeArrowheads="1"/>
            </p:cNvSpPr>
            <p:nvPr/>
          </p:nvSpPr>
          <p:spPr bwMode="auto">
            <a:xfrm>
              <a:off x="2132135" y="1800225"/>
              <a:ext cx="561242" cy="461665"/>
            </a:xfrm>
            <a:prstGeom prst="rect">
              <a:avLst/>
            </a:prstGeom>
            <a:solidFill>
              <a:srgbClr val="FFFFCC"/>
            </a:solidFill>
            <a:ln w="12700">
              <a:solidFill>
                <a:srgbClr val="000000"/>
              </a:solidFill>
              <a:miter lim="800000"/>
              <a:headEnd/>
              <a:tailEnd/>
            </a:ln>
            <a:effectLst/>
          </p:spPr>
          <p:txBody>
            <a:bodyPr>
              <a:spAutoFit/>
            </a:bodyPr>
            <a:lstStyle/>
            <a:p>
              <a:pPr>
                <a:spcBef>
                  <a:spcPct val="50000"/>
                </a:spcBef>
              </a:pPr>
              <a:r>
                <a:rPr lang="ja-JP" altLang="en-US" sz="1200" b="1">
                  <a:solidFill>
                    <a:srgbClr val="0000FF"/>
                  </a:solidFill>
                </a:rPr>
                <a:t>冷　却</a:t>
              </a:r>
            </a:p>
          </p:txBody>
        </p:sp>
        <p:sp>
          <p:nvSpPr>
            <p:cNvPr id="1328163" name="Text Box 35"/>
            <p:cNvSpPr txBox="1">
              <a:spLocks noChangeArrowheads="1"/>
            </p:cNvSpPr>
            <p:nvPr/>
          </p:nvSpPr>
          <p:spPr bwMode="auto">
            <a:xfrm>
              <a:off x="2227385" y="3479800"/>
              <a:ext cx="592015" cy="287338"/>
            </a:xfrm>
            <a:prstGeom prst="rect">
              <a:avLst/>
            </a:prstGeom>
            <a:solidFill>
              <a:srgbClr val="FFFFCC"/>
            </a:solidFill>
            <a:ln w="12700">
              <a:solidFill>
                <a:schemeClr val="tx1"/>
              </a:solidFill>
              <a:miter lim="800000"/>
              <a:headEnd/>
              <a:tailEnd/>
            </a:ln>
            <a:effectLst/>
          </p:spPr>
          <p:txBody>
            <a:bodyPr>
              <a:spAutoFit/>
            </a:bodyPr>
            <a:lstStyle/>
            <a:p>
              <a:pPr>
                <a:spcBef>
                  <a:spcPct val="50000"/>
                </a:spcBef>
              </a:pPr>
              <a:r>
                <a:rPr lang="ja-JP" altLang="en-US" sz="1200" b="1">
                  <a:solidFill>
                    <a:srgbClr val="0033CC"/>
                  </a:solidFill>
                </a:rPr>
                <a:t>除　鉄</a:t>
              </a:r>
            </a:p>
          </p:txBody>
        </p:sp>
        <p:pic>
          <p:nvPicPr>
            <p:cNvPr id="1328164" name="Picture 36"/>
            <p:cNvPicPr>
              <a:picLocks noChangeAspect="1" noChangeArrowheads="1"/>
            </p:cNvPicPr>
            <p:nvPr/>
          </p:nvPicPr>
          <p:blipFill>
            <a:blip r:embed="rId2" cstate="print"/>
            <a:srcRect t="21935" b="38808"/>
            <a:stretch>
              <a:fillRect/>
            </a:stretch>
          </p:blipFill>
          <p:spPr bwMode="auto">
            <a:xfrm>
              <a:off x="477715" y="2255838"/>
              <a:ext cx="1535723" cy="488950"/>
            </a:xfrm>
            <a:prstGeom prst="rect">
              <a:avLst/>
            </a:prstGeom>
            <a:noFill/>
            <a:ln w="9525">
              <a:noFill/>
              <a:miter lim="800000"/>
              <a:headEnd/>
              <a:tailEnd/>
            </a:ln>
          </p:spPr>
        </p:pic>
        <p:sp>
          <p:nvSpPr>
            <p:cNvPr id="1328166" name="Line 38"/>
            <p:cNvSpPr>
              <a:spLocks noChangeShapeType="1"/>
            </p:cNvSpPr>
            <p:nvPr/>
          </p:nvSpPr>
          <p:spPr bwMode="auto">
            <a:xfrm>
              <a:off x="2554166" y="3227389"/>
              <a:ext cx="0" cy="257175"/>
            </a:xfrm>
            <a:prstGeom prst="line">
              <a:avLst/>
            </a:prstGeom>
            <a:noFill/>
            <a:ln w="15875">
              <a:solidFill>
                <a:schemeClr val="tx1"/>
              </a:solidFill>
              <a:round/>
              <a:headEnd/>
              <a:tailEnd/>
            </a:ln>
            <a:effectLst/>
          </p:spPr>
          <p:txBody>
            <a:bodyPr/>
            <a:lstStyle/>
            <a:p>
              <a:endParaRPr lang="ja-JP" altLang="en-US"/>
            </a:p>
          </p:txBody>
        </p:sp>
        <p:sp>
          <p:nvSpPr>
            <p:cNvPr id="1328167" name="Line 39"/>
            <p:cNvSpPr>
              <a:spLocks noChangeShapeType="1"/>
            </p:cNvSpPr>
            <p:nvPr/>
          </p:nvSpPr>
          <p:spPr bwMode="auto">
            <a:xfrm>
              <a:off x="2551235" y="3778250"/>
              <a:ext cx="0" cy="277813"/>
            </a:xfrm>
            <a:prstGeom prst="line">
              <a:avLst/>
            </a:prstGeom>
            <a:noFill/>
            <a:ln w="15875">
              <a:solidFill>
                <a:schemeClr val="tx1"/>
              </a:solidFill>
              <a:round/>
              <a:headEnd/>
              <a:tailEnd/>
            </a:ln>
            <a:effectLst/>
          </p:spPr>
          <p:txBody>
            <a:bodyPr/>
            <a:lstStyle/>
            <a:p>
              <a:endParaRPr lang="ja-JP" altLang="en-US"/>
            </a:p>
          </p:txBody>
        </p:sp>
        <p:sp>
          <p:nvSpPr>
            <p:cNvPr id="1328168" name="Line 40"/>
            <p:cNvSpPr>
              <a:spLocks noChangeShapeType="1"/>
            </p:cNvSpPr>
            <p:nvPr/>
          </p:nvSpPr>
          <p:spPr bwMode="auto">
            <a:xfrm>
              <a:off x="2553059" y="4346120"/>
              <a:ext cx="0" cy="326307"/>
            </a:xfrm>
            <a:prstGeom prst="line">
              <a:avLst/>
            </a:prstGeom>
            <a:noFill/>
            <a:ln w="15875">
              <a:solidFill>
                <a:schemeClr val="tx1"/>
              </a:solidFill>
              <a:round/>
              <a:headEnd/>
              <a:tailEnd/>
            </a:ln>
            <a:effectLst/>
          </p:spPr>
          <p:txBody>
            <a:bodyPr/>
            <a:lstStyle/>
            <a:p>
              <a:endParaRPr lang="ja-JP" altLang="en-US"/>
            </a:p>
          </p:txBody>
        </p:sp>
        <p:sp>
          <p:nvSpPr>
            <p:cNvPr id="1328169" name="Line 41"/>
            <p:cNvSpPr>
              <a:spLocks noChangeShapeType="1"/>
            </p:cNvSpPr>
            <p:nvPr/>
          </p:nvSpPr>
          <p:spPr bwMode="auto">
            <a:xfrm>
              <a:off x="2536581" y="4841876"/>
              <a:ext cx="0" cy="258763"/>
            </a:xfrm>
            <a:prstGeom prst="line">
              <a:avLst/>
            </a:prstGeom>
            <a:noFill/>
            <a:ln w="15875">
              <a:solidFill>
                <a:schemeClr val="tx1"/>
              </a:solidFill>
              <a:round/>
              <a:headEnd/>
              <a:tailEnd/>
            </a:ln>
            <a:effectLst/>
          </p:spPr>
          <p:txBody>
            <a:bodyPr/>
            <a:lstStyle/>
            <a:p>
              <a:endParaRPr lang="ja-JP" altLang="en-US"/>
            </a:p>
          </p:txBody>
        </p:sp>
        <p:sp>
          <p:nvSpPr>
            <p:cNvPr id="1328170" name="Line 42"/>
            <p:cNvSpPr>
              <a:spLocks noChangeShapeType="1"/>
            </p:cNvSpPr>
            <p:nvPr/>
          </p:nvSpPr>
          <p:spPr bwMode="auto">
            <a:xfrm>
              <a:off x="4555881" y="4097339"/>
              <a:ext cx="0" cy="161925"/>
            </a:xfrm>
            <a:prstGeom prst="line">
              <a:avLst/>
            </a:prstGeom>
            <a:noFill/>
            <a:ln w="15875">
              <a:solidFill>
                <a:schemeClr val="tx1"/>
              </a:solidFill>
              <a:round/>
              <a:headEnd/>
              <a:tailEnd/>
            </a:ln>
            <a:effectLst/>
          </p:spPr>
          <p:txBody>
            <a:bodyPr/>
            <a:lstStyle/>
            <a:p>
              <a:endParaRPr lang="ja-JP" altLang="en-US"/>
            </a:p>
          </p:txBody>
        </p:sp>
        <p:sp>
          <p:nvSpPr>
            <p:cNvPr id="1328171" name="Line 43"/>
            <p:cNvSpPr>
              <a:spLocks noChangeShapeType="1"/>
            </p:cNvSpPr>
            <p:nvPr/>
          </p:nvSpPr>
          <p:spPr bwMode="auto">
            <a:xfrm>
              <a:off x="4555881" y="4532314"/>
              <a:ext cx="0" cy="276225"/>
            </a:xfrm>
            <a:prstGeom prst="line">
              <a:avLst/>
            </a:prstGeom>
            <a:noFill/>
            <a:ln w="15875">
              <a:solidFill>
                <a:schemeClr val="tx1"/>
              </a:solidFill>
              <a:round/>
              <a:headEnd/>
              <a:tailEnd/>
            </a:ln>
            <a:effectLst/>
          </p:spPr>
          <p:txBody>
            <a:bodyPr/>
            <a:lstStyle/>
            <a:p>
              <a:endParaRPr lang="ja-JP" altLang="en-US"/>
            </a:p>
          </p:txBody>
        </p:sp>
        <p:sp>
          <p:nvSpPr>
            <p:cNvPr id="1328172" name="Line 44"/>
            <p:cNvSpPr>
              <a:spLocks noChangeShapeType="1"/>
            </p:cNvSpPr>
            <p:nvPr/>
          </p:nvSpPr>
          <p:spPr bwMode="auto">
            <a:xfrm>
              <a:off x="4544158" y="5614989"/>
              <a:ext cx="0" cy="161925"/>
            </a:xfrm>
            <a:prstGeom prst="line">
              <a:avLst/>
            </a:prstGeom>
            <a:noFill/>
            <a:ln w="15875">
              <a:solidFill>
                <a:schemeClr val="tx1"/>
              </a:solidFill>
              <a:round/>
              <a:headEnd/>
              <a:tailEnd/>
            </a:ln>
            <a:effectLst/>
          </p:spPr>
          <p:txBody>
            <a:bodyPr/>
            <a:lstStyle/>
            <a:p>
              <a:endParaRPr lang="ja-JP" altLang="en-US"/>
            </a:p>
          </p:txBody>
        </p:sp>
        <p:sp>
          <p:nvSpPr>
            <p:cNvPr id="1328173" name="Line 45"/>
            <p:cNvSpPr>
              <a:spLocks noChangeShapeType="1"/>
            </p:cNvSpPr>
            <p:nvPr/>
          </p:nvSpPr>
          <p:spPr bwMode="auto">
            <a:xfrm>
              <a:off x="6557597" y="4202114"/>
              <a:ext cx="0" cy="314325"/>
            </a:xfrm>
            <a:prstGeom prst="line">
              <a:avLst/>
            </a:prstGeom>
            <a:noFill/>
            <a:ln w="15875">
              <a:solidFill>
                <a:schemeClr val="tx1"/>
              </a:solidFill>
              <a:round/>
              <a:headEnd/>
              <a:tailEnd/>
            </a:ln>
            <a:effectLst/>
          </p:spPr>
          <p:txBody>
            <a:bodyPr/>
            <a:lstStyle/>
            <a:p>
              <a:endParaRPr lang="ja-JP" altLang="en-US"/>
            </a:p>
          </p:txBody>
        </p:sp>
        <p:sp>
          <p:nvSpPr>
            <p:cNvPr id="1328174" name="Line 46"/>
            <p:cNvSpPr>
              <a:spLocks noChangeShapeType="1"/>
            </p:cNvSpPr>
            <p:nvPr/>
          </p:nvSpPr>
          <p:spPr bwMode="auto">
            <a:xfrm>
              <a:off x="4677508" y="4879975"/>
              <a:ext cx="961292" cy="0"/>
            </a:xfrm>
            <a:prstGeom prst="line">
              <a:avLst/>
            </a:prstGeom>
            <a:noFill/>
            <a:ln w="9525">
              <a:noFill/>
              <a:round/>
              <a:headEnd/>
              <a:tailEnd/>
            </a:ln>
            <a:effectLst/>
          </p:spPr>
          <p:txBody>
            <a:bodyPr wrap="none" lIns="0" tIns="0" rIns="0" bIns="0">
              <a:spAutoFit/>
            </a:bodyPr>
            <a:lstStyle/>
            <a:p>
              <a:endParaRPr lang="ja-JP" altLang="en-US"/>
            </a:p>
          </p:txBody>
        </p:sp>
        <p:sp>
          <p:nvSpPr>
            <p:cNvPr id="1328175" name="Line 47"/>
            <p:cNvSpPr>
              <a:spLocks noChangeShapeType="1"/>
            </p:cNvSpPr>
            <p:nvPr/>
          </p:nvSpPr>
          <p:spPr bwMode="auto">
            <a:xfrm>
              <a:off x="4563208" y="4670425"/>
              <a:ext cx="937846" cy="0"/>
            </a:xfrm>
            <a:prstGeom prst="line">
              <a:avLst/>
            </a:prstGeom>
            <a:noFill/>
            <a:ln w="15875">
              <a:solidFill>
                <a:schemeClr val="tx1"/>
              </a:solidFill>
              <a:round/>
              <a:headEnd/>
              <a:tailEnd/>
            </a:ln>
            <a:effectLst/>
          </p:spPr>
          <p:txBody>
            <a:bodyPr wrap="none" lIns="0" tIns="0" rIns="0" bIns="0">
              <a:spAutoFit/>
            </a:bodyPr>
            <a:lstStyle/>
            <a:p>
              <a:endParaRPr lang="ja-JP" altLang="en-US"/>
            </a:p>
          </p:txBody>
        </p:sp>
        <p:sp>
          <p:nvSpPr>
            <p:cNvPr id="1328176" name="Line 48"/>
            <p:cNvSpPr>
              <a:spLocks noChangeShapeType="1"/>
            </p:cNvSpPr>
            <p:nvPr/>
          </p:nvSpPr>
          <p:spPr bwMode="auto">
            <a:xfrm>
              <a:off x="4551485" y="5210175"/>
              <a:ext cx="937846" cy="0"/>
            </a:xfrm>
            <a:prstGeom prst="line">
              <a:avLst/>
            </a:prstGeom>
            <a:noFill/>
            <a:ln w="15875">
              <a:solidFill>
                <a:schemeClr val="tx1"/>
              </a:solidFill>
              <a:round/>
              <a:headEnd/>
              <a:tailEnd/>
            </a:ln>
            <a:effectLst/>
          </p:spPr>
          <p:txBody>
            <a:bodyPr wrap="none" lIns="0" tIns="0" rIns="0" bIns="0">
              <a:spAutoFit/>
            </a:bodyPr>
            <a:lstStyle/>
            <a:p>
              <a:endParaRPr lang="ja-JP" altLang="en-US"/>
            </a:p>
          </p:txBody>
        </p:sp>
        <p:sp>
          <p:nvSpPr>
            <p:cNvPr id="1328177" name="Line 49"/>
            <p:cNvSpPr>
              <a:spLocks noChangeShapeType="1"/>
            </p:cNvSpPr>
            <p:nvPr/>
          </p:nvSpPr>
          <p:spPr bwMode="auto">
            <a:xfrm>
              <a:off x="5502520" y="4670425"/>
              <a:ext cx="0" cy="215900"/>
            </a:xfrm>
            <a:prstGeom prst="line">
              <a:avLst/>
            </a:prstGeom>
            <a:noFill/>
            <a:ln w="15875">
              <a:solidFill>
                <a:schemeClr val="tx1"/>
              </a:solidFill>
              <a:round/>
              <a:headEnd/>
              <a:tailEnd/>
            </a:ln>
            <a:effectLst/>
          </p:spPr>
          <p:txBody>
            <a:bodyPr wrap="none" lIns="0" tIns="0" rIns="0" bIns="0">
              <a:spAutoFit/>
            </a:bodyPr>
            <a:lstStyle/>
            <a:p>
              <a:endParaRPr lang="ja-JP" altLang="en-US"/>
            </a:p>
          </p:txBody>
        </p:sp>
        <p:sp>
          <p:nvSpPr>
            <p:cNvPr id="1328178" name="Line 50"/>
            <p:cNvSpPr>
              <a:spLocks noChangeShapeType="1"/>
            </p:cNvSpPr>
            <p:nvPr/>
          </p:nvSpPr>
          <p:spPr bwMode="auto">
            <a:xfrm>
              <a:off x="5486400" y="5203826"/>
              <a:ext cx="0" cy="371475"/>
            </a:xfrm>
            <a:prstGeom prst="line">
              <a:avLst/>
            </a:prstGeom>
            <a:noFill/>
            <a:ln w="15875">
              <a:solidFill>
                <a:schemeClr val="tx1"/>
              </a:solidFill>
              <a:round/>
              <a:headEnd/>
              <a:tailEnd/>
            </a:ln>
            <a:effectLst/>
          </p:spPr>
          <p:txBody>
            <a:bodyPr lIns="0" tIns="0" rIns="0" bIns="0">
              <a:spAutoFit/>
            </a:bodyPr>
            <a:lstStyle/>
            <a:p>
              <a:endParaRPr lang="ja-JP" altLang="en-US"/>
            </a:p>
          </p:txBody>
        </p:sp>
        <p:sp>
          <p:nvSpPr>
            <p:cNvPr id="1328179" name="Line 51"/>
            <p:cNvSpPr>
              <a:spLocks noChangeShapeType="1"/>
            </p:cNvSpPr>
            <p:nvPr/>
          </p:nvSpPr>
          <p:spPr bwMode="auto">
            <a:xfrm>
              <a:off x="5486400" y="5397500"/>
              <a:ext cx="527538" cy="0"/>
            </a:xfrm>
            <a:prstGeom prst="line">
              <a:avLst/>
            </a:prstGeom>
            <a:noFill/>
            <a:ln w="15875">
              <a:solidFill>
                <a:schemeClr val="tx1"/>
              </a:solidFill>
              <a:round/>
              <a:headEnd/>
              <a:tailEnd/>
            </a:ln>
            <a:effectLst/>
          </p:spPr>
          <p:txBody>
            <a:bodyPr wrap="none" lIns="0" tIns="0" rIns="0" bIns="0">
              <a:spAutoFit/>
            </a:bodyPr>
            <a:lstStyle/>
            <a:p>
              <a:endParaRPr lang="ja-JP" altLang="en-US"/>
            </a:p>
          </p:txBody>
        </p:sp>
        <p:sp>
          <p:nvSpPr>
            <p:cNvPr id="1328180" name="Line 52"/>
            <p:cNvSpPr>
              <a:spLocks noChangeShapeType="1"/>
            </p:cNvSpPr>
            <p:nvPr/>
          </p:nvSpPr>
          <p:spPr bwMode="auto">
            <a:xfrm>
              <a:off x="6019800" y="5387975"/>
              <a:ext cx="0" cy="215900"/>
            </a:xfrm>
            <a:prstGeom prst="line">
              <a:avLst/>
            </a:prstGeom>
            <a:noFill/>
            <a:ln w="15875">
              <a:solidFill>
                <a:schemeClr val="tx1"/>
              </a:solidFill>
              <a:round/>
              <a:headEnd/>
              <a:tailEnd/>
            </a:ln>
            <a:effectLst/>
          </p:spPr>
          <p:txBody>
            <a:bodyPr wrap="none" lIns="0" tIns="0" rIns="0" bIns="0">
              <a:spAutoFit/>
            </a:bodyPr>
            <a:lstStyle/>
            <a:p>
              <a:endParaRPr lang="ja-JP" altLang="en-US"/>
            </a:p>
          </p:txBody>
        </p:sp>
        <p:sp>
          <p:nvSpPr>
            <p:cNvPr id="1328181" name="Line 53"/>
            <p:cNvSpPr>
              <a:spLocks noChangeShapeType="1"/>
            </p:cNvSpPr>
            <p:nvPr/>
          </p:nvSpPr>
          <p:spPr bwMode="auto">
            <a:xfrm>
              <a:off x="4544158" y="5076826"/>
              <a:ext cx="0" cy="239713"/>
            </a:xfrm>
            <a:prstGeom prst="line">
              <a:avLst/>
            </a:prstGeom>
            <a:noFill/>
            <a:ln w="15875">
              <a:solidFill>
                <a:schemeClr val="tx1"/>
              </a:solidFill>
              <a:round/>
              <a:headEnd/>
              <a:tailEnd/>
            </a:ln>
            <a:effectLst/>
          </p:spPr>
          <p:txBody>
            <a:bodyPr/>
            <a:lstStyle/>
            <a:p>
              <a:endParaRPr lang="ja-JP" altLang="en-US"/>
            </a:p>
          </p:txBody>
        </p:sp>
        <p:sp>
          <p:nvSpPr>
            <p:cNvPr id="1328182" name="Line 54"/>
            <p:cNvSpPr>
              <a:spLocks noChangeShapeType="1"/>
            </p:cNvSpPr>
            <p:nvPr/>
          </p:nvSpPr>
          <p:spPr bwMode="auto">
            <a:xfrm>
              <a:off x="2538046" y="5439232"/>
              <a:ext cx="0" cy="326307"/>
            </a:xfrm>
            <a:prstGeom prst="line">
              <a:avLst/>
            </a:prstGeom>
            <a:noFill/>
            <a:ln w="15875">
              <a:solidFill>
                <a:schemeClr val="tx1"/>
              </a:solidFill>
              <a:round/>
              <a:headEnd/>
              <a:tailEnd/>
            </a:ln>
            <a:effectLst/>
          </p:spPr>
          <p:txBody>
            <a:bodyPr lIns="0" tIns="0" rIns="0" bIns="0">
              <a:spAutoFit/>
            </a:bodyPr>
            <a:lstStyle/>
            <a:p>
              <a:endParaRPr lang="ja-JP" altLang="en-US"/>
            </a:p>
          </p:txBody>
        </p:sp>
        <p:sp>
          <p:nvSpPr>
            <p:cNvPr id="1328183" name="Line 55"/>
            <p:cNvSpPr>
              <a:spLocks noChangeShapeType="1"/>
            </p:cNvSpPr>
            <p:nvPr/>
          </p:nvSpPr>
          <p:spPr bwMode="auto">
            <a:xfrm>
              <a:off x="4563208" y="3600451"/>
              <a:ext cx="0" cy="327025"/>
            </a:xfrm>
            <a:prstGeom prst="line">
              <a:avLst/>
            </a:prstGeom>
            <a:noFill/>
            <a:ln w="15875">
              <a:solidFill>
                <a:schemeClr val="tx1"/>
              </a:solidFill>
              <a:round/>
              <a:headEnd/>
              <a:tailEnd/>
            </a:ln>
            <a:effectLst/>
          </p:spPr>
          <p:txBody>
            <a:bodyPr lIns="0" tIns="0" rIns="0" bIns="0">
              <a:spAutoFit/>
            </a:bodyPr>
            <a:lstStyle/>
            <a:p>
              <a:endParaRPr lang="ja-JP" altLang="en-US"/>
            </a:p>
          </p:txBody>
        </p:sp>
      </p:grpSp>
      <p:sp>
        <p:nvSpPr>
          <p:cNvPr id="1328184" name="Rectangle 56"/>
          <p:cNvSpPr>
            <a:spLocks noChangeArrowheads="1"/>
          </p:cNvSpPr>
          <p:nvPr/>
        </p:nvSpPr>
        <p:spPr bwMode="auto">
          <a:xfrm>
            <a:off x="1934743" y="156369"/>
            <a:ext cx="5320811" cy="427037"/>
          </a:xfrm>
          <a:prstGeom prst="rect">
            <a:avLst/>
          </a:prstGeom>
          <a:noFill/>
          <a:ln w="9525" algn="ctr">
            <a:noFill/>
            <a:miter lim="800000"/>
            <a:headEnd/>
            <a:tailEnd/>
          </a:ln>
          <a:effectLst/>
        </p:spPr>
        <p:txBody>
          <a:bodyPr lIns="0" tIns="0" rIns="0" bIns="0">
            <a:spAutoFit/>
          </a:bodyPr>
          <a:lstStyle/>
          <a:p>
            <a:pPr>
              <a:spcBef>
                <a:spcPct val="50000"/>
              </a:spcBef>
            </a:pPr>
            <a:r>
              <a:rPr lang="ja-JP" altLang="en-US" sz="2800" b="1" dirty="0" smtClean="0">
                <a:solidFill>
                  <a:schemeClr val="accent2"/>
                </a:solidFill>
                <a:latin typeface="Times" charset="0"/>
                <a:ea typeface="ＭＳ ゴシック" pitchFamily="49" charset="-128"/>
              </a:rPr>
              <a:t>個別</a:t>
            </a:r>
            <a:r>
              <a:rPr lang="ja-JP" altLang="en-US" sz="2800" b="1" dirty="0">
                <a:solidFill>
                  <a:schemeClr val="accent2"/>
                </a:solidFill>
                <a:latin typeface="Times" charset="0"/>
                <a:ea typeface="ＭＳ ゴシック" pitchFamily="49" charset="-128"/>
              </a:rPr>
              <a:t>要素技術の研究開発内容</a:t>
            </a:r>
          </a:p>
        </p:txBody>
      </p:sp>
      <p:sp>
        <p:nvSpPr>
          <p:cNvPr id="1328185" name="Text Box 57"/>
          <p:cNvSpPr txBox="1">
            <a:spLocks noChangeArrowheads="1"/>
          </p:cNvSpPr>
          <p:nvPr/>
        </p:nvSpPr>
        <p:spPr bwMode="auto">
          <a:xfrm>
            <a:off x="405912" y="915988"/>
            <a:ext cx="7387003" cy="369332"/>
          </a:xfrm>
          <a:prstGeom prst="rect">
            <a:avLst/>
          </a:prstGeom>
          <a:solidFill>
            <a:schemeClr val="bg1"/>
          </a:solidFill>
          <a:ln w="9525">
            <a:noFill/>
            <a:miter lim="800000"/>
            <a:headEnd/>
            <a:tailEnd/>
          </a:ln>
          <a:effectLst/>
        </p:spPr>
        <p:txBody>
          <a:bodyPr wrap="square">
            <a:spAutoFit/>
          </a:bodyPr>
          <a:lstStyle/>
          <a:p>
            <a:pPr algn="l">
              <a:spcBef>
                <a:spcPct val="50000"/>
              </a:spcBef>
            </a:pPr>
            <a:r>
              <a:rPr lang="ja-JP" altLang="en-US" b="1" dirty="0" smtClean="0">
                <a:solidFill>
                  <a:schemeClr val="accent2"/>
                </a:solidFill>
                <a:latin typeface="Times" charset="0"/>
              </a:rPr>
              <a:t>希少</a:t>
            </a:r>
            <a:r>
              <a:rPr lang="ja-JP" altLang="en-US" b="1" dirty="0">
                <a:solidFill>
                  <a:schemeClr val="accent2"/>
                </a:solidFill>
                <a:latin typeface="Times" charset="0"/>
              </a:rPr>
              <a:t>有価金属回収技術（使用済みﾆｯｹﾙ水素電池ﾘｻｲｸﾙ技術）</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廃</a:t>
            </a:r>
            <a:r>
              <a:rPr kumimoji="1" lang="en-US" altLang="ja-JP" dirty="0" smtClean="0"/>
              <a:t>ELV</a:t>
            </a:r>
            <a:r>
              <a:rPr kumimoji="1" lang="ja-JP" altLang="en-US" dirty="0" smtClean="0"/>
              <a:t>の回収の法律とプレイヤー</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自動車リサイクル法</a:t>
            </a:r>
            <a:endParaRPr kumimoji="1" lang="en-US" altLang="ja-JP" dirty="0" smtClean="0"/>
          </a:p>
          <a:p>
            <a:endParaRPr kumimoji="1" lang="en-US" altLang="ja-JP" dirty="0" smtClean="0"/>
          </a:p>
          <a:p>
            <a:r>
              <a:rPr lang="ja-JP" altLang="en-US" dirty="0" smtClean="0"/>
              <a:t>ディーラー</a:t>
            </a:r>
            <a:endParaRPr lang="en-US" altLang="ja-JP" dirty="0" smtClean="0"/>
          </a:p>
          <a:p>
            <a:r>
              <a:rPr lang="ja-JP" altLang="en-US" dirty="0" smtClean="0"/>
              <a:t>中古自動車販売会社</a:t>
            </a:r>
            <a:endParaRPr lang="en-US" altLang="ja-JP" dirty="0" smtClean="0"/>
          </a:p>
          <a:p>
            <a:r>
              <a:rPr lang="ja-JP" altLang="en-US" dirty="0" smtClean="0"/>
              <a:t>回取り業者</a:t>
            </a:r>
            <a:endParaRPr lang="en-US" altLang="ja-JP" dirty="0" smtClean="0"/>
          </a:p>
          <a:p>
            <a:r>
              <a:rPr lang="ja-JP" altLang="en-US" dirty="0" smtClean="0"/>
              <a:t>解体業　日本</a:t>
            </a:r>
            <a:r>
              <a:rPr lang="en-US" altLang="ja-JP" dirty="0" smtClean="0"/>
              <a:t>ELV</a:t>
            </a:r>
            <a:r>
              <a:rPr lang="ja-JP" altLang="en-US" dirty="0" smtClean="0"/>
              <a:t>機構など</a:t>
            </a:r>
            <a:endParaRPr lang="en-US" altLang="ja-JP" dirty="0" smtClean="0"/>
          </a:p>
          <a:p>
            <a:endParaRPr kumimoji="1" lang="en-US" altLang="ja-JP" dirty="0" smtClean="0"/>
          </a:p>
          <a:p>
            <a:r>
              <a:rPr lang="en-US" altLang="ja-JP" dirty="0" smtClean="0"/>
              <a:t>ASR</a:t>
            </a:r>
            <a:r>
              <a:rPr lang="ja-JP" altLang="en-US" dirty="0" smtClean="0"/>
              <a:t>は専用から製錬業まで幅広く参加</a:t>
            </a:r>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1"/>
          <p:cNvSpPr>
            <a:spLocks noGrp="1"/>
          </p:cNvSpPr>
          <p:nvPr>
            <p:ph type="title"/>
          </p:nvPr>
        </p:nvSpPr>
        <p:spPr/>
        <p:txBody>
          <a:bodyPr/>
          <a:lstStyle/>
          <a:p>
            <a:r>
              <a:rPr lang="en-US" altLang="ja-JP" smtClean="0"/>
              <a:t>LEV</a:t>
            </a:r>
            <a:r>
              <a:rPr lang="ja-JP" altLang="en-US" smtClean="0"/>
              <a:t>からの回収システムの考え方</a:t>
            </a:r>
          </a:p>
        </p:txBody>
      </p:sp>
      <p:sp>
        <p:nvSpPr>
          <p:cNvPr id="66563" name="コンテンツ プレースホルダ 2"/>
          <p:cNvSpPr>
            <a:spLocks noGrp="1"/>
          </p:cNvSpPr>
          <p:nvPr>
            <p:ph idx="1"/>
          </p:nvPr>
        </p:nvSpPr>
        <p:spPr/>
        <p:txBody>
          <a:bodyPr/>
          <a:lstStyle/>
          <a:p>
            <a:r>
              <a:rPr lang="ja-JP" altLang="en-US" smtClean="0"/>
              <a:t>手分解中心の解体</a:t>
            </a:r>
            <a:endParaRPr lang="en-US" altLang="ja-JP" smtClean="0"/>
          </a:p>
          <a:p>
            <a:r>
              <a:rPr lang="ja-JP" altLang="en-US" smtClean="0"/>
              <a:t>ただし１つの解体業から出てくる量は少ない</a:t>
            </a:r>
            <a:endParaRPr lang="en-US" altLang="ja-JP" smtClean="0"/>
          </a:p>
          <a:p>
            <a:r>
              <a:rPr lang="ja-JP" altLang="en-US" smtClean="0"/>
              <a:t>いかに組織化するか</a:t>
            </a:r>
            <a:endParaRPr lang="en-US" altLang="ja-JP" smtClean="0"/>
          </a:p>
          <a:p>
            <a:r>
              <a:rPr lang="ja-JP" altLang="en-US" smtClean="0"/>
              <a:t>組織化された現場からどこへ集中するか</a:t>
            </a:r>
            <a:endParaRPr lang="en-US" altLang="ja-JP" smtClean="0"/>
          </a:p>
          <a:p>
            <a:r>
              <a:rPr lang="ja-JP" altLang="en-US" smtClean="0"/>
              <a:t>集中すると非鉄メーカー等回収プロセスを持つ業界と交渉力がでる</a:t>
            </a:r>
            <a:endParaRPr lang="en-US" altLang="ja-JP" smtClean="0"/>
          </a:p>
          <a:p>
            <a:r>
              <a:rPr lang="ja-JP" altLang="en-US" smtClean="0"/>
              <a:t>量に応じた分配</a:t>
            </a:r>
            <a:endParaRPr lang="en-US" altLang="ja-JP" smtClean="0"/>
          </a:p>
          <a:p>
            <a:endParaRPr lang="ja-JP" alt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75720"/>
            <a:ext cx="8229600" cy="1066800"/>
          </a:xfrm>
        </p:spPr>
        <p:txBody>
          <a:bodyPr>
            <a:normAutofit fontScale="90000"/>
          </a:bodyPr>
          <a:lstStyle/>
          <a:p>
            <a:r>
              <a:rPr lang="ja-JP" altLang="en-US" dirty="0" smtClean="0"/>
              <a:t>レアメタルを含む自動車構成部品の</a:t>
            </a:r>
            <a:r>
              <a:rPr lang="en-US" altLang="ja-JP" dirty="0" smtClean="0"/>
              <a:t/>
            </a:r>
            <a:br>
              <a:rPr lang="en-US" altLang="ja-JP" dirty="0" smtClean="0"/>
            </a:br>
            <a:r>
              <a:rPr lang="ja-JP" altLang="en-US" dirty="0" smtClean="0"/>
              <a:t>リサイクルの状況</a:t>
            </a:r>
            <a:endParaRPr kumimoji="1" lang="ja-JP" altLang="en-US" dirty="0"/>
          </a:p>
        </p:txBody>
      </p:sp>
      <p:graphicFrame>
        <p:nvGraphicFramePr>
          <p:cNvPr id="4" name="コンテンツ プレースホルダ 3"/>
          <p:cNvGraphicFramePr>
            <a:graphicFrameLocks noGrp="1"/>
          </p:cNvGraphicFramePr>
          <p:nvPr>
            <p:ph idx="1"/>
          </p:nvPr>
        </p:nvGraphicFramePr>
        <p:xfrm>
          <a:off x="323528" y="1628800"/>
          <a:ext cx="8640959" cy="4852184"/>
        </p:xfrm>
        <a:graphic>
          <a:graphicData uri="http://schemas.openxmlformats.org/drawingml/2006/table">
            <a:tbl>
              <a:tblPr/>
              <a:tblGrid>
                <a:gridCol w="2872835"/>
                <a:gridCol w="1779538"/>
                <a:gridCol w="3988586"/>
              </a:tblGrid>
              <a:tr h="289730">
                <a:tc>
                  <a:txBody>
                    <a:bodyPr/>
                    <a:lstStyle/>
                    <a:p>
                      <a:pPr algn="ctr">
                        <a:lnSpc>
                          <a:spcPts val="1500"/>
                        </a:lnSpc>
                        <a:spcAft>
                          <a:spcPts val="0"/>
                        </a:spcAft>
                      </a:pPr>
                      <a:r>
                        <a:rPr lang="ja-JP" sz="1400" kern="100" dirty="0">
                          <a:latin typeface="ＭＳ ゴシック" pitchFamily="49" charset="-128"/>
                          <a:ea typeface="ＭＳ ゴシック" pitchFamily="49" charset="-128"/>
                          <a:cs typeface="Times New Roman"/>
                        </a:rPr>
                        <a:t>自動車構成部材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ts val="1500"/>
                        </a:lnSpc>
                        <a:spcAft>
                          <a:spcPts val="0"/>
                        </a:spcAft>
                      </a:pPr>
                      <a:r>
                        <a:rPr lang="ja-JP" sz="1400" kern="100" dirty="0">
                          <a:latin typeface="ＭＳ ゴシック" pitchFamily="49" charset="-128"/>
                          <a:ea typeface="ＭＳ ゴシック" pitchFamily="49" charset="-128"/>
                          <a:cs typeface="Times New Roman"/>
                        </a:rPr>
                        <a:t>リサイクル製品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ts val="1500"/>
                        </a:lnSpc>
                        <a:spcAft>
                          <a:spcPts val="0"/>
                        </a:spcAft>
                      </a:pPr>
                      <a:r>
                        <a:rPr lang="ja-JP" sz="1400" kern="100" dirty="0">
                          <a:latin typeface="ＭＳ ゴシック" pitchFamily="49" charset="-128"/>
                          <a:ea typeface="ＭＳ ゴシック" pitchFamily="49" charset="-128"/>
                          <a:cs typeface="Times New Roman"/>
                        </a:rPr>
                        <a:t>リサイクルの状況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574368">
                <a:tc>
                  <a:txBody>
                    <a:bodyPr/>
                    <a:lstStyle/>
                    <a:p>
                      <a:pPr algn="just">
                        <a:spcAft>
                          <a:spcPts val="0"/>
                        </a:spcAft>
                      </a:pPr>
                      <a:r>
                        <a:rPr lang="ja-JP" sz="1400" kern="100" dirty="0">
                          <a:latin typeface="ＭＳ ゴシック" pitchFamily="49" charset="-128"/>
                          <a:ea typeface="ＭＳ ゴシック" pitchFamily="49" charset="-128"/>
                          <a:cs typeface="Times New Roman"/>
                        </a:rPr>
                        <a:t>リチウムイオン電池原料（コバルト</a:t>
                      </a:r>
                      <a:r>
                        <a:rPr lang="en-US" sz="1400" kern="100" dirty="0">
                          <a:latin typeface="ＭＳ ゴシック" pitchFamily="49" charset="-128"/>
                          <a:ea typeface="ＭＳ ゴシック" pitchFamily="49" charset="-128"/>
                          <a:cs typeface="Times New Roman"/>
                        </a:rPr>
                        <a:t>Co</a:t>
                      </a:r>
                      <a:r>
                        <a:rPr lang="ja-JP" sz="1400" kern="100" dirty="0">
                          <a:latin typeface="ＭＳ ゴシック" pitchFamily="49" charset="-128"/>
                          <a:ea typeface="ＭＳ ゴシック" pitchFamily="49" charset="-128"/>
                          <a:cs typeface="Times New Roman"/>
                        </a:rPr>
                        <a:t>・リチウム</a:t>
                      </a:r>
                      <a:r>
                        <a:rPr lang="en-US" sz="1400" kern="100" dirty="0">
                          <a:latin typeface="ＭＳ ゴシック" pitchFamily="49" charset="-128"/>
                          <a:ea typeface="ＭＳ ゴシック" pitchFamily="49" charset="-128"/>
                          <a:cs typeface="Times New Roman"/>
                        </a:rPr>
                        <a:t>Li</a:t>
                      </a:r>
                      <a:r>
                        <a:rPr lang="ja-JP" sz="1400" kern="100" dirty="0">
                          <a:latin typeface="ＭＳ ゴシック" pitchFamily="49" charset="-128"/>
                          <a:ea typeface="ＭＳ ゴシック" pitchFamily="49" charset="-128"/>
                          <a:cs typeface="Times New Roman"/>
                        </a:rPr>
                        <a:t>・ニッケル</a:t>
                      </a:r>
                      <a:r>
                        <a:rPr lang="en-US" sz="1400" kern="100" dirty="0">
                          <a:latin typeface="ＭＳ ゴシック" pitchFamily="49" charset="-128"/>
                          <a:ea typeface="ＭＳ ゴシック" pitchFamily="49" charset="-128"/>
                          <a:cs typeface="Times New Roman"/>
                        </a:rPr>
                        <a:t>Ni</a:t>
                      </a:r>
                      <a:r>
                        <a:rPr lang="ja-JP" sz="1400" kern="100" dirty="0">
                          <a:latin typeface="ＭＳ ゴシック" pitchFamily="49" charset="-128"/>
                          <a:ea typeface="ＭＳ ゴシック" pitchFamily="49" charset="-128"/>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latin typeface="ＭＳ ゴシック" pitchFamily="49" charset="-128"/>
                          <a:ea typeface="ＭＳ ゴシック" pitchFamily="49" charset="-128"/>
                          <a:cs typeface="Times New Roman"/>
                        </a:rPr>
                        <a:t>電極（</a:t>
                      </a:r>
                      <a:r>
                        <a:rPr lang="en-US" sz="1400" kern="100" dirty="0">
                          <a:latin typeface="ＭＳ ゴシック" pitchFamily="49" charset="-128"/>
                          <a:ea typeface="ＭＳ ゴシック" pitchFamily="49" charset="-128"/>
                          <a:cs typeface="Times New Roman"/>
                        </a:rPr>
                        <a:t>Co</a:t>
                      </a:r>
                      <a:r>
                        <a:rPr lang="ja-JP" sz="1400" kern="100" dirty="0">
                          <a:latin typeface="ＭＳ ゴシック" pitchFamily="49" charset="-128"/>
                          <a:ea typeface="ＭＳ ゴシック" pitchFamily="49" charset="-128"/>
                          <a:cs typeface="Times New Roman"/>
                        </a:rPr>
                        <a:t>）</a:t>
                      </a:r>
                      <a:r>
                        <a:rPr lang="ja-JP" sz="1400" kern="100" dirty="0" smtClean="0">
                          <a:latin typeface="ＭＳ ゴシック" pitchFamily="49" charset="-128"/>
                          <a:ea typeface="ＭＳ ゴシック" pitchFamily="49" charset="-128"/>
                          <a:cs typeface="Times New Roman"/>
                        </a:rPr>
                        <a:t>、</a:t>
                      </a:r>
                      <a:endParaRPr lang="en-US" altLang="ja-JP" sz="1400" kern="100" dirty="0" smtClean="0">
                        <a:latin typeface="ＭＳ ゴシック" pitchFamily="49" charset="-128"/>
                        <a:ea typeface="ＭＳ ゴシック" pitchFamily="49" charset="-128"/>
                        <a:cs typeface="Times New Roman"/>
                      </a:endParaRPr>
                    </a:p>
                    <a:p>
                      <a:pPr algn="just">
                        <a:spcAft>
                          <a:spcPts val="0"/>
                        </a:spcAft>
                      </a:pPr>
                      <a:r>
                        <a:rPr lang="ja-JP" sz="1400" kern="100" dirty="0" smtClean="0">
                          <a:latin typeface="ＭＳ ゴシック" pitchFamily="49" charset="-128"/>
                          <a:ea typeface="ＭＳ ゴシック" pitchFamily="49" charset="-128"/>
                          <a:cs typeface="Times New Roman"/>
                        </a:rPr>
                        <a:t>接続</a:t>
                      </a:r>
                      <a:r>
                        <a:rPr lang="ja-JP" sz="1400" kern="100" dirty="0">
                          <a:latin typeface="ＭＳ ゴシック" pitchFamily="49" charset="-128"/>
                          <a:ea typeface="ＭＳ ゴシック" pitchFamily="49" charset="-128"/>
                          <a:cs typeface="Times New Roman"/>
                        </a:rPr>
                        <a:t>端子（</a:t>
                      </a:r>
                      <a:r>
                        <a:rPr lang="en-US" sz="1400" kern="100" dirty="0">
                          <a:latin typeface="ＭＳ ゴシック" pitchFamily="49" charset="-128"/>
                          <a:ea typeface="ＭＳ ゴシック" pitchFamily="49" charset="-128"/>
                          <a:cs typeface="Times New Roman"/>
                        </a:rPr>
                        <a:t>Ni</a:t>
                      </a:r>
                      <a:r>
                        <a:rPr lang="ja-JP" sz="1400" kern="100" dirty="0">
                          <a:latin typeface="ＭＳ ゴシック" pitchFamily="49" charset="-128"/>
                          <a:ea typeface="ＭＳ ゴシック" pitchFamily="49" charset="-128"/>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ja-JP" sz="1400" kern="100" dirty="0">
                          <a:latin typeface="ＭＳ ゴシック" pitchFamily="49" charset="-128"/>
                          <a:ea typeface="ＭＳ ゴシック" pitchFamily="49" charset="-128"/>
                          <a:cs typeface="Times New Roman"/>
                        </a:rPr>
                        <a:t>独自の回収ルートにより、レアメタル単体の機能が活かされた</a:t>
                      </a:r>
                      <a:r>
                        <a:rPr lang="ja-JP" sz="1400" b="1" kern="100" dirty="0">
                          <a:solidFill>
                            <a:schemeClr val="accent2">
                              <a:lumMod val="75000"/>
                            </a:schemeClr>
                          </a:solidFill>
                          <a:latin typeface="ＭＳ ゴシック" pitchFamily="49" charset="-128"/>
                          <a:ea typeface="ＭＳ ゴシック" pitchFamily="49" charset="-128"/>
                          <a:cs typeface="Times New Roman"/>
                        </a:rPr>
                        <a:t>リサイクルの取組が始まって</a:t>
                      </a:r>
                      <a:r>
                        <a:rPr lang="ja-JP" sz="1400" kern="100" dirty="0">
                          <a:latin typeface="ＭＳ ゴシック" pitchFamily="49" charset="-128"/>
                          <a:ea typeface="ＭＳ ゴシック" pitchFamily="49" charset="-128"/>
                          <a:cs typeface="Times New Roman"/>
                        </a:rPr>
                        <a:t>いる。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112">
                <a:tc>
                  <a:txBody>
                    <a:bodyPr/>
                    <a:lstStyle/>
                    <a:p>
                      <a:pPr algn="just">
                        <a:spcAft>
                          <a:spcPts val="0"/>
                        </a:spcAft>
                      </a:pPr>
                      <a:r>
                        <a:rPr lang="ja-JP" sz="1400" kern="100">
                          <a:latin typeface="ＭＳ ゴシック" pitchFamily="49" charset="-128"/>
                          <a:ea typeface="ＭＳ ゴシック" pitchFamily="49" charset="-128"/>
                          <a:cs typeface="Times New Roman"/>
                        </a:rPr>
                        <a:t>ニッケル水素電池（ニッケル）、水素吸蔵合金（希土類、コバルト</a:t>
                      </a:r>
                      <a:r>
                        <a:rPr lang="en-US" sz="1400" kern="100">
                          <a:latin typeface="ＭＳ ゴシック" pitchFamily="49" charset="-128"/>
                          <a:ea typeface="ＭＳ ゴシック" pitchFamily="49" charset="-128"/>
                          <a:cs typeface="Times New Roman"/>
                        </a:rPr>
                        <a:t>Co</a:t>
                      </a:r>
                      <a:r>
                        <a:rPr lang="ja-JP" sz="1400" kern="100">
                          <a:latin typeface="ＭＳ ゴシック" pitchFamily="49" charset="-128"/>
                          <a:ea typeface="ＭＳ ゴシック" pitchFamily="49" charset="-128"/>
                          <a:cs typeface="Times New Roman"/>
                        </a:rPr>
                        <a:t>、アルミニウム</a:t>
                      </a:r>
                      <a:r>
                        <a:rPr lang="en-US" sz="1400" kern="100">
                          <a:latin typeface="ＭＳ ゴシック" pitchFamily="49" charset="-128"/>
                          <a:ea typeface="ＭＳ ゴシック" pitchFamily="49" charset="-128"/>
                          <a:cs typeface="Times New Roman"/>
                        </a:rPr>
                        <a:t>Al</a:t>
                      </a:r>
                      <a:r>
                        <a:rPr lang="ja-JP" sz="1400" kern="100">
                          <a:latin typeface="ＭＳ ゴシック" pitchFamily="49" charset="-128"/>
                          <a:ea typeface="ＭＳ ゴシック" pitchFamily="49" charset="-128"/>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latin typeface="ＭＳ ゴシック" pitchFamily="49" charset="-128"/>
                          <a:ea typeface="ＭＳ ゴシック" pitchFamily="49" charset="-128"/>
                          <a:cs typeface="Times New Roman"/>
                        </a:rPr>
                        <a:t>電極、合金原料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463567">
                <a:tc>
                  <a:txBody>
                    <a:bodyPr/>
                    <a:lstStyle/>
                    <a:p>
                      <a:pPr algn="just">
                        <a:spcAft>
                          <a:spcPts val="0"/>
                        </a:spcAft>
                      </a:pPr>
                      <a:r>
                        <a:rPr lang="ja-JP" sz="1400" kern="100">
                          <a:latin typeface="ＭＳ ゴシック" pitchFamily="49" charset="-128"/>
                          <a:ea typeface="ＭＳ ゴシック" pitchFamily="49" charset="-128"/>
                          <a:cs typeface="Times New Roman"/>
                        </a:rPr>
                        <a:t>触媒（プラチナ</a:t>
                      </a:r>
                      <a:r>
                        <a:rPr lang="en-US" sz="1400" kern="100">
                          <a:latin typeface="ＭＳ ゴシック" pitchFamily="49" charset="-128"/>
                          <a:ea typeface="ＭＳ ゴシック" pitchFamily="49" charset="-128"/>
                          <a:cs typeface="Times New Roman"/>
                        </a:rPr>
                        <a:t>Pt</a:t>
                      </a:r>
                      <a:r>
                        <a:rPr lang="ja-JP" sz="1400" kern="100">
                          <a:latin typeface="ＭＳ ゴシック" pitchFamily="49" charset="-128"/>
                          <a:ea typeface="ＭＳ ゴシック" pitchFamily="49" charset="-128"/>
                          <a:cs typeface="Times New Roman"/>
                        </a:rPr>
                        <a:t>、パラジウム</a:t>
                      </a:r>
                      <a:r>
                        <a:rPr lang="en-US" sz="1400" kern="100">
                          <a:latin typeface="ＭＳ ゴシック" pitchFamily="49" charset="-128"/>
                          <a:ea typeface="ＭＳ ゴシック" pitchFamily="49" charset="-128"/>
                          <a:cs typeface="Times New Roman"/>
                        </a:rPr>
                        <a:t>Pd</a:t>
                      </a:r>
                      <a:r>
                        <a:rPr lang="ja-JP" sz="1400" kern="100">
                          <a:latin typeface="ＭＳ ゴシック" pitchFamily="49" charset="-128"/>
                          <a:ea typeface="ＭＳ ゴシック" pitchFamily="49" charset="-128"/>
                          <a:cs typeface="Times New Roman"/>
                        </a:rPr>
                        <a:t>、ロジウム</a:t>
                      </a:r>
                      <a:r>
                        <a:rPr lang="en-US" sz="1400" kern="100">
                          <a:latin typeface="ＭＳ ゴシック" pitchFamily="49" charset="-128"/>
                          <a:ea typeface="ＭＳ ゴシック" pitchFamily="49" charset="-128"/>
                          <a:cs typeface="Times New Roman"/>
                        </a:rPr>
                        <a:t>Rh</a:t>
                      </a:r>
                      <a:r>
                        <a:rPr lang="ja-JP" sz="1400" kern="100">
                          <a:latin typeface="ＭＳ ゴシック" pitchFamily="49" charset="-128"/>
                          <a:ea typeface="ＭＳ ゴシック" pitchFamily="49" charset="-128"/>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latin typeface="ＭＳ ゴシック" pitchFamily="49" charset="-128"/>
                          <a:ea typeface="ＭＳ ゴシック" pitchFamily="49" charset="-128"/>
                          <a:cs typeface="Times New Roman"/>
                        </a:rPr>
                        <a:t>触媒</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b="1" kern="100" dirty="0">
                          <a:solidFill>
                            <a:srgbClr val="FF0000"/>
                          </a:solidFill>
                          <a:latin typeface="ＭＳ ゴシック" pitchFamily="49" charset="-128"/>
                          <a:ea typeface="ＭＳ ゴシック" pitchFamily="49" charset="-128"/>
                          <a:cs typeface="Times New Roman"/>
                        </a:rPr>
                        <a:t>回収ルートが整備</a:t>
                      </a:r>
                      <a:r>
                        <a:rPr lang="ja-JP" sz="1400" kern="100" dirty="0">
                          <a:latin typeface="ＭＳ ゴシック" pitchFamily="49" charset="-128"/>
                          <a:ea typeface="ＭＳ ゴシック" pitchFamily="49" charset="-128"/>
                          <a:cs typeface="Times New Roman"/>
                        </a:rPr>
                        <a:t>され、レアメタル単体の機能が活かされた</a:t>
                      </a:r>
                      <a:r>
                        <a:rPr lang="ja-JP" sz="1400" b="1" kern="100" dirty="0">
                          <a:solidFill>
                            <a:srgbClr val="FF0000"/>
                          </a:solidFill>
                          <a:latin typeface="ＭＳ ゴシック" pitchFamily="49" charset="-128"/>
                          <a:ea typeface="ＭＳ ゴシック" pitchFamily="49" charset="-128"/>
                          <a:cs typeface="Times New Roman"/>
                        </a:rPr>
                        <a:t>リサイクルができている</a:t>
                      </a:r>
                      <a:r>
                        <a:rPr lang="ja-JP" sz="1400" kern="100" dirty="0">
                          <a:latin typeface="ＭＳ ゴシック" pitchFamily="49" charset="-128"/>
                          <a:ea typeface="ＭＳ ゴシック" pitchFamily="49" charset="-128"/>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567">
                <a:tc>
                  <a:txBody>
                    <a:bodyPr/>
                    <a:lstStyle/>
                    <a:p>
                      <a:pPr algn="just">
                        <a:spcAft>
                          <a:spcPts val="0"/>
                        </a:spcAft>
                      </a:pPr>
                      <a:r>
                        <a:rPr lang="ja-JP" sz="1400" kern="100">
                          <a:latin typeface="ＭＳ ゴシック" pitchFamily="49" charset="-128"/>
                          <a:ea typeface="ＭＳ ゴシック" pitchFamily="49" charset="-128"/>
                          <a:cs typeface="Times New Roman"/>
                        </a:rPr>
                        <a:t>希土類磁石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latin typeface="ＭＳ ゴシック" pitchFamily="49" charset="-128"/>
                          <a:ea typeface="ＭＳ ゴシック" pitchFamily="49" charset="-128"/>
                          <a:cs typeface="Times New Roman"/>
                        </a:rPr>
                        <a:t>鉄鋼製品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0" dirty="0">
                          <a:solidFill>
                            <a:srgbClr val="000000"/>
                          </a:solidFill>
                          <a:latin typeface="ＭＳ ゴシック" pitchFamily="49" charset="-128"/>
                          <a:ea typeface="ＭＳ ゴシック" pitchFamily="49" charset="-128"/>
                          <a:cs typeface="ＭＳ 明朝"/>
                        </a:rPr>
                        <a:t>レアメタルの希少性、機能を求めない</a:t>
                      </a:r>
                      <a:r>
                        <a:rPr lang="ja-JP" sz="1400" b="1" kern="0" dirty="0">
                          <a:solidFill>
                            <a:srgbClr val="0000FF"/>
                          </a:solidFill>
                          <a:latin typeface="ＭＳ ゴシック" pitchFamily="49" charset="-128"/>
                          <a:ea typeface="ＭＳ ゴシック" pitchFamily="49" charset="-128"/>
                          <a:cs typeface="ＭＳ 明朝"/>
                        </a:rPr>
                        <a:t>鉄鋼製品の原料として利用</a:t>
                      </a:r>
                      <a:r>
                        <a:rPr lang="ja-JP" sz="1400" kern="0" dirty="0">
                          <a:solidFill>
                            <a:srgbClr val="000000"/>
                          </a:solidFill>
                          <a:latin typeface="ＭＳ ゴシック" pitchFamily="49" charset="-128"/>
                          <a:ea typeface="ＭＳ ゴシック" pitchFamily="49" charset="-128"/>
                          <a:cs typeface="ＭＳ 明朝"/>
                        </a:rPr>
                        <a:t>されている。</a:t>
                      </a:r>
                      <a:endParaRPr lang="ja-JP" sz="1400" kern="100" dirty="0">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352">
                <a:tc>
                  <a:txBody>
                    <a:bodyPr/>
                    <a:lstStyle/>
                    <a:p>
                      <a:pPr algn="just">
                        <a:spcAft>
                          <a:spcPts val="0"/>
                        </a:spcAft>
                      </a:pPr>
                      <a:r>
                        <a:rPr lang="ja-JP" sz="1400" kern="100">
                          <a:latin typeface="ＭＳ ゴシック" pitchFamily="49" charset="-128"/>
                          <a:ea typeface="ＭＳ ゴシック" pitchFamily="49" charset="-128"/>
                          <a:cs typeface="Times New Roman"/>
                        </a:rPr>
                        <a:t>トランスミッション、サスペンション等（特殊鋼）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latin typeface="ＭＳ ゴシック" pitchFamily="49" charset="-128"/>
                          <a:ea typeface="ＭＳ ゴシック" pitchFamily="49" charset="-128"/>
                          <a:cs typeface="Times New Roman"/>
                        </a:rPr>
                        <a:t>鉄鋼製品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0" dirty="0">
                          <a:solidFill>
                            <a:srgbClr val="000000"/>
                          </a:solidFill>
                          <a:latin typeface="ＭＳ ゴシック" pitchFamily="49" charset="-128"/>
                          <a:ea typeface="ＭＳ ゴシック" pitchFamily="49" charset="-128"/>
                          <a:cs typeface="ＭＳ 明朝"/>
                        </a:rPr>
                        <a:t>特殊鋼を使用しているトランスミッション等の製造工程で出る端材等が鉄鋼製品の原料として利用されている。</a:t>
                      </a:r>
                      <a:endParaRPr lang="ja-JP" sz="1400" kern="100" dirty="0">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7136">
                <a:tc>
                  <a:txBody>
                    <a:bodyPr/>
                    <a:lstStyle/>
                    <a:p>
                      <a:pPr algn="just">
                        <a:spcAft>
                          <a:spcPts val="0"/>
                        </a:spcAft>
                      </a:pPr>
                      <a:r>
                        <a:rPr lang="ja-JP" sz="1400" kern="100">
                          <a:latin typeface="ＭＳ ゴシック" pitchFamily="49" charset="-128"/>
                          <a:ea typeface="ＭＳ ゴシック" pitchFamily="49" charset="-128"/>
                          <a:cs typeface="Times New Roman"/>
                        </a:rPr>
                        <a:t>ボディ（ハイテン材）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a:latin typeface="ＭＳ ゴシック" pitchFamily="49" charset="-128"/>
                          <a:ea typeface="ＭＳ ゴシック" pitchFamily="49" charset="-128"/>
                          <a:cs typeface="Times New Roman"/>
                        </a:rPr>
                        <a:t>鉄鋼製品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latin typeface="ＭＳ ゴシック" pitchFamily="49" charset="-128"/>
                          <a:ea typeface="ＭＳ ゴシック" pitchFamily="49" charset="-128"/>
                          <a:cs typeface="Times New Roman"/>
                        </a:rPr>
                        <a:t>特殊鋼メーカーにおいてレアメタル成分をコントロールして特殊鋼が生産されているが、高級鋼材としての高いレベルでのカスケード利用は行われていない。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352">
                <a:tc>
                  <a:txBody>
                    <a:bodyPr/>
                    <a:lstStyle/>
                    <a:p>
                      <a:pPr algn="just">
                        <a:spcAft>
                          <a:spcPts val="0"/>
                        </a:spcAft>
                      </a:pPr>
                      <a:r>
                        <a:rPr lang="ja-JP" sz="1400" kern="100" dirty="0">
                          <a:latin typeface="ＭＳ ゴシック" pitchFamily="49" charset="-128"/>
                          <a:ea typeface="ＭＳ ゴシック" pitchFamily="49" charset="-128"/>
                          <a:cs typeface="Times New Roman"/>
                        </a:rPr>
                        <a:t>電装部品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a:latin typeface="ＭＳ ゴシック" pitchFamily="49" charset="-128"/>
                          <a:ea typeface="ＭＳ ゴシック" pitchFamily="49" charset="-128"/>
                          <a:cs typeface="Times New Roman"/>
                        </a:rPr>
                        <a:t>貴金属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latin typeface="ＭＳ ゴシック" pitchFamily="49" charset="-128"/>
                          <a:ea typeface="ＭＳ ゴシック" pitchFamily="49" charset="-128"/>
                          <a:cs typeface="Times New Roman"/>
                        </a:rPr>
                        <a:t>解体時に取り外されたものは再使用あるいは貴金属を中心にリサイクルされているが、</a:t>
                      </a:r>
                      <a:r>
                        <a:rPr lang="ja-JP" sz="1400" b="1" kern="100" dirty="0">
                          <a:solidFill>
                            <a:srgbClr val="0000FF"/>
                          </a:solidFill>
                          <a:latin typeface="ＭＳ ゴシック" pitchFamily="49" charset="-128"/>
                          <a:ea typeface="ＭＳ ゴシック" pitchFamily="49" charset="-128"/>
                          <a:cs typeface="Times New Roman"/>
                        </a:rPr>
                        <a:t>取り外されない部品が大半</a:t>
                      </a:r>
                      <a:r>
                        <a:rPr lang="ja-JP" sz="1400" kern="100" dirty="0">
                          <a:latin typeface="ＭＳ ゴシック" pitchFamily="49" charset="-128"/>
                          <a:ea typeface="ＭＳ ゴシック" pitchFamily="49" charset="-128"/>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88640"/>
            <a:ext cx="8748464" cy="1066800"/>
          </a:xfrm>
        </p:spPr>
        <p:txBody>
          <a:bodyPr>
            <a:normAutofit fontScale="90000"/>
          </a:bodyPr>
          <a:lstStyle/>
          <a:p>
            <a:r>
              <a:rPr kumimoji="1" lang="ja-JP" altLang="en-US" dirty="0" smtClean="0"/>
              <a:t>使用済み自動車からの</a:t>
            </a:r>
            <a:r>
              <a:rPr kumimoji="1" lang="en-US" altLang="ja-JP" dirty="0" smtClean="0"/>
              <a:t/>
            </a:r>
            <a:br>
              <a:rPr kumimoji="1" lang="en-US" altLang="ja-JP" dirty="0" smtClean="0"/>
            </a:br>
            <a:r>
              <a:rPr kumimoji="1" lang="ja-JP" altLang="en-US" dirty="0" smtClean="0"/>
              <a:t>部品取外し状況と取外し後の流通先</a:t>
            </a:r>
            <a:endParaRPr kumimoji="1" lang="ja-JP" altLang="en-US" dirty="0"/>
          </a:p>
        </p:txBody>
      </p:sp>
      <p:graphicFrame>
        <p:nvGraphicFramePr>
          <p:cNvPr id="6" name="コンテンツ プレースホルダ 5"/>
          <p:cNvGraphicFramePr>
            <a:graphicFrameLocks noGrp="1"/>
          </p:cNvGraphicFramePr>
          <p:nvPr>
            <p:ph sz="half" idx="1"/>
          </p:nvPr>
        </p:nvGraphicFramePr>
        <p:xfrm>
          <a:off x="0" y="1628800"/>
          <a:ext cx="3995936"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コンテンツ プレースホルダ 5"/>
          <p:cNvGraphicFramePr>
            <a:graphicFrameLocks/>
          </p:cNvGraphicFramePr>
          <p:nvPr/>
        </p:nvGraphicFramePr>
        <p:xfrm>
          <a:off x="0" y="4149080"/>
          <a:ext cx="3995936" cy="2952328"/>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1043608" y="1628800"/>
            <a:ext cx="2016224" cy="369332"/>
          </a:xfrm>
          <a:prstGeom prst="rect">
            <a:avLst/>
          </a:prstGeom>
          <a:noFill/>
        </p:spPr>
        <p:txBody>
          <a:bodyPr wrap="square" rtlCol="0">
            <a:spAutoFit/>
          </a:bodyPr>
          <a:lstStyle/>
          <a:p>
            <a:pPr algn="ctr"/>
            <a:r>
              <a:rPr kumimoji="1" lang="ja-JP" altLang="en-US" dirty="0" smtClean="0">
                <a:solidFill>
                  <a:srgbClr val="0000FF"/>
                </a:solidFill>
              </a:rPr>
              <a:t>取外し状況</a:t>
            </a:r>
            <a:endParaRPr kumimoji="1" lang="ja-JP" altLang="en-US" dirty="0">
              <a:solidFill>
                <a:srgbClr val="0000FF"/>
              </a:solidFill>
            </a:endParaRPr>
          </a:p>
        </p:txBody>
      </p:sp>
      <p:sp>
        <p:nvSpPr>
          <p:cNvPr id="11" name="テキスト ボックス 10"/>
          <p:cNvSpPr txBox="1"/>
          <p:nvPr/>
        </p:nvSpPr>
        <p:spPr>
          <a:xfrm>
            <a:off x="4572000" y="1628800"/>
            <a:ext cx="4572000" cy="369332"/>
          </a:xfrm>
          <a:prstGeom prst="rect">
            <a:avLst/>
          </a:prstGeom>
          <a:noFill/>
        </p:spPr>
        <p:txBody>
          <a:bodyPr wrap="square" rtlCol="0">
            <a:spAutoFit/>
          </a:bodyPr>
          <a:lstStyle/>
          <a:p>
            <a:pPr algn="ctr"/>
            <a:r>
              <a:rPr kumimoji="1" lang="ja-JP" altLang="en-US" dirty="0" smtClean="0">
                <a:solidFill>
                  <a:srgbClr val="0000FF"/>
                </a:solidFill>
              </a:rPr>
              <a:t>取外し後の流通先（対　取外す業者）</a:t>
            </a:r>
            <a:endParaRPr kumimoji="1" lang="ja-JP" altLang="en-US" dirty="0">
              <a:solidFill>
                <a:srgbClr val="0000FF"/>
              </a:solidFill>
            </a:endParaRPr>
          </a:p>
        </p:txBody>
      </p:sp>
      <p:graphicFrame>
        <p:nvGraphicFramePr>
          <p:cNvPr id="12" name="グラフ 11"/>
          <p:cNvGraphicFramePr/>
          <p:nvPr/>
        </p:nvGraphicFramePr>
        <p:xfrm>
          <a:off x="3923928" y="1916832"/>
          <a:ext cx="5220072" cy="4320480"/>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p:cNvSpPr txBox="1"/>
          <p:nvPr/>
        </p:nvSpPr>
        <p:spPr>
          <a:xfrm>
            <a:off x="4139952" y="6381328"/>
            <a:ext cx="4464496" cy="461665"/>
          </a:xfrm>
          <a:prstGeom prst="rect">
            <a:avLst/>
          </a:prstGeom>
          <a:noFill/>
        </p:spPr>
        <p:txBody>
          <a:bodyPr wrap="square" rtlCol="0">
            <a:spAutoFit/>
          </a:bodyPr>
          <a:lstStyle/>
          <a:p>
            <a:r>
              <a:rPr lang="ja-JP" altLang="en-US" sz="1200" dirty="0" smtClean="0">
                <a:latin typeface="ＭＳ 明朝" pitchFamily="17" charset="-128"/>
                <a:ea typeface="ＭＳ 明朝" pitchFamily="17" charset="-128"/>
              </a:rPr>
              <a:t>資料</a:t>
            </a:r>
            <a:r>
              <a:rPr kumimoji="1" lang="ja-JP" altLang="en-US" sz="1200" dirty="0" smtClean="0">
                <a:latin typeface="ＭＳ 明朝" pitchFamily="17" charset="-128"/>
                <a:ea typeface="ＭＳ 明朝" pitchFamily="17" charset="-128"/>
              </a:rPr>
              <a:t>）財団法人日本環境衛生センター「使用済自動車再資源化の効率及び合理化推進調査報告書」（</a:t>
            </a:r>
            <a:r>
              <a:rPr kumimoji="1" lang="en-US" altLang="ja-JP" sz="1200" dirty="0" smtClean="0">
                <a:latin typeface="ＭＳ 明朝" pitchFamily="17" charset="-128"/>
                <a:ea typeface="ＭＳ 明朝" pitchFamily="17" charset="-128"/>
              </a:rPr>
              <a:t>2009</a:t>
            </a:r>
            <a:r>
              <a:rPr lang="ja-JP" altLang="en-US" sz="1200" dirty="0" smtClean="0">
                <a:latin typeface="ＭＳ 明朝" pitchFamily="17" charset="-128"/>
                <a:ea typeface="ＭＳ 明朝" pitchFamily="17" charset="-128"/>
              </a:rPr>
              <a:t>）</a:t>
            </a:r>
            <a:r>
              <a:rPr lang="en-US" altLang="ja-JP" sz="1200" dirty="0" smtClean="0">
                <a:latin typeface="ＭＳ 明朝" pitchFamily="17" charset="-128"/>
                <a:ea typeface="ＭＳ 明朝" pitchFamily="17" charset="-128"/>
              </a:rPr>
              <a:t>.</a:t>
            </a:r>
            <a:endParaRPr kumimoji="1" lang="ja-JP" altLang="en-US" sz="1200" dirty="0">
              <a:latin typeface="ＭＳ 明朝" pitchFamily="17" charset="-128"/>
              <a:ea typeface="ＭＳ 明朝" pitchFamily="17"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177424"/>
            <a:ext cx="8229600" cy="706438"/>
          </a:xfrm>
        </p:spPr>
        <p:txBody>
          <a:bodyPr/>
          <a:lstStyle/>
          <a:p>
            <a:pPr eaLnBrk="1" hangingPunct="1"/>
            <a:r>
              <a:rPr lang="en-US" altLang="ja-JP" sz="3200" dirty="0" err="1" smtClean="0"/>
              <a:t>Nd</a:t>
            </a:r>
            <a:r>
              <a:rPr lang="en-US" altLang="ja-JP" sz="3200" dirty="0" smtClean="0"/>
              <a:t>-Fe-B</a:t>
            </a:r>
            <a:r>
              <a:rPr lang="ja-JP" altLang="en-US" sz="3200" dirty="0" smtClean="0"/>
              <a:t>磁石の使用先とリサイクル</a:t>
            </a:r>
          </a:p>
        </p:txBody>
      </p:sp>
      <p:pic>
        <p:nvPicPr>
          <p:cNvPr id="14339" name="Picture 3" descr="PICT0164"/>
          <p:cNvPicPr>
            <a:picLocks noGrp="1" noChangeAspect="1" noChangeArrowheads="1"/>
          </p:cNvPicPr>
          <p:nvPr>
            <p:ph sz="half" idx="1"/>
          </p:nvPr>
        </p:nvPicPr>
        <p:blipFill>
          <a:blip r:embed="rId2" cstate="print"/>
          <a:srcRect/>
          <a:stretch>
            <a:fillRect/>
          </a:stretch>
        </p:blipFill>
        <p:spPr>
          <a:xfrm>
            <a:off x="683568" y="5013176"/>
            <a:ext cx="2003425" cy="1503362"/>
          </a:xfrm>
          <a:noFill/>
        </p:spPr>
      </p:pic>
      <p:sp>
        <p:nvSpPr>
          <p:cNvPr id="14340" name="Line 5"/>
          <p:cNvSpPr>
            <a:spLocks noChangeShapeType="1"/>
          </p:cNvSpPr>
          <p:nvPr/>
        </p:nvSpPr>
        <p:spPr bwMode="auto">
          <a:xfrm flipH="1">
            <a:off x="2411760" y="5949280"/>
            <a:ext cx="1079500" cy="0"/>
          </a:xfrm>
          <a:prstGeom prst="line">
            <a:avLst/>
          </a:prstGeom>
          <a:noFill/>
          <a:ln w="9525">
            <a:solidFill>
              <a:schemeClr val="tx1"/>
            </a:solidFill>
            <a:round/>
            <a:headEnd/>
            <a:tailEnd type="triangle" w="med" len="med"/>
          </a:ln>
        </p:spPr>
        <p:txBody>
          <a:bodyPr/>
          <a:lstStyle/>
          <a:p>
            <a:endParaRPr lang="ja-JP" altLang="en-US"/>
          </a:p>
        </p:txBody>
      </p:sp>
      <p:sp>
        <p:nvSpPr>
          <p:cNvPr id="14341" name="Text Box 6"/>
          <p:cNvSpPr txBox="1">
            <a:spLocks noChangeArrowheads="1"/>
          </p:cNvSpPr>
          <p:nvPr/>
        </p:nvSpPr>
        <p:spPr bwMode="auto">
          <a:xfrm rot="10800000" flipV="1">
            <a:off x="3714750" y="5617438"/>
            <a:ext cx="3737570" cy="707886"/>
          </a:xfrm>
          <a:prstGeom prst="rect">
            <a:avLst/>
          </a:prstGeom>
          <a:noFill/>
          <a:ln w="9525">
            <a:noFill/>
            <a:miter lim="800000"/>
            <a:headEnd/>
            <a:tailEnd/>
          </a:ln>
        </p:spPr>
        <p:txBody>
          <a:bodyPr wrap="square">
            <a:spAutoFit/>
          </a:bodyPr>
          <a:lstStyle/>
          <a:p>
            <a:r>
              <a:rPr lang="ja-JP" altLang="en-US" sz="2000" dirty="0">
                <a:latin typeface="Calibri" pitchFamily="34" charset="0"/>
              </a:rPr>
              <a:t>ボイスコイルモーター　</a:t>
            </a:r>
            <a:endParaRPr lang="en-US" altLang="ja-JP" sz="2000" dirty="0">
              <a:latin typeface="Calibri" pitchFamily="34" charset="0"/>
            </a:endParaRPr>
          </a:p>
          <a:p>
            <a:r>
              <a:rPr lang="ja-JP" altLang="en-US" sz="2000" dirty="0">
                <a:latin typeface="Calibri" pitchFamily="34" charset="0"/>
              </a:rPr>
              <a:t>小さいので素材としてリサイクル</a:t>
            </a:r>
            <a:endParaRPr lang="en-US" altLang="ja-JP" sz="2000" dirty="0">
              <a:latin typeface="Calibri" pitchFamily="34" charset="0"/>
            </a:endParaRPr>
          </a:p>
        </p:txBody>
      </p:sp>
      <p:pic>
        <p:nvPicPr>
          <p:cNvPr id="14342" name="図 26" descr="imagesハイブリッド.jpg"/>
          <p:cNvPicPr>
            <a:picLocks noChangeAspect="1"/>
          </p:cNvPicPr>
          <p:nvPr/>
        </p:nvPicPr>
        <p:blipFill>
          <a:blip r:embed="rId3" cstate="print"/>
          <a:srcRect/>
          <a:stretch>
            <a:fillRect/>
          </a:stretch>
        </p:blipFill>
        <p:spPr bwMode="auto">
          <a:xfrm>
            <a:off x="755576" y="2852936"/>
            <a:ext cx="2143125" cy="1433513"/>
          </a:xfrm>
          <a:prstGeom prst="rect">
            <a:avLst/>
          </a:prstGeom>
          <a:noFill/>
          <a:ln w="9525">
            <a:noFill/>
            <a:miter lim="800000"/>
            <a:headEnd/>
            <a:tailEnd/>
          </a:ln>
        </p:spPr>
      </p:pic>
      <p:pic>
        <p:nvPicPr>
          <p:cNvPr id="14343" name="図 27" descr="imagesMRI.jpg"/>
          <p:cNvPicPr>
            <a:picLocks noChangeAspect="1"/>
          </p:cNvPicPr>
          <p:nvPr/>
        </p:nvPicPr>
        <p:blipFill>
          <a:blip r:embed="rId4" cstate="print"/>
          <a:srcRect/>
          <a:stretch>
            <a:fillRect/>
          </a:stretch>
        </p:blipFill>
        <p:spPr bwMode="auto">
          <a:xfrm>
            <a:off x="899592" y="1052736"/>
            <a:ext cx="1344612" cy="1785938"/>
          </a:xfrm>
          <a:prstGeom prst="rect">
            <a:avLst/>
          </a:prstGeom>
          <a:noFill/>
          <a:ln w="9525">
            <a:noFill/>
            <a:miter lim="800000"/>
            <a:headEnd/>
            <a:tailEnd/>
          </a:ln>
        </p:spPr>
      </p:pic>
      <p:sp>
        <p:nvSpPr>
          <p:cNvPr id="14344" name="テキスト ボックス 28"/>
          <p:cNvSpPr txBox="1">
            <a:spLocks noChangeArrowheads="1"/>
          </p:cNvSpPr>
          <p:nvPr/>
        </p:nvSpPr>
        <p:spPr bwMode="auto">
          <a:xfrm>
            <a:off x="3059832" y="3140968"/>
            <a:ext cx="1944216" cy="400110"/>
          </a:xfrm>
          <a:prstGeom prst="rect">
            <a:avLst/>
          </a:prstGeom>
          <a:noFill/>
          <a:ln w="9525">
            <a:noFill/>
            <a:miter lim="800000"/>
            <a:headEnd/>
            <a:tailEnd/>
          </a:ln>
        </p:spPr>
        <p:txBody>
          <a:bodyPr wrap="square">
            <a:spAutoFit/>
          </a:bodyPr>
          <a:lstStyle/>
          <a:p>
            <a:r>
              <a:rPr lang="ja-JP" altLang="en-US" sz="2000" dirty="0">
                <a:latin typeface="Calibri" pitchFamily="34" charset="0"/>
              </a:rPr>
              <a:t>モーターの磁石</a:t>
            </a:r>
          </a:p>
        </p:txBody>
      </p:sp>
      <p:sp>
        <p:nvSpPr>
          <p:cNvPr id="14345" name="テキスト ボックス 29"/>
          <p:cNvSpPr txBox="1">
            <a:spLocks noChangeArrowheads="1"/>
          </p:cNvSpPr>
          <p:nvPr/>
        </p:nvSpPr>
        <p:spPr bwMode="auto">
          <a:xfrm>
            <a:off x="2857500" y="1285875"/>
            <a:ext cx="1377300" cy="400110"/>
          </a:xfrm>
          <a:prstGeom prst="rect">
            <a:avLst/>
          </a:prstGeom>
          <a:noFill/>
          <a:ln w="9525">
            <a:noFill/>
            <a:miter lim="800000"/>
            <a:headEnd/>
            <a:tailEnd/>
          </a:ln>
        </p:spPr>
        <p:txBody>
          <a:bodyPr wrap="none">
            <a:spAutoFit/>
          </a:bodyPr>
          <a:lstStyle/>
          <a:p>
            <a:r>
              <a:rPr lang="en-US" altLang="ja-JP" sz="2000" dirty="0" smtClean="0">
                <a:latin typeface="Calibri" pitchFamily="34" charset="0"/>
              </a:rPr>
              <a:t>MRI</a:t>
            </a:r>
            <a:r>
              <a:rPr lang="ja-JP" altLang="en-US" sz="2000" dirty="0" smtClean="0">
                <a:latin typeface="Calibri" pitchFamily="34" charset="0"/>
              </a:rPr>
              <a:t>用</a:t>
            </a:r>
            <a:r>
              <a:rPr lang="ja-JP" altLang="en-US" sz="2000" dirty="0">
                <a:latin typeface="Calibri" pitchFamily="34" charset="0"/>
              </a:rPr>
              <a:t>磁石</a:t>
            </a:r>
          </a:p>
        </p:txBody>
      </p:sp>
      <p:sp>
        <p:nvSpPr>
          <p:cNvPr id="14346" name="テキスト ボックス 30"/>
          <p:cNvSpPr txBox="1">
            <a:spLocks noChangeArrowheads="1"/>
          </p:cNvSpPr>
          <p:nvPr/>
        </p:nvSpPr>
        <p:spPr bwMode="auto">
          <a:xfrm>
            <a:off x="2857500" y="1785938"/>
            <a:ext cx="4695516" cy="707886"/>
          </a:xfrm>
          <a:prstGeom prst="rect">
            <a:avLst/>
          </a:prstGeom>
          <a:noFill/>
          <a:ln w="9525">
            <a:noFill/>
            <a:miter lim="800000"/>
            <a:headEnd/>
            <a:tailEnd/>
          </a:ln>
        </p:spPr>
        <p:txBody>
          <a:bodyPr wrap="none">
            <a:spAutoFit/>
          </a:bodyPr>
          <a:lstStyle/>
          <a:p>
            <a:r>
              <a:rPr lang="ja-JP" altLang="en-US" sz="2000" dirty="0">
                <a:latin typeface="Calibri" pitchFamily="34" charset="0"/>
              </a:rPr>
              <a:t>大型であるから消磁後、取り出して研削後</a:t>
            </a:r>
            <a:endParaRPr lang="en-US" altLang="ja-JP" sz="2000" dirty="0">
              <a:latin typeface="Calibri" pitchFamily="34" charset="0"/>
            </a:endParaRPr>
          </a:p>
          <a:p>
            <a:r>
              <a:rPr lang="ja-JP" altLang="en-US" sz="2000" dirty="0">
                <a:latin typeface="Calibri" pitchFamily="34" charset="0"/>
              </a:rPr>
              <a:t>別に整形し、着磁して使用</a:t>
            </a:r>
          </a:p>
        </p:txBody>
      </p:sp>
      <p:sp>
        <p:nvSpPr>
          <p:cNvPr id="14347" name="テキスト ボックス 32"/>
          <p:cNvSpPr txBox="1">
            <a:spLocks noChangeArrowheads="1"/>
          </p:cNvSpPr>
          <p:nvPr/>
        </p:nvSpPr>
        <p:spPr bwMode="auto">
          <a:xfrm>
            <a:off x="5436096" y="2924944"/>
            <a:ext cx="3358612" cy="707886"/>
          </a:xfrm>
          <a:prstGeom prst="rect">
            <a:avLst/>
          </a:prstGeom>
          <a:noFill/>
          <a:ln w="9525">
            <a:noFill/>
            <a:miter lim="800000"/>
            <a:headEnd/>
            <a:tailEnd/>
          </a:ln>
        </p:spPr>
        <p:txBody>
          <a:bodyPr wrap="none">
            <a:spAutoFit/>
          </a:bodyPr>
          <a:lstStyle/>
          <a:p>
            <a:r>
              <a:rPr lang="ja-JP" altLang="en-US" sz="2000" dirty="0">
                <a:latin typeface="Calibri" pitchFamily="34" charset="0"/>
              </a:rPr>
              <a:t>消磁後取り出して</a:t>
            </a:r>
            <a:endParaRPr lang="en-US" altLang="ja-JP" sz="2000" dirty="0">
              <a:latin typeface="Calibri" pitchFamily="34" charset="0"/>
            </a:endParaRPr>
          </a:p>
          <a:p>
            <a:r>
              <a:rPr lang="ja-JP" altLang="en-US" sz="2000" dirty="0">
                <a:latin typeface="Calibri" pitchFamily="34" charset="0"/>
              </a:rPr>
              <a:t>一部は、そのまま磁石材料へ</a:t>
            </a:r>
          </a:p>
        </p:txBody>
      </p:sp>
      <p:sp>
        <p:nvSpPr>
          <p:cNvPr id="14348" name="テキスト ボックス 33"/>
          <p:cNvSpPr txBox="1">
            <a:spLocks noChangeArrowheads="1"/>
          </p:cNvSpPr>
          <p:nvPr/>
        </p:nvSpPr>
        <p:spPr bwMode="auto">
          <a:xfrm>
            <a:off x="3000375" y="4071938"/>
            <a:ext cx="5918200" cy="830262"/>
          </a:xfrm>
          <a:prstGeom prst="rect">
            <a:avLst/>
          </a:prstGeom>
          <a:noFill/>
          <a:ln w="9525">
            <a:solidFill>
              <a:schemeClr val="accent1"/>
            </a:solidFill>
            <a:miter lim="800000"/>
            <a:headEnd/>
            <a:tailEnd/>
          </a:ln>
        </p:spPr>
        <p:txBody>
          <a:bodyPr wrap="none">
            <a:spAutoFit/>
          </a:bodyPr>
          <a:lstStyle/>
          <a:p>
            <a:r>
              <a:rPr lang="ja-JP" altLang="en-US" sz="2400" b="1">
                <a:solidFill>
                  <a:srgbClr val="FF0000"/>
                </a:solidFill>
                <a:latin typeface="Calibri" pitchFamily="34" charset="0"/>
              </a:rPr>
              <a:t>いずれにしても切削屑など素材のもどすべき</a:t>
            </a:r>
            <a:endParaRPr lang="en-US" altLang="ja-JP" sz="2400" b="1">
              <a:solidFill>
                <a:srgbClr val="FF0000"/>
              </a:solidFill>
              <a:latin typeface="Calibri" pitchFamily="34" charset="0"/>
            </a:endParaRPr>
          </a:p>
          <a:p>
            <a:r>
              <a:rPr lang="ja-JP" altLang="en-US" sz="2400" b="1">
                <a:solidFill>
                  <a:srgbClr val="FF0000"/>
                </a:solidFill>
                <a:latin typeface="Calibri" pitchFamily="34" charset="0"/>
              </a:rPr>
              <a:t>部分が生じる</a:t>
            </a:r>
          </a:p>
        </p:txBody>
      </p:sp>
      <p:pic>
        <p:nvPicPr>
          <p:cNvPr id="6145" name="Picture 1"/>
          <p:cNvPicPr>
            <a:picLocks noChangeAspect="1" noChangeArrowheads="1"/>
          </p:cNvPicPr>
          <p:nvPr/>
        </p:nvPicPr>
        <p:blipFill>
          <a:blip r:embed="rId5" cstate="print"/>
          <a:srcRect/>
          <a:stretch>
            <a:fillRect/>
          </a:stretch>
        </p:blipFill>
        <p:spPr bwMode="auto">
          <a:xfrm>
            <a:off x="899592" y="4077072"/>
            <a:ext cx="1536948" cy="709852"/>
          </a:xfrm>
          <a:prstGeom prst="rect">
            <a:avLst/>
          </a:prstGeom>
          <a:noFill/>
          <a:ln w="9525">
            <a:noFill/>
            <a:miter lim="800000"/>
            <a:headEnd/>
            <a:tailEnd/>
          </a:ln>
        </p:spPr>
      </p:pic>
      <p:sp>
        <p:nvSpPr>
          <p:cNvPr id="14" name="スライド番号プレースホルダ 13"/>
          <p:cNvSpPr>
            <a:spLocks noGrp="1"/>
          </p:cNvSpPr>
          <p:nvPr>
            <p:ph type="sldNum" sz="quarter" idx="12"/>
          </p:nvPr>
        </p:nvSpPr>
        <p:spPr/>
        <p:txBody>
          <a:bodyPr/>
          <a:lstStyle/>
          <a:p>
            <a:fld id="{FEFF95C1-23BC-4A1A-AE2E-B3F1B874B034}" type="slidenum">
              <a:rPr kumimoji="1" lang="ja-JP" altLang="en-US" smtClean="0"/>
              <a:pPr/>
              <a:t>25</a:t>
            </a:fld>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p:txBody>
          <a:bodyPr/>
          <a:lstStyle/>
          <a:p>
            <a:r>
              <a:rPr lang="ja-JP" altLang="en-US" smtClean="0"/>
              <a:t>　</a:t>
            </a:r>
            <a:r>
              <a:rPr lang="ja-JP" altLang="en-US" smtClean="0">
                <a:solidFill>
                  <a:srgbClr val="FF0000"/>
                </a:solidFill>
              </a:rPr>
              <a:t>すべての廃製品の循環</a:t>
            </a:r>
          </a:p>
        </p:txBody>
      </p:sp>
      <p:sp>
        <p:nvSpPr>
          <p:cNvPr id="69635" name="コンテンツ プレースホルダ 2"/>
          <p:cNvSpPr>
            <a:spLocks noGrp="1"/>
          </p:cNvSpPr>
          <p:nvPr>
            <p:ph idx="1"/>
          </p:nvPr>
        </p:nvSpPr>
        <p:spPr>
          <a:xfrm>
            <a:off x="457200" y="1446213"/>
            <a:ext cx="8229600" cy="3114675"/>
          </a:xfrm>
          <a:solidFill>
            <a:srgbClr val="FFFF00"/>
          </a:solidFill>
        </p:spPr>
        <p:txBody>
          <a:bodyPr/>
          <a:lstStyle/>
          <a:p>
            <a:r>
              <a:rPr lang="ja-JP" altLang="en-US" sz="2800" smtClean="0"/>
              <a:t>家電リサイクル法</a:t>
            </a:r>
            <a:endParaRPr lang="en-US" altLang="ja-JP" sz="2800" smtClean="0"/>
          </a:p>
          <a:p>
            <a:r>
              <a:rPr lang="ja-JP" altLang="en-US" sz="2800" smtClean="0"/>
              <a:t>自動車リサイクル法</a:t>
            </a:r>
            <a:endParaRPr lang="en-US" altLang="ja-JP" sz="2800" smtClean="0"/>
          </a:p>
          <a:p>
            <a:pPr>
              <a:buFontTx/>
              <a:buNone/>
            </a:pPr>
            <a:r>
              <a:rPr lang="ja-JP" altLang="en-US" sz="2800" smtClean="0"/>
              <a:t>　　日本</a:t>
            </a:r>
            <a:r>
              <a:rPr lang="en-US" altLang="ja-JP" sz="2800" smtClean="0"/>
              <a:t>ELV</a:t>
            </a:r>
            <a:r>
              <a:rPr lang="ja-JP" altLang="en-US" sz="2800" smtClean="0"/>
              <a:t>機構などを利用した新システム</a:t>
            </a:r>
            <a:endParaRPr lang="en-US" altLang="ja-JP" sz="2800" smtClean="0"/>
          </a:p>
          <a:p>
            <a:r>
              <a:rPr lang="ja-JP" altLang="en-US" sz="2800" smtClean="0"/>
              <a:t>建築資材リサイクル法</a:t>
            </a:r>
            <a:endParaRPr lang="en-US" altLang="ja-JP" sz="2800" smtClean="0"/>
          </a:p>
          <a:p>
            <a:r>
              <a:rPr lang="en-US" altLang="ja-JP" sz="2800" smtClean="0"/>
              <a:t>SDA</a:t>
            </a:r>
            <a:r>
              <a:rPr lang="ja-JP" altLang="en-US" sz="2800" smtClean="0"/>
              <a:t>のリサイクル（一般廃棄物？）</a:t>
            </a:r>
            <a:endParaRPr lang="en-US" altLang="ja-JP" sz="2800" smtClean="0"/>
          </a:p>
          <a:p>
            <a:r>
              <a:rPr lang="ja-JP" altLang="en-US" sz="2800" smtClean="0"/>
              <a:t>産業機器のリサイクル（産業廃棄物）</a:t>
            </a:r>
            <a:endParaRPr lang="en-US" altLang="ja-JP" sz="2800" smtClean="0"/>
          </a:p>
          <a:p>
            <a:endParaRPr lang="en-US" altLang="ja-JP" smtClean="0"/>
          </a:p>
        </p:txBody>
      </p:sp>
      <p:sp>
        <p:nvSpPr>
          <p:cNvPr id="5" name="角丸四角形 4"/>
          <p:cNvSpPr/>
          <p:nvPr/>
        </p:nvSpPr>
        <p:spPr>
          <a:xfrm>
            <a:off x="781050" y="5240338"/>
            <a:ext cx="7643813" cy="1200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solidFill>
                  <a:schemeClr val="tx1"/>
                </a:solidFill>
              </a:rPr>
              <a:t>　</a:t>
            </a:r>
            <a:r>
              <a:rPr lang="ja-JP" altLang="en-US" sz="3200" dirty="0">
                <a:solidFill>
                  <a:schemeClr val="bg1"/>
                </a:solidFill>
              </a:rPr>
              <a:t>上記のシステムから発生したスクラップを</a:t>
            </a:r>
            <a:endParaRPr lang="en-US" altLang="ja-JP" sz="3200" dirty="0">
              <a:solidFill>
                <a:schemeClr val="bg1"/>
              </a:solidFill>
            </a:endParaRPr>
          </a:p>
          <a:p>
            <a:pPr>
              <a:defRPr/>
            </a:pPr>
            <a:r>
              <a:rPr lang="ja-JP" altLang="en-US" sz="3200" dirty="0">
                <a:solidFill>
                  <a:schemeClr val="bg1"/>
                </a:solidFill>
              </a:rPr>
              <a:t>　集中処理可能とする新システムの構築</a:t>
            </a:r>
          </a:p>
        </p:txBody>
      </p:sp>
      <p:sp>
        <p:nvSpPr>
          <p:cNvPr id="6" name="下矢印 5"/>
          <p:cNvSpPr/>
          <p:nvPr/>
        </p:nvSpPr>
        <p:spPr>
          <a:xfrm>
            <a:off x="4357688" y="4602163"/>
            <a:ext cx="428625" cy="620712"/>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テキスト ボックス 116"/>
          <p:cNvSpPr txBox="1"/>
          <p:nvPr/>
        </p:nvSpPr>
        <p:spPr>
          <a:xfrm>
            <a:off x="0" y="31750"/>
            <a:ext cx="9144000" cy="539750"/>
          </a:xfrm>
          <a:prstGeom prst="rect">
            <a:avLst/>
          </a:prstGeom>
          <a:gradFill>
            <a:gsLst>
              <a:gs pos="50000">
                <a:schemeClr val="bg1"/>
              </a:gs>
              <a:gs pos="100000">
                <a:schemeClr val="accent2">
                  <a:lumMod val="60000"/>
                  <a:lumOff val="40000"/>
                </a:schemeClr>
              </a:gs>
            </a:gsLst>
            <a:lin ang="5400000" scaled="0"/>
          </a:gradFill>
        </p:spPr>
        <p:txBody>
          <a:bodyPr lIns="180000" anchor="ctr"/>
          <a:lstStyle/>
          <a:p>
            <a:pPr fontAlgn="auto">
              <a:spcBef>
                <a:spcPts val="0"/>
              </a:spcBef>
              <a:spcAft>
                <a:spcPts val="0"/>
              </a:spcAft>
              <a:defRPr/>
            </a:pPr>
            <a:r>
              <a:rPr lang="ja-JP" altLang="en-US" sz="2400" dirty="0" smtClean="0">
                <a:effectLst>
                  <a:outerShdw blurRad="38100" dist="38100" dir="2700000" algn="tl">
                    <a:srgbClr val="000000">
                      <a:alpha val="43137"/>
                    </a:srgbClr>
                  </a:outerShdw>
                </a:effectLst>
                <a:latin typeface="HGS創英角ｺﾞｼｯｸUB" pitchFamily="50" charset="-128"/>
                <a:ea typeface="HGS創英角ｺﾞｼｯｸUB" pitchFamily="50" charset="-128"/>
              </a:rPr>
              <a:t>次</a:t>
            </a:r>
            <a:r>
              <a:rPr lang="ja-JP" altLang="en-US" sz="2400" dirty="0">
                <a:effectLst>
                  <a:outerShdw blurRad="38100" dist="38100" dir="2700000" algn="tl">
                    <a:srgbClr val="000000">
                      <a:alpha val="43137"/>
                    </a:srgbClr>
                  </a:outerShdw>
                </a:effectLst>
                <a:latin typeface="HGS創英角ｺﾞｼｯｸUB" pitchFamily="50" charset="-128"/>
                <a:ea typeface="HGS創英角ｺﾞｼｯｸUB" pitchFamily="50" charset="-128"/>
              </a:rPr>
              <a:t>世代自動車用レアメタルの需給ギャップ予測</a:t>
            </a:r>
          </a:p>
        </p:txBody>
      </p:sp>
      <p:sp>
        <p:nvSpPr>
          <p:cNvPr id="121" name="テキスト ボックス 120"/>
          <p:cNvSpPr txBox="1"/>
          <p:nvPr/>
        </p:nvSpPr>
        <p:spPr>
          <a:xfrm>
            <a:off x="142844" y="714356"/>
            <a:ext cx="1260000" cy="360000"/>
          </a:xfrm>
          <a:prstGeom prst="roundRect">
            <a:avLst>
              <a:gd name="adj" fmla="val 36362"/>
            </a:avLst>
          </a:prstGeom>
          <a:solidFill>
            <a:srgbClr val="FFFFCC"/>
          </a:solidFill>
          <a:ln>
            <a:solidFill>
              <a:schemeClr val="tx1"/>
            </a:solidFill>
          </a:ln>
          <a:scene3d>
            <a:camera prst="orthographicFront"/>
            <a:lightRig rig="threePt" dir="t"/>
          </a:scene3d>
          <a:sp3d>
            <a:bevelT/>
          </a:sp3d>
        </p:spPr>
        <p:txBody>
          <a:bodyPr wrap="none" lIns="36000" tIns="36000" rIns="36000" bIns="36000" anchor="ctr"/>
          <a:lstStyle/>
          <a:p>
            <a:pPr algn="ctr" fontAlgn="auto">
              <a:spcBef>
                <a:spcPts val="0"/>
              </a:spcBef>
              <a:spcAft>
                <a:spcPts val="0"/>
              </a:spcAft>
              <a:defRPr/>
            </a:pPr>
            <a:r>
              <a:rPr lang="ja-JP" altLang="en-US" dirty="0">
                <a:latin typeface="+mn-lt"/>
                <a:ea typeface="+mn-ea"/>
              </a:rPr>
              <a:t>レアアース</a:t>
            </a:r>
          </a:p>
        </p:txBody>
      </p:sp>
      <p:graphicFrame>
        <p:nvGraphicFramePr>
          <p:cNvPr id="6" name="グラフ 5"/>
          <p:cNvGraphicFramePr>
            <a:graphicFrameLocks/>
          </p:cNvGraphicFramePr>
          <p:nvPr/>
        </p:nvGraphicFramePr>
        <p:xfrm>
          <a:off x="142844" y="1142984"/>
          <a:ext cx="4071966" cy="3276601"/>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2"/>
          <p:cNvSpPr txBox="1"/>
          <p:nvPr/>
        </p:nvSpPr>
        <p:spPr>
          <a:xfrm>
            <a:off x="285750" y="1143000"/>
            <a:ext cx="1347788" cy="276225"/>
          </a:xfrm>
          <a:prstGeom prst="rect">
            <a:avLst/>
          </a:prstGeom>
          <a:noFill/>
        </p:spPr>
        <p:style>
          <a:lnRef idx="0">
            <a:scrgbClr r="0" g="0" b="0"/>
          </a:lnRef>
          <a:fillRef idx="0">
            <a:scrgbClr r="0" g="0" b="0"/>
          </a:fillRef>
          <a:effectRef idx="0">
            <a:scrgbClr r="0" g="0" b="0"/>
          </a:effectRef>
          <a:fontRef idx="minor">
            <a:schemeClr val="tx1"/>
          </a:fontRef>
        </p:style>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r>
              <a:rPr lang="ja-JP" altLang="en-US" sz="1200" dirty="0">
                <a:latin typeface="ＭＳ ゴシック" pitchFamily="49" charset="-128"/>
                <a:ea typeface="ＭＳ ゴシック" pitchFamily="49" charset="-128"/>
              </a:rPr>
              <a:t>（単位：トン）</a:t>
            </a:r>
          </a:p>
        </p:txBody>
      </p:sp>
      <p:sp>
        <p:nvSpPr>
          <p:cNvPr id="8" name="テキスト ボックス 7"/>
          <p:cNvSpPr txBox="1"/>
          <p:nvPr/>
        </p:nvSpPr>
        <p:spPr>
          <a:xfrm>
            <a:off x="142875" y="4429125"/>
            <a:ext cx="3686175" cy="254000"/>
          </a:xfrm>
          <a:prstGeom prst="rect">
            <a:avLst/>
          </a:prstGeom>
          <a:noFill/>
        </p:spPr>
        <p:txBody>
          <a:bodyPr wrap="none">
            <a:spAutoFit/>
          </a:bodyPr>
          <a:lstStyle/>
          <a:p>
            <a:pPr fontAlgn="auto">
              <a:spcBef>
                <a:spcPts val="0"/>
              </a:spcBef>
              <a:spcAft>
                <a:spcPts val="0"/>
              </a:spcAft>
              <a:defRPr/>
            </a:pPr>
            <a:r>
              <a:rPr lang="ja-JP" altLang="en-US" sz="1050" dirty="0">
                <a:latin typeface="ＭＳ ゴシック" pitchFamily="49" charset="-128"/>
                <a:ea typeface="ＭＳ ゴシック" pitchFamily="49" charset="-128"/>
              </a:rPr>
              <a:t>（</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日本消費量の</a:t>
            </a:r>
            <a:r>
              <a:rPr lang="en-US" altLang="ja-JP" sz="1050" dirty="0">
                <a:latin typeface="ＭＳ ゴシック" pitchFamily="49" charset="-128"/>
                <a:ea typeface="ＭＳ ゴシック" pitchFamily="49" charset="-128"/>
              </a:rPr>
              <a:t>2008</a:t>
            </a:r>
            <a:r>
              <a:rPr lang="ja-JP" altLang="en-US" sz="1050" dirty="0">
                <a:latin typeface="ＭＳ ゴシック" pitchFamily="49" charset="-128"/>
                <a:ea typeface="ＭＳ ゴシック" pitchFamily="49" charset="-128"/>
              </a:rPr>
              <a:t>年以降は資源エネルギー庁類推。）</a:t>
            </a:r>
          </a:p>
        </p:txBody>
      </p:sp>
      <p:sp>
        <p:nvSpPr>
          <p:cNvPr id="9" name="テキスト ボックス 8"/>
          <p:cNvSpPr txBox="1"/>
          <p:nvPr/>
        </p:nvSpPr>
        <p:spPr>
          <a:xfrm>
            <a:off x="214313" y="5286375"/>
            <a:ext cx="4000500" cy="523875"/>
          </a:xfrm>
          <a:prstGeom prst="rect">
            <a:avLst/>
          </a:prstGeom>
          <a:solidFill>
            <a:schemeClr val="accent6">
              <a:lumMod val="40000"/>
              <a:lumOff val="60000"/>
            </a:schemeClr>
          </a:solidFill>
          <a:ln>
            <a:solidFill>
              <a:schemeClr val="tx1"/>
            </a:solidFill>
          </a:ln>
          <a:effectLst>
            <a:outerShdw blurRad="25400" dist="76200" dir="2700000" algn="tl" rotWithShape="0">
              <a:prstClr val="black">
                <a:alpha val="40000"/>
              </a:prstClr>
            </a:outerShdw>
          </a:effectLst>
        </p:spPr>
        <p:txBody>
          <a:bodyPr>
            <a:spAutoFit/>
          </a:bodyPr>
          <a:lstStyle/>
          <a:p>
            <a:pPr fontAlgn="auto">
              <a:spcBef>
                <a:spcPts val="0"/>
              </a:spcBef>
              <a:spcAft>
                <a:spcPts val="0"/>
              </a:spcAft>
              <a:defRPr/>
            </a:pPr>
            <a:r>
              <a:rPr lang="ja-JP" altLang="en-US" sz="1400" dirty="0">
                <a:latin typeface="HGS創英角ﾎﾟｯﾌﾟ体" pitchFamily="50" charset="-128"/>
                <a:ea typeface="HGS創英角ﾎﾟｯﾌﾟ体" pitchFamily="50" charset="-128"/>
              </a:rPr>
              <a:t>既に、統計上は日本だけで中国の公式輸出枠（</a:t>
            </a:r>
            <a:r>
              <a:rPr lang="en-US" altLang="ja-JP" sz="1400" dirty="0">
                <a:latin typeface="HGS創英角ﾎﾟｯﾌﾟ体" pitchFamily="50" charset="-128"/>
                <a:ea typeface="HGS創英角ﾎﾟｯﾌﾟ体" pitchFamily="50" charset="-128"/>
              </a:rPr>
              <a:t>E/L</a:t>
            </a:r>
            <a:r>
              <a:rPr lang="ja-JP" altLang="en-US" sz="1400" dirty="0">
                <a:latin typeface="HGS創英角ﾎﾟｯﾌﾟ体" pitchFamily="50" charset="-128"/>
                <a:ea typeface="HGS創英角ﾎﾟｯﾌﾟ体" pitchFamily="50" charset="-128"/>
              </a:rPr>
              <a:t>）を超えた需要が存在。</a:t>
            </a:r>
          </a:p>
        </p:txBody>
      </p:sp>
      <p:sp>
        <p:nvSpPr>
          <p:cNvPr id="15" name="テキスト ボックス 14"/>
          <p:cNvSpPr txBox="1"/>
          <p:nvPr/>
        </p:nvSpPr>
        <p:spPr>
          <a:xfrm>
            <a:off x="4429125" y="5286375"/>
            <a:ext cx="4572000" cy="523875"/>
          </a:xfrm>
          <a:prstGeom prst="rect">
            <a:avLst/>
          </a:prstGeom>
          <a:solidFill>
            <a:schemeClr val="accent6">
              <a:lumMod val="40000"/>
              <a:lumOff val="60000"/>
            </a:schemeClr>
          </a:solidFill>
          <a:ln>
            <a:solidFill>
              <a:schemeClr val="tx1"/>
            </a:solidFill>
          </a:ln>
          <a:effectLst>
            <a:outerShdw blurRad="25400" dist="76200" dir="2700000" algn="tl" rotWithShape="0">
              <a:prstClr val="black">
                <a:alpha val="40000"/>
              </a:prstClr>
            </a:outerShdw>
          </a:effectLst>
        </p:spPr>
        <p:txBody>
          <a:bodyPr>
            <a:spAutoFit/>
          </a:bodyPr>
          <a:lstStyle/>
          <a:p>
            <a:pPr fontAlgn="auto">
              <a:spcBef>
                <a:spcPts val="0"/>
              </a:spcBef>
              <a:spcAft>
                <a:spcPts val="0"/>
              </a:spcAft>
              <a:defRPr/>
            </a:pPr>
            <a:r>
              <a:rPr lang="ja-JP" altLang="en-US" sz="1400" dirty="0">
                <a:latin typeface="HGS創英角ﾎﾟｯﾌﾟ体" pitchFamily="50" charset="-128"/>
                <a:ea typeface="HGS創英角ﾎﾟｯﾌﾟ体" pitchFamily="50" charset="-128"/>
              </a:rPr>
              <a:t>今の</a:t>
            </a:r>
            <a:r>
              <a:rPr lang="en-US" altLang="ja-JP" sz="1400" dirty="0">
                <a:latin typeface="HGS創英角ﾎﾟｯﾌﾟ体" pitchFamily="50" charset="-128"/>
                <a:ea typeface="HGS創英角ﾎﾟｯﾌﾟ体" pitchFamily="50" charset="-128"/>
              </a:rPr>
              <a:t>3</a:t>
            </a:r>
            <a:r>
              <a:rPr lang="ja-JP" altLang="en-US" sz="1400" dirty="0">
                <a:latin typeface="HGS創英角ﾎﾟｯﾌﾟ体" pitchFamily="50" charset="-128"/>
                <a:ea typeface="HGS創英角ﾎﾟｯﾌﾟ体" pitchFamily="50" charset="-128"/>
              </a:rPr>
              <a:t>社独占の供給体制では、</a:t>
            </a:r>
            <a:r>
              <a:rPr lang="en-US" altLang="ja-JP" sz="1400" dirty="0">
                <a:latin typeface="HGS創英角ﾎﾟｯﾌﾟ体" pitchFamily="50" charset="-128"/>
                <a:ea typeface="HGS創英角ﾎﾟｯﾌﾟ体" pitchFamily="50" charset="-128"/>
              </a:rPr>
              <a:t> 2020</a:t>
            </a:r>
            <a:r>
              <a:rPr lang="ja-JP" altLang="en-US" sz="1400" dirty="0">
                <a:latin typeface="HGS創英角ﾎﾟｯﾌﾟ体" pitchFamily="50" charset="-128"/>
                <a:ea typeface="HGS創英角ﾎﾟｯﾌﾟ体" pitchFamily="50" charset="-128"/>
              </a:rPr>
              <a:t>年には需要が供給を上回る見込み</a:t>
            </a:r>
            <a:endParaRPr lang="en-US" altLang="ja-JP" sz="1400" dirty="0">
              <a:latin typeface="HGS創英角ﾎﾟｯﾌﾟ体" pitchFamily="50" charset="-128"/>
              <a:ea typeface="HGS創英角ﾎﾟｯﾌﾟ体" pitchFamily="50" charset="-128"/>
            </a:endParaRPr>
          </a:p>
        </p:txBody>
      </p:sp>
      <p:sp>
        <p:nvSpPr>
          <p:cNvPr id="122" name="テキスト ボックス 121"/>
          <p:cNvSpPr txBox="1"/>
          <p:nvPr/>
        </p:nvSpPr>
        <p:spPr>
          <a:xfrm>
            <a:off x="4499992" y="640108"/>
            <a:ext cx="1260000" cy="360000"/>
          </a:xfrm>
          <a:prstGeom prst="roundRect">
            <a:avLst>
              <a:gd name="adj" fmla="val 31438"/>
            </a:avLst>
          </a:prstGeom>
          <a:solidFill>
            <a:srgbClr val="FFFFCC"/>
          </a:solidFill>
          <a:ln>
            <a:solidFill>
              <a:schemeClr val="tx1"/>
            </a:solidFill>
          </a:ln>
          <a:scene3d>
            <a:camera prst="orthographicFront"/>
            <a:lightRig rig="threePt" dir="t"/>
          </a:scene3d>
          <a:sp3d>
            <a:bevelT/>
          </a:sp3d>
        </p:spPr>
        <p:txBody>
          <a:bodyPr wrap="none" lIns="36000" tIns="36000" rIns="36000" bIns="36000" anchor="ctr"/>
          <a:lstStyle/>
          <a:p>
            <a:pPr algn="ctr" fontAlgn="auto">
              <a:spcBef>
                <a:spcPts val="0"/>
              </a:spcBef>
              <a:spcAft>
                <a:spcPts val="0"/>
              </a:spcAft>
              <a:defRPr/>
            </a:pPr>
            <a:r>
              <a:rPr lang="ja-JP" altLang="en-US" dirty="0">
                <a:latin typeface="+mn-lt"/>
                <a:ea typeface="+mn-ea"/>
              </a:rPr>
              <a:t>リチウム</a:t>
            </a:r>
          </a:p>
        </p:txBody>
      </p:sp>
      <p:sp>
        <p:nvSpPr>
          <p:cNvPr id="18" name="正方形/長方形 17"/>
          <p:cNvSpPr/>
          <p:nvPr/>
        </p:nvSpPr>
        <p:spPr>
          <a:xfrm>
            <a:off x="357188" y="6143625"/>
            <a:ext cx="8358187" cy="5715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marL="252000" indent="-252000" fontAlgn="auto">
              <a:spcBef>
                <a:spcPts val="0"/>
              </a:spcBef>
              <a:spcAft>
                <a:spcPts val="0"/>
              </a:spcAft>
              <a:buFont typeface="Wingdings" pitchFamily="2" charset="2"/>
              <a:buChar char="Ø"/>
              <a:defRPr/>
            </a:pPr>
            <a:r>
              <a:rPr lang="ja-JP" altLang="en-US" sz="1600" dirty="0">
                <a:latin typeface="HGP創英角ｺﾞｼｯｸUB" pitchFamily="50" charset="-128"/>
                <a:ea typeface="HGP創英角ｺﾞｼｯｸUB" pitchFamily="50" charset="-128"/>
              </a:rPr>
              <a:t>レアメタルの大幅な需要増が予測されるが、大部分はＥＶ、ＨＥＶ、ＦＣＶ等の先端自動車産業。</a:t>
            </a:r>
            <a:endParaRPr lang="en-US" altLang="ja-JP" sz="1600" dirty="0">
              <a:latin typeface="HGP創英角ｺﾞｼｯｸUB" pitchFamily="50" charset="-128"/>
              <a:ea typeface="HGP創英角ｺﾞｼｯｸUB" pitchFamily="50" charset="-128"/>
            </a:endParaRPr>
          </a:p>
          <a:p>
            <a:pPr marL="252000" indent="-252000" fontAlgn="auto">
              <a:spcBef>
                <a:spcPts val="0"/>
              </a:spcBef>
              <a:spcAft>
                <a:spcPts val="0"/>
              </a:spcAft>
              <a:buFont typeface="Wingdings" pitchFamily="2" charset="2"/>
              <a:buChar char="Ø"/>
              <a:defRPr/>
            </a:pPr>
            <a:r>
              <a:rPr lang="ja-JP" altLang="en-US" sz="1600" dirty="0">
                <a:latin typeface="HGP創英角ｺﾞｼｯｸUB" pitchFamily="50" charset="-128"/>
                <a:ea typeface="HGP創英角ｺﾞｼｯｸUB" pitchFamily="50" charset="-128"/>
              </a:rPr>
              <a:t>新たな供給ソースが必要。</a:t>
            </a:r>
            <a:endParaRPr lang="en-US" altLang="ja-JP" sz="1600" dirty="0">
              <a:latin typeface="HGP創英角ｺﾞｼｯｸUB" pitchFamily="50" charset="-128"/>
              <a:ea typeface="HGP創英角ｺﾞｼｯｸUB" pitchFamily="50" charset="-128"/>
            </a:endParaRPr>
          </a:p>
        </p:txBody>
      </p:sp>
      <p:sp>
        <p:nvSpPr>
          <p:cNvPr id="20" name="下矢印 19"/>
          <p:cNvSpPr/>
          <p:nvPr/>
        </p:nvSpPr>
        <p:spPr>
          <a:xfrm>
            <a:off x="3857625" y="5857875"/>
            <a:ext cx="928688"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65" name="テキスト ボックス 10"/>
          <p:cNvSpPr txBox="1">
            <a:spLocks noChangeArrowheads="1"/>
          </p:cNvSpPr>
          <p:nvPr/>
        </p:nvSpPr>
        <p:spPr bwMode="auto">
          <a:xfrm>
            <a:off x="6035675" y="-71438"/>
            <a:ext cx="3108325" cy="276226"/>
          </a:xfrm>
          <a:prstGeom prst="rect">
            <a:avLst/>
          </a:prstGeom>
          <a:noFill/>
          <a:ln w="9525">
            <a:noFill/>
            <a:miter lim="800000"/>
            <a:headEnd/>
            <a:tailEnd/>
          </a:ln>
        </p:spPr>
        <p:txBody>
          <a:bodyPr wrap="none">
            <a:spAutoFit/>
          </a:bodyPr>
          <a:lstStyle/>
          <a:p>
            <a:r>
              <a:rPr lang="en-US" altLang="ja-JP" sz="1200">
                <a:latin typeface="ＭＳ ゴシック" pitchFamily="49" charset="-128"/>
                <a:ea typeface="ＭＳ ゴシック" pitchFamily="49" charset="-128"/>
              </a:rPr>
              <a:t>Copyright © 2010 METI Rights Reserved.</a:t>
            </a:r>
            <a:endParaRPr lang="ja-JP" altLang="en-US" sz="1200">
              <a:latin typeface="ＭＳ ゴシック" pitchFamily="49" charset="-128"/>
              <a:ea typeface="ＭＳ ゴシック" pitchFamily="49" charset="-128"/>
            </a:endParaRPr>
          </a:p>
        </p:txBody>
      </p:sp>
      <p:graphicFrame>
        <p:nvGraphicFramePr>
          <p:cNvPr id="19" name="表 18"/>
          <p:cNvGraphicFramePr>
            <a:graphicFrameLocks noGrp="1"/>
          </p:cNvGraphicFramePr>
          <p:nvPr/>
        </p:nvGraphicFramePr>
        <p:xfrm>
          <a:off x="4643438" y="1065213"/>
          <a:ext cx="4176463" cy="1339465"/>
        </p:xfrm>
        <a:graphic>
          <a:graphicData uri="http://schemas.openxmlformats.org/drawingml/2006/table">
            <a:tbl>
              <a:tblPr firstRow="1" bandRow="1">
                <a:tableStyleId>{5C22544A-7EE6-4342-B048-85BDC9FD1C3A}</a:tableStyleId>
              </a:tblPr>
              <a:tblGrid>
                <a:gridCol w="1282517"/>
                <a:gridCol w="1015976"/>
                <a:gridCol w="938985"/>
                <a:gridCol w="938985"/>
              </a:tblGrid>
              <a:tr h="267893">
                <a:tc>
                  <a:txBody>
                    <a:bodyPr/>
                    <a:lstStyle/>
                    <a:p>
                      <a:pPr algn="ctr"/>
                      <a:endParaRPr kumimoji="1" lang="ja-JP" altLang="en-US" sz="1400" dirty="0">
                        <a:solidFill>
                          <a:schemeClr val="tx1"/>
                        </a:solidFill>
                        <a:latin typeface="ＭＳ ゴシック" pitchFamily="49" charset="-128"/>
                        <a:ea typeface="ＭＳ ゴシック" pitchFamily="49" charset="-128"/>
                        <a:cs typeface="Times New Roman" pitchFamily="18" charset="0"/>
                      </a:endParaRPr>
                    </a:p>
                  </a:txBody>
                  <a:tcPr marL="72000" marR="72000" marT="0" marB="0" anchor="ctr">
                    <a:solidFill>
                      <a:schemeClr val="accent6">
                        <a:lumMod val="60000"/>
                        <a:lumOff val="40000"/>
                      </a:schemeClr>
                    </a:solidFill>
                  </a:tcPr>
                </a:tc>
                <a:tc>
                  <a:txBody>
                    <a:bodyPr/>
                    <a:lstStyle/>
                    <a:p>
                      <a:pPr algn="ctr"/>
                      <a:r>
                        <a:rPr kumimoji="1" lang="en-US" altLang="ja-JP" sz="1400" dirty="0" smtClean="0">
                          <a:solidFill>
                            <a:schemeClr val="tx1"/>
                          </a:solidFill>
                          <a:latin typeface="ＭＳ ゴシック" pitchFamily="49" charset="-128"/>
                          <a:ea typeface="ＭＳ ゴシック" pitchFamily="49" charset="-128"/>
                          <a:cs typeface="Times New Roman" pitchFamily="18" charset="0"/>
                        </a:rPr>
                        <a:t>2010</a:t>
                      </a:r>
                      <a:endParaRPr kumimoji="1" lang="ja-JP" altLang="en-US" sz="1400" dirty="0">
                        <a:solidFill>
                          <a:schemeClr val="tx1"/>
                        </a:solidFill>
                        <a:latin typeface="ＭＳ ゴシック" pitchFamily="49" charset="-128"/>
                        <a:ea typeface="ＭＳ ゴシック" pitchFamily="49" charset="-128"/>
                        <a:cs typeface="Times New Roman" pitchFamily="18" charset="0"/>
                      </a:endParaRPr>
                    </a:p>
                  </a:txBody>
                  <a:tcPr marL="72000" marR="72000" marT="0" marB="0" anchor="ctr">
                    <a:solidFill>
                      <a:schemeClr val="accent6">
                        <a:lumMod val="60000"/>
                        <a:lumOff val="40000"/>
                      </a:schemeClr>
                    </a:solidFill>
                  </a:tcPr>
                </a:tc>
                <a:tc>
                  <a:txBody>
                    <a:bodyPr/>
                    <a:lstStyle/>
                    <a:p>
                      <a:pPr algn="ctr"/>
                      <a:r>
                        <a:rPr kumimoji="1" lang="en-US" altLang="ja-JP" sz="1400" dirty="0" smtClean="0">
                          <a:solidFill>
                            <a:schemeClr val="tx1"/>
                          </a:solidFill>
                          <a:latin typeface="ＭＳ ゴシック" pitchFamily="49" charset="-128"/>
                          <a:ea typeface="ＭＳ ゴシック" pitchFamily="49" charset="-128"/>
                          <a:cs typeface="Times New Roman" pitchFamily="18" charset="0"/>
                        </a:rPr>
                        <a:t>2015</a:t>
                      </a:r>
                      <a:endParaRPr kumimoji="1" lang="ja-JP" altLang="en-US" sz="1400" dirty="0">
                        <a:solidFill>
                          <a:schemeClr val="tx1"/>
                        </a:solidFill>
                        <a:latin typeface="ＭＳ ゴシック" pitchFamily="49" charset="-128"/>
                        <a:ea typeface="ＭＳ ゴシック" pitchFamily="49" charset="-128"/>
                        <a:cs typeface="Times New Roman" pitchFamily="18" charset="0"/>
                      </a:endParaRPr>
                    </a:p>
                  </a:txBody>
                  <a:tcPr marL="72000" marR="72000" marT="0" marB="0" anchor="ctr">
                    <a:solidFill>
                      <a:schemeClr val="accent6">
                        <a:lumMod val="60000"/>
                        <a:lumOff val="40000"/>
                      </a:schemeClr>
                    </a:solidFill>
                  </a:tcPr>
                </a:tc>
                <a:tc>
                  <a:txBody>
                    <a:bodyPr/>
                    <a:lstStyle/>
                    <a:p>
                      <a:pPr algn="ctr"/>
                      <a:r>
                        <a:rPr kumimoji="1" lang="en-US" altLang="ja-JP" sz="1400" dirty="0" smtClean="0">
                          <a:solidFill>
                            <a:schemeClr val="tx1"/>
                          </a:solidFill>
                          <a:latin typeface="ＭＳ ゴシック" pitchFamily="49" charset="-128"/>
                          <a:ea typeface="ＭＳ ゴシック" pitchFamily="49" charset="-128"/>
                          <a:cs typeface="Times New Roman" pitchFamily="18" charset="0"/>
                        </a:rPr>
                        <a:t>2020</a:t>
                      </a:r>
                      <a:endParaRPr kumimoji="1" lang="ja-JP" altLang="en-US" sz="1400" dirty="0">
                        <a:solidFill>
                          <a:schemeClr val="tx1"/>
                        </a:solidFill>
                        <a:latin typeface="ＭＳ ゴシック" pitchFamily="49" charset="-128"/>
                        <a:ea typeface="ＭＳ ゴシック" pitchFamily="49" charset="-128"/>
                        <a:cs typeface="Times New Roman" pitchFamily="18" charset="0"/>
                      </a:endParaRPr>
                    </a:p>
                  </a:txBody>
                  <a:tcPr marL="72000" marR="72000" marT="0" marB="0" anchor="ctr">
                    <a:solidFill>
                      <a:schemeClr val="accent6">
                        <a:lumMod val="60000"/>
                        <a:lumOff val="40000"/>
                      </a:schemeClr>
                    </a:solidFill>
                  </a:tcPr>
                </a:tc>
              </a:tr>
              <a:tr h="267893">
                <a:tc>
                  <a:txBody>
                    <a:bodyPr/>
                    <a:lstStyle/>
                    <a:p>
                      <a:pPr algn="ctr"/>
                      <a:r>
                        <a:rPr kumimoji="1" lang="ja-JP" altLang="en-US" sz="1400" dirty="0" smtClean="0">
                          <a:latin typeface="ＭＳ ゴシック" pitchFamily="49" charset="-128"/>
                          <a:ea typeface="ＭＳ ゴシック" pitchFamily="49" charset="-128"/>
                          <a:cs typeface="Times New Roman" pitchFamily="18" charset="0"/>
                        </a:rPr>
                        <a:t>供給（万</a:t>
                      </a:r>
                      <a:r>
                        <a:rPr kumimoji="1" lang="en-US" altLang="ja-JP" sz="1400" dirty="0" smtClean="0">
                          <a:latin typeface="ＭＳ ゴシック" pitchFamily="49" charset="-128"/>
                          <a:ea typeface="ＭＳ ゴシック" pitchFamily="49" charset="-128"/>
                          <a:cs typeface="Times New Roman" pitchFamily="18" charset="0"/>
                        </a:rPr>
                        <a:t>t</a:t>
                      </a:r>
                      <a:r>
                        <a:rPr kumimoji="1" lang="ja-JP" altLang="en-US" sz="1400" dirty="0" smtClean="0">
                          <a:latin typeface="ＭＳ ゴシック" pitchFamily="49" charset="-128"/>
                          <a:ea typeface="ＭＳ ゴシック" pitchFamily="49" charset="-128"/>
                          <a:cs typeface="Times New Roman" pitchFamily="18" charset="0"/>
                        </a:rPr>
                        <a:t>）</a:t>
                      </a:r>
                      <a:endParaRPr kumimoji="1" lang="ja-JP" altLang="en-US" sz="1400" dirty="0">
                        <a:latin typeface="ＭＳ ゴシック" pitchFamily="49" charset="-128"/>
                        <a:ea typeface="ＭＳ ゴシック" pitchFamily="49" charset="-128"/>
                        <a:cs typeface="Times New Roman" pitchFamily="18" charset="0"/>
                      </a:endParaRPr>
                    </a:p>
                  </a:txBody>
                  <a:tcPr marL="72000" marR="72000" marT="0" marB="0" anchor="ctr">
                    <a:solidFill>
                      <a:schemeClr val="accent3">
                        <a:lumMod val="20000"/>
                        <a:lumOff val="80000"/>
                      </a:schemeClr>
                    </a:solidFill>
                  </a:tcPr>
                </a:tc>
                <a:tc>
                  <a:txBody>
                    <a:bodyPr/>
                    <a:lstStyle/>
                    <a:p>
                      <a:pPr algn="r"/>
                      <a:r>
                        <a:rPr kumimoji="1" lang="en-US" altLang="ja-JP" sz="1400" dirty="0" smtClean="0">
                          <a:latin typeface="ＭＳ ゴシック" pitchFamily="49" charset="-128"/>
                          <a:ea typeface="ＭＳ ゴシック" pitchFamily="49" charset="-128"/>
                          <a:cs typeface="Times New Roman" pitchFamily="18" charset="0"/>
                        </a:rPr>
                        <a:t>13.7</a:t>
                      </a:r>
                      <a:endParaRPr kumimoji="1" lang="ja-JP" altLang="en-US" sz="1400" dirty="0">
                        <a:latin typeface="ＭＳ ゴシック" pitchFamily="49" charset="-128"/>
                        <a:ea typeface="ＭＳ ゴシック" pitchFamily="49" charset="-128"/>
                        <a:cs typeface="Times New Roman" pitchFamily="18" charset="0"/>
                      </a:endParaRPr>
                    </a:p>
                  </a:txBody>
                  <a:tcPr marL="72000" marR="72000" marT="0" marB="0" anchor="ctr">
                    <a:solidFill>
                      <a:schemeClr val="accent3">
                        <a:lumMod val="20000"/>
                        <a:lumOff val="80000"/>
                      </a:schemeClr>
                    </a:solidFill>
                  </a:tcPr>
                </a:tc>
                <a:tc>
                  <a:txBody>
                    <a:bodyPr/>
                    <a:lstStyle/>
                    <a:p>
                      <a:pPr algn="r"/>
                      <a:r>
                        <a:rPr kumimoji="1" lang="en-US" altLang="ja-JP" sz="1400" dirty="0" smtClean="0">
                          <a:latin typeface="ＭＳ ゴシック" pitchFamily="49" charset="-128"/>
                          <a:ea typeface="ＭＳ ゴシック" pitchFamily="49" charset="-128"/>
                          <a:cs typeface="Times New Roman" pitchFamily="18" charset="0"/>
                        </a:rPr>
                        <a:t>16.6</a:t>
                      </a:r>
                      <a:endParaRPr kumimoji="1" lang="ja-JP" altLang="en-US" sz="1400" dirty="0">
                        <a:latin typeface="ＭＳ ゴシック" pitchFamily="49" charset="-128"/>
                        <a:ea typeface="ＭＳ ゴシック" pitchFamily="49" charset="-128"/>
                        <a:cs typeface="Times New Roman" pitchFamily="18" charset="0"/>
                      </a:endParaRPr>
                    </a:p>
                  </a:txBody>
                  <a:tcPr marL="72000" marR="72000" marT="0" marB="0" anchor="ctr">
                    <a:solidFill>
                      <a:schemeClr val="accent3">
                        <a:lumMod val="20000"/>
                        <a:lumOff val="80000"/>
                      </a:schemeClr>
                    </a:solidFill>
                  </a:tcPr>
                </a:tc>
                <a:tc>
                  <a:txBody>
                    <a:bodyPr/>
                    <a:lstStyle/>
                    <a:p>
                      <a:pPr algn="r"/>
                      <a:r>
                        <a:rPr kumimoji="1" lang="en-US" altLang="ja-JP" sz="1400" dirty="0" smtClean="0">
                          <a:latin typeface="ＭＳ ゴシック" pitchFamily="49" charset="-128"/>
                          <a:ea typeface="ＭＳ ゴシック" pitchFamily="49" charset="-128"/>
                          <a:cs typeface="Times New Roman" pitchFamily="18" charset="0"/>
                        </a:rPr>
                        <a:t>21.4</a:t>
                      </a:r>
                      <a:endParaRPr kumimoji="1" lang="ja-JP" altLang="en-US" sz="1400" dirty="0">
                        <a:latin typeface="ＭＳ ゴシック" pitchFamily="49" charset="-128"/>
                        <a:ea typeface="ＭＳ ゴシック" pitchFamily="49" charset="-128"/>
                        <a:cs typeface="Times New Roman" pitchFamily="18" charset="0"/>
                      </a:endParaRPr>
                    </a:p>
                  </a:txBody>
                  <a:tcPr marL="72000" marR="72000" marT="0" marB="0" anchor="ctr">
                    <a:solidFill>
                      <a:schemeClr val="accent3">
                        <a:lumMod val="20000"/>
                        <a:lumOff val="80000"/>
                      </a:schemeClr>
                    </a:solidFill>
                  </a:tcPr>
                </a:tc>
              </a:tr>
              <a:tr h="267893">
                <a:tc>
                  <a:txBody>
                    <a:bodyPr/>
                    <a:lstStyle/>
                    <a:p>
                      <a:pPr algn="ctr"/>
                      <a:r>
                        <a:rPr kumimoji="1" lang="ja-JP" altLang="en-US" sz="1400" dirty="0" smtClean="0">
                          <a:latin typeface="ＭＳ ゴシック" pitchFamily="49" charset="-128"/>
                          <a:ea typeface="ＭＳ ゴシック" pitchFamily="49" charset="-128"/>
                          <a:cs typeface="Times New Roman" pitchFamily="18" charset="0"/>
                        </a:rPr>
                        <a:t>車載用需要</a:t>
                      </a:r>
                      <a:endParaRPr kumimoji="1" lang="ja-JP" altLang="en-US" sz="1400" dirty="0">
                        <a:latin typeface="ＭＳ ゴシック" pitchFamily="49" charset="-128"/>
                        <a:ea typeface="ＭＳ ゴシック" pitchFamily="49" charset="-128"/>
                        <a:cs typeface="Times New Roman" pitchFamily="18" charset="0"/>
                      </a:endParaRPr>
                    </a:p>
                  </a:txBody>
                  <a:tcPr marL="72000" marR="72000" marT="0" marB="0" anchor="ctr">
                    <a:solidFill>
                      <a:schemeClr val="accent1">
                        <a:lumMod val="20000"/>
                        <a:lumOff val="80000"/>
                      </a:schemeClr>
                    </a:solidFill>
                  </a:tcPr>
                </a:tc>
                <a:tc>
                  <a:txBody>
                    <a:bodyPr/>
                    <a:lstStyle/>
                    <a:p>
                      <a:pPr algn="r"/>
                      <a:r>
                        <a:rPr kumimoji="1" lang="en-US" altLang="ja-JP" sz="1400" dirty="0" smtClean="0">
                          <a:latin typeface="ＭＳ ゴシック" pitchFamily="49" charset="-128"/>
                          <a:ea typeface="ＭＳ ゴシック" pitchFamily="49" charset="-128"/>
                          <a:cs typeface="Times New Roman" pitchFamily="18" charset="0"/>
                        </a:rPr>
                        <a:t>0.4</a:t>
                      </a:r>
                      <a:endParaRPr kumimoji="1" lang="ja-JP" altLang="en-US" sz="1400" dirty="0">
                        <a:latin typeface="ＭＳ ゴシック" pitchFamily="49" charset="-128"/>
                        <a:ea typeface="ＭＳ ゴシック" pitchFamily="49" charset="-128"/>
                        <a:cs typeface="Times New Roman" pitchFamily="18" charset="0"/>
                      </a:endParaRPr>
                    </a:p>
                  </a:txBody>
                  <a:tcPr marL="72000" marR="72000" marT="0" marB="0" anchor="ctr">
                    <a:solidFill>
                      <a:schemeClr val="accent1">
                        <a:lumMod val="20000"/>
                        <a:lumOff val="80000"/>
                      </a:schemeClr>
                    </a:solidFill>
                  </a:tcPr>
                </a:tc>
                <a:tc>
                  <a:txBody>
                    <a:bodyPr/>
                    <a:lstStyle/>
                    <a:p>
                      <a:pPr algn="r"/>
                      <a:r>
                        <a:rPr kumimoji="1" lang="en-US" altLang="ja-JP" sz="1400" dirty="0" smtClean="0">
                          <a:latin typeface="ＭＳ ゴシック" pitchFamily="49" charset="-128"/>
                          <a:ea typeface="ＭＳ ゴシック" pitchFamily="49" charset="-128"/>
                          <a:cs typeface="Times New Roman" pitchFamily="18" charset="0"/>
                        </a:rPr>
                        <a:t>4.0</a:t>
                      </a:r>
                      <a:endParaRPr kumimoji="1" lang="ja-JP" altLang="en-US" sz="1400" dirty="0">
                        <a:latin typeface="ＭＳ ゴシック" pitchFamily="49" charset="-128"/>
                        <a:ea typeface="ＭＳ ゴシック" pitchFamily="49" charset="-128"/>
                        <a:cs typeface="Times New Roman" pitchFamily="18" charset="0"/>
                      </a:endParaRPr>
                    </a:p>
                  </a:txBody>
                  <a:tcPr marL="72000" marR="72000" marT="0" marB="0" anchor="ctr">
                    <a:solidFill>
                      <a:schemeClr val="accent1">
                        <a:lumMod val="20000"/>
                        <a:lumOff val="80000"/>
                      </a:schemeClr>
                    </a:solidFill>
                  </a:tcPr>
                </a:tc>
                <a:tc>
                  <a:txBody>
                    <a:bodyPr/>
                    <a:lstStyle/>
                    <a:p>
                      <a:pPr algn="r"/>
                      <a:r>
                        <a:rPr kumimoji="1" lang="en-US" altLang="ja-JP" sz="1400" dirty="0" smtClean="0">
                          <a:latin typeface="ＭＳ ゴシック" pitchFamily="49" charset="-128"/>
                          <a:ea typeface="ＭＳ ゴシック" pitchFamily="49" charset="-128"/>
                          <a:cs typeface="Times New Roman" pitchFamily="18" charset="0"/>
                        </a:rPr>
                        <a:t>18.6</a:t>
                      </a:r>
                      <a:endParaRPr kumimoji="1" lang="ja-JP" altLang="en-US" sz="1400" dirty="0">
                        <a:latin typeface="ＭＳ ゴシック" pitchFamily="49" charset="-128"/>
                        <a:ea typeface="ＭＳ ゴシック" pitchFamily="49" charset="-128"/>
                        <a:cs typeface="Times New Roman" pitchFamily="18" charset="0"/>
                      </a:endParaRPr>
                    </a:p>
                  </a:txBody>
                  <a:tcPr marL="72000" marR="72000" marT="0" marB="0" anchor="ctr">
                    <a:solidFill>
                      <a:schemeClr val="accent1">
                        <a:lumMod val="20000"/>
                        <a:lumOff val="80000"/>
                      </a:schemeClr>
                    </a:solidFill>
                  </a:tcPr>
                </a:tc>
              </a:tr>
              <a:tr h="267893">
                <a:tc>
                  <a:txBody>
                    <a:bodyPr/>
                    <a:lstStyle/>
                    <a:p>
                      <a:pPr algn="ctr"/>
                      <a:r>
                        <a:rPr kumimoji="1" lang="ja-JP" altLang="en-US" sz="1400" dirty="0" smtClean="0">
                          <a:latin typeface="ＭＳ ゴシック" pitchFamily="49" charset="-128"/>
                          <a:ea typeface="ＭＳ ゴシック" pitchFamily="49" charset="-128"/>
                          <a:cs typeface="Times New Roman" pitchFamily="18" charset="0"/>
                        </a:rPr>
                        <a:t>その他の需要</a:t>
                      </a:r>
                      <a:endParaRPr kumimoji="1" lang="ja-JP" altLang="en-US" sz="1400" dirty="0">
                        <a:latin typeface="ＭＳ ゴシック" pitchFamily="49" charset="-128"/>
                        <a:ea typeface="ＭＳ ゴシック" pitchFamily="49" charset="-128"/>
                        <a:cs typeface="Times New Roman" pitchFamily="18" charset="0"/>
                      </a:endParaRPr>
                    </a:p>
                  </a:txBody>
                  <a:tcPr marL="72000" marR="72000" marT="0" marB="0" anchor="ctr">
                    <a:solidFill>
                      <a:schemeClr val="accent1">
                        <a:lumMod val="20000"/>
                        <a:lumOff val="80000"/>
                      </a:schemeClr>
                    </a:solidFill>
                  </a:tcPr>
                </a:tc>
                <a:tc>
                  <a:txBody>
                    <a:bodyPr/>
                    <a:lstStyle/>
                    <a:p>
                      <a:pPr algn="r"/>
                      <a:r>
                        <a:rPr kumimoji="1" lang="en-US" altLang="ja-JP" sz="1400" dirty="0" smtClean="0">
                          <a:latin typeface="ＭＳ ゴシック" pitchFamily="49" charset="-128"/>
                          <a:ea typeface="ＭＳ ゴシック" pitchFamily="49" charset="-128"/>
                          <a:cs typeface="Times New Roman" pitchFamily="18" charset="0"/>
                        </a:rPr>
                        <a:t>8.5</a:t>
                      </a:r>
                      <a:endParaRPr kumimoji="1" lang="ja-JP" altLang="en-US" sz="1400" dirty="0">
                        <a:latin typeface="ＭＳ ゴシック" pitchFamily="49" charset="-128"/>
                        <a:ea typeface="ＭＳ ゴシック" pitchFamily="49" charset="-128"/>
                        <a:cs typeface="Times New Roman" pitchFamily="18" charset="0"/>
                      </a:endParaRPr>
                    </a:p>
                  </a:txBody>
                  <a:tcPr marL="72000" marR="72000" marT="0" marB="0" anchor="ctr">
                    <a:solidFill>
                      <a:schemeClr val="accent1">
                        <a:lumMod val="20000"/>
                        <a:lumOff val="80000"/>
                      </a:schemeClr>
                    </a:solidFill>
                  </a:tcPr>
                </a:tc>
                <a:tc>
                  <a:txBody>
                    <a:bodyPr/>
                    <a:lstStyle/>
                    <a:p>
                      <a:pPr algn="r"/>
                      <a:r>
                        <a:rPr kumimoji="1" lang="en-US" altLang="ja-JP" sz="1400" dirty="0" smtClean="0">
                          <a:latin typeface="ＭＳ ゴシック" pitchFamily="49" charset="-128"/>
                          <a:ea typeface="ＭＳ ゴシック" pitchFamily="49" charset="-128"/>
                          <a:cs typeface="Times New Roman" pitchFamily="18" charset="0"/>
                        </a:rPr>
                        <a:t>10.4</a:t>
                      </a:r>
                      <a:endParaRPr kumimoji="1" lang="ja-JP" altLang="en-US" sz="1400" dirty="0">
                        <a:latin typeface="ＭＳ ゴシック" pitchFamily="49" charset="-128"/>
                        <a:ea typeface="ＭＳ ゴシック" pitchFamily="49" charset="-128"/>
                        <a:cs typeface="Times New Roman" pitchFamily="18" charset="0"/>
                      </a:endParaRPr>
                    </a:p>
                  </a:txBody>
                  <a:tcPr marL="72000" marR="72000" marT="0" marB="0" anchor="ctr">
                    <a:solidFill>
                      <a:schemeClr val="accent1">
                        <a:lumMod val="20000"/>
                        <a:lumOff val="80000"/>
                      </a:schemeClr>
                    </a:solidFill>
                  </a:tcPr>
                </a:tc>
                <a:tc>
                  <a:txBody>
                    <a:bodyPr/>
                    <a:lstStyle/>
                    <a:p>
                      <a:pPr algn="r"/>
                      <a:r>
                        <a:rPr kumimoji="1" lang="en-US" altLang="ja-JP" sz="1400" dirty="0" smtClean="0">
                          <a:latin typeface="ＭＳ ゴシック" pitchFamily="49" charset="-128"/>
                          <a:ea typeface="ＭＳ ゴシック" pitchFamily="49" charset="-128"/>
                          <a:cs typeface="Times New Roman" pitchFamily="18" charset="0"/>
                        </a:rPr>
                        <a:t>12.7</a:t>
                      </a:r>
                      <a:endParaRPr kumimoji="1" lang="ja-JP" altLang="en-US" sz="1400" dirty="0">
                        <a:latin typeface="ＭＳ ゴシック" pitchFamily="49" charset="-128"/>
                        <a:ea typeface="ＭＳ ゴシック" pitchFamily="49" charset="-128"/>
                        <a:cs typeface="Times New Roman" pitchFamily="18" charset="0"/>
                      </a:endParaRPr>
                    </a:p>
                  </a:txBody>
                  <a:tcPr marL="72000" marR="72000" marT="0" marB="0" anchor="ctr">
                    <a:solidFill>
                      <a:schemeClr val="accent1">
                        <a:lumMod val="20000"/>
                        <a:lumOff val="80000"/>
                      </a:schemeClr>
                    </a:solidFill>
                  </a:tcPr>
                </a:tc>
              </a:tr>
              <a:tr h="267893">
                <a:tc>
                  <a:txBody>
                    <a:bodyPr/>
                    <a:lstStyle/>
                    <a:p>
                      <a:pPr algn="ctr"/>
                      <a:r>
                        <a:rPr kumimoji="1" lang="ja-JP" altLang="en-US" sz="1400" dirty="0" smtClean="0">
                          <a:latin typeface="ＭＳ ゴシック" pitchFamily="49" charset="-128"/>
                          <a:ea typeface="ＭＳ ゴシック" pitchFamily="49" charset="-128"/>
                          <a:cs typeface="Times New Roman" pitchFamily="18" charset="0"/>
                        </a:rPr>
                        <a:t>需要合計</a:t>
                      </a:r>
                      <a:endParaRPr kumimoji="1" lang="ja-JP" altLang="en-US" sz="1400" dirty="0">
                        <a:latin typeface="ＭＳ ゴシック" pitchFamily="49" charset="-128"/>
                        <a:ea typeface="ＭＳ ゴシック" pitchFamily="49" charset="-128"/>
                        <a:cs typeface="Times New Roman" pitchFamily="18" charset="0"/>
                      </a:endParaRPr>
                    </a:p>
                  </a:txBody>
                  <a:tcPr marL="72000" marR="72000" marT="0" marB="0" anchor="ctr">
                    <a:solidFill>
                      <a:schemeClr val="accent2">
                        <a:lumMod val="40000"/>
                        <a:lumOff val="60000"/>
                      </a:schemeClr>
                    </a:solidFill>
                  </a:tcPr>
                </a:tc>
                <a:tc>
                  <a:txBody>
                    <a:bodyPr/>
                    <a:lstStyle/>
                    <a:p>
                      <a:pPr algn="r"/>
                      <a:r>
                        <a:rPr kumimoji="1" lang="en-US" altLang="ja-JP" sz="1400" dirty="0" smtClean="0">
                          <a:latin typeface="ＭＳ ゴシック" pitchFamily="49" charset="-128"/>
                          <a:ea typeface="ＭＳ ゴシック" pitchFamily="49" charset="-128"/>
                          <a:cs typeface="Times New Roman" pitchFamily="18" charset="0"/>
                        </a:rPr>
                        <a:t>9.0</a:t>
                      </a:r>
                      <a:endParaRPr kumimoji="1" lang="ja-JP" altLang="en-US" sz="1400" dirty="0">
                        <a:latin typeface="ＭＳ ゴシック" pitchFamily="49" charset="-128"/>
                        <a:ea typeface="ＭＳ ゴシック" pitchFamily="49" charset="-128"/>
                        <a:cs typeface="Times New Roman" pitchFamily="18" charset="0"/>
                      </a:endParaRPr>
                    </a:p>
                  </a:txBody>
                  <a:tcPr marL="72000" marR="72000" marT="0" marB="0" anchor="ctr">
                    <a:solidFill>
                      <a:schemeClr val="accent2">
                        <a:lumMod val="40000"/>
                        <a:lumOff val="60000"/>
                      </a:schemeClr>
                    </a:solidFill>
                  </a:tcPr>
                </a:tc>
                <a:tc>
                  <a:txBody>
                    <a:bodyPr/>
                    <a:lstStyle/>
                    <a:p>
                      <a:pPr algn="r"/>
                      <a:r>
                        <a:rPr kumimoji="1" lang="en-US" altLang="ja-JP" sz="1400" dirty="0" smtClean="0">
                          <a:latin typeface="ＭＳ ゴシック" pitchFamily="49" charset="-128"/>
                          <a:ea typeface="ＭＳ ゴシック" pitchFamily="49" charset="-128"/>
                          <a:cs typeface="Times New Roman" pitchFamily="18" charset="0"/>
                        </a:rPr>
                        <a:t>14.4</a:t>
                      </a:r>
                      <a:endParaRPr kumimoji="1" lang="ja-JP" altLang="en-US" sz="1400" dirty="0">
                        <a:latin typeface="ＭＳ ゴシック" pitchFamily="49" charset="-128"/>
                        <a:ea typeface="ＭＳ ゴシック" pitchFamily="49" charset="-128"/>
                        <a:cs typeface="Times New Roman" pitchFamily="18" charset="0"/>
                      </a:endParaRPr>
                    </a:p>
                  </a:txBody>
                  <a:tcPr marL="72000" marR="72000" marT="0" marB="0" anchor="ctr">
                    <a:solidFill>
                      <a:schemeClr val="accent2">
                        <a:lumMod val="40000"/>
                        <a:lumOff val="60000"/>
                      </a:schemeClr>
                    </a:solidFill>
                  </a:tcPr>
                </a:tc>
                <a:tc>
                  <a:txBody>
                    <a:bodyPr/>
                    <a:lstStyle/>
                    <a:p>
                      <a:pPr algn="r"/>
                      <a:r>
                        <a:rPr kumimoji="1" lang="en-US" altLang="ja-JP" sz="1400" dirty="0" smtClean="0">
                          <a:latin typeface="ＭＳ ゴシック" pitchFamily="49" charset="-128"/>
                          <a:ea typeface="ＭＳ ゴシック" pitchFamily="49" charset="-128"/>
                          <a:cs typeface="Times New Roman" pitchFamily="18" charset="0"/>
                        </a:rPr>
                        <a:t>31.3</a:t>
                      </a:r>
                      <a:endParaRPr kumimoji="1" lang="ja-JP" altLang="en-US" sz="1400" dirty="0">
                        <a:latin typeface="ＭＳ ゴシック" pitchFamily="49" charset="-128"/>
                        <a:ea typeface="ＭＳ ゴシック" pitchFamily="49" charset="-128"/>
                        <a:cs typeface="Times New Roman" pitchFamily="18" charset="0"/>
                      </a:endParaRPr>
                    </a:p>
                  </a:txBody>
                  <a:tcPr marL="72000" marR="72000" marT="0" marB="0" anchor="ctr">
                    <a:solidFill>
                      <a:schemeClr val="accent2">
                        <a:lumMod val="40000"/>
                        <a:lumOff val="60000"/>
                      </a:schemeClr>
                    </a:solidFill>
                  </a:tcPr>
                </a:tc>
              </a:tr>
            </a:tbl>
          </a:graphicData>
        </a:graphic>
      </p:graphicFrame>
      <p:sp>
        <p:nvSpPr>
          <p:cNvPr id="2098" name="テキスト ボックス 20"/>
          <p:cNvSpPr txBox="1">
            <a:spLocks noChangeArrowheads="1"/>
          </p:cNvSpPr>
          <p:nvPr/>
        </p:nvSpPr>
        <p:spPr bwMode="auto">
          <a:xfrm>
            <a:off x="4684713" y="2492375"/>
            <a:ext cx="3416300" cy="708025"/>
          </a:xfrm>
          <a:prstGeom prst="rect">
            <a:avLst/>
          </a:prstGeom>
          <a:noFill/>
          <a:ln w="9525">
            <a:noFill/>
            <a:miter lim="800000"/>
            <a:headEnd/>
            <a:tailEnd/>
          </a:ln>
        </p:spPr>
        <p:txBody>
          <a:bodyPr wrap="none">
            <a:spAutoFit/>
          </a:bodyPr>
          <a:lstStyle/>
          <a:p>
            <a:r>
              <a:rPr lang="en-US" altLang="ja-JP" sz="800">
                <a:latin typeface="ＭＳ 明朝" pitchFamily="17" charset="-128"/>
                <a:ea typeface="ＭＳ 明朝" pitchFamily="17" charset="-128"/>
              </a:rPr>
              <a:t>* </a:t>
            </a:r>
            <a:r>
              <a:rPr lang="ja-JP" altLang="en-US" sz="800">
                <a:latin typeface="ＭＳ 明朝" pitchFamily="17" charset="-128"/>
                <a:ea typeface="ＭＳ 明朝" pitchFamily="17" charset="-128"/>
              </a:rPr>
              <a:t>供給量は、</a:t>
            </a:r>
            <a:r>
              <a:rPr lang="en-US" altLang="ja-JP" sz="800">
                <a:latin typeface="ＭＳ 明朝" pitchFamily="17" charset="-128"/>
                <a:ea typeface="ＭＳ 明朝" pitchFamily="17" charset="-128"/>
              </a:rPr>
              <a:t>USG,MCS,Jan.2010</a:t>
            </a:r>
            <a:r>
              <a:rPr lang="ja-JP" altLang="en-US" sz="800">
                <a:latin typeface="ＭＳ 明朝" pitchFamily="17" charset="-128"/>
                <a:ea typeface="ＭＳ 明朝" pitchFamily="17" charset="-128"/>
              </a:rPr>
              <a:t>と各種資料より資源エネルギー庁類推</a:t>
            </a:r>
            <a:endParaRPr lang="en-US" altLang="ja-JP" sz="800">
              <a:latin typeface="ＭＳ 明朝" pitchFamily="17" charset="-128"/>
              <a:ea typeface="ＭＳ 明朝" pitchFamily="17" charset="-128"/>
            </a:endParaRPr>
          </a:p>
          <a:p>
            <a:r>
              <a:rPr lang="en-US" altLang="ja-JP" sz="800">
                <a:latin typeface="ＭＳ 明朝" pitchFamily="17" charset="-128"/>
                <a:ea typeface="ＭＳ 明朝" pitchFamily="17" charset="-128"/>
              </a:rPr>
              <a:t>* </a:t>
            </a:r>
            <a:r>
              <a:rPr lang="ja-JP" altLang="en-US" sz="800">
                <a:latin typeface="ＭＳ 明朝" pitchFamily="17" charset="-128"/>
                <a:ea typeface="ＭＳ 明朝" pitchFamily="17" charset="-128"/>
              </a:rPr>
              <a:t>需要量は、</a:t>
            </a:r>
            <a:r>
              <a:rPr lang="en-US" altLang="ja-JP" sz="800">
                <a:latin typeface="Calibri" pitchFamily="34" charset="0"/>
              </a:rPr>
              <a:t>Roskil</a:t>
            </a:r>
            <a:r>
              <a:rPr lang="ja-JP" altLang="en-US" sz="800">
                <a:latin typeface="Calibri" pitchFamily="34" charset="0"/>
              </a:rPr>
              <a:t>ｌ、ドイツ銀行の資料より資源エネルギー庁推測</a:t>
            </a:r>
            <a:endParaRPr lang="en-US" altLang="ja-JP" sz="800">
              <a:latin typeface="ＭＳ 明朝" pitchFamily="17" charset="-128"/>
              <a:ea typeface="ＭＳ 明朝" pitchFamily="17" charset="-128"/>
            </a:endParaRPr>
          </a:p>
          <a:p>
            <a:r>
              <a:rPr lang="en-US" altLang="ja-JP" sz="800">
                <a:latin typeface="ＭＳ 明朝" pitchFamily="17" charset="-128"/>
                <a:ea typeface="ＭＳ 明朝" pitchFamily="17" charset="-128"/>
              </a:rPr>
              <a:t>* </a:t>
            </a:r>
            <a:r>
              <a:rPr lang="ja-JP" altLang="en-US" sz="800">
                <a:latin typeface="ＭＳ 明朝" pitchFamily="17" charset="-128"/>
                <a:ea typeface="ＭＳ 明朝" pitchFamily="17" charset="-128"/>
              </a:rPr>
              <a:t>自動車のリチウムイオン使用量は、</a:t>
            </a:r>
            <a:r>
              <a:rPr lang="en-US" altLang="ja-JP" sz="800">
                <a:latin typeface="ＭＳ 明朝" pitchFamily="17" charset="-128"/>
                <a:ea typeface="ＭＳ 明朝" pitchFamily="17" charset="-128"/>
              </a:rPr>
              <a:t>HEV:1kg/</a:t>
            </a:r>
            <a:r>
              <a:rPr lang="ja-JP" altLang="en-US" sz="800">
                <a:latin typeface="ＭＳ 明朝" pitchFamily="17" charset="-128"/>
                <a:ea typeface="ＭＳ 明朝" pitchFamily="17" charset="-128"/>
              </a:rPr>
              <a:t>台、</a:t>
            </a:r>
            <a:r>
              <a:rPr lang="en-US" altLang="ja-JP" sz="800">
                <a:latin typeface="ＭＳ 明朝" pitchFamily="17" charset="-128"/>
                <a:ea typeface="ＭＳ 明朝" pitchFamily="17" charset="-128"/>
              </a:rPr>
              <a:t>EV:4kg/</a:t>
            </a:r>
            <a:r>
              <a:rPr lang="ja-JP" altLang="en-US" sz="800">
                <a:latin typeface="ＭＳ 明朝" pitchFamily="17" charset="-128"/>
                <a:ea typeface="ＭＳ 明朝" pitchFamily="17" charset="-128"/>
              </a:rPr>
              <a:t>台で試算。</a:t>
            </a:r>
            <a:endParaRPr lang="en-US" altLang="ja-JP" sz="800">
              <a:latin typeface="ＭＳ 明朝" pitchFamily="17" charset="-128"/>
              <a:ea typeface="ＭＳ 明朝" pitchFamily="17" charset="-128"/>
            </a:endParaRPr>
          </a:p>
          <a:p>
            <a:r>
              <a:rPr lang="en-US" altLang="ja-JP" sz="800">
                <a:latin typeface="ＭＳ 明朝" pitchFamily="17" charset="-128"/>
                <a:ea typeface="ＭＳ 明朝" pitchFamily="17" charset="-128"/>
              </a:rPr>
              <a:t>* </a:t>
            </a:r>
            <a:r>
              <a:rPr lang="ja-JP" altLang="en-US" sz="800">
                <a:latin typeface="ＭＳ 明朝" pitchFamily="17" charset="-128"/>
                <a:ea typeface="ＭＳ 明朝" pitchFamily="17" charset="-128"/>
              </a:rPr>
              <a:t>民生用は年</a:t>
            </a:r>
            <a:r>
              <a:rPr lang="en-US" altLang="ja-JP" sz="800">
                <a:latin typeface="ＭＳ 明朝" pitchFamily="17" charset="-128"/>
                <a:ea typeface="ＭＳ 明朝" pitchFamily="17" charset="-128"/>
              </a:rPr>
              <a:t>4</a:t>
            </a:r>
            <a:r>
              <a:rPr lang="ja-JP" altLang="en-US" sz="800">
                <a:latin typeface="ＭＳ 明朝" pitchFamily="17" charset="-128"/>
                <a:ea typeface="ＭＳ 明朝" pitchFamily="17" charset="-128"/>
              </a:rPr>
              <a:t>％の需要増と仮定して試算。</a:t>
            </a:r>
            <a:endParaRPr lang="en-US" altLang="ja-JP" sz="800">
              <a:latin typeface="ＭＳ 明朝" pitchFamily="17" charset="-128"/>
              <a:ea typeface="ＭＳ 明朝" pitchFamily="17" charset="-128"/>
            </a:endParaRPr>
          </a:p>
          <a:p>
            <a:r>
              <a:rPr lang="en-US" altLang="ja-JP" sz="800">
                <a:latin typeface="ＭＳ 明朝" pitchFamily="17" charset="-128"/>
                <a:ea typeface="ＭＳ 明朝" pitchFamily="17" charset="-128"/>
              </a:rPr>
              <a:t>* </a:t>
            </a:r>
            <a:r>
              <a:rPr lang="ja-JP" altLang="en-US" sz="800">
                <a:latin typeface="ＭＳ 明朝" pitchFamily="17" charset="-128"/>
                <a:ea typeface="ＭＳ 明朝" pitchFamily="17" charset="-128"/>
              </a:rPr>
              <a:t>リチウムは、炭酸リチウムで換算。</a:t>
            </a:r>
            <a:endParaRPr lang="en-US" altLang="ja-JP" sz="800">
              <a:latin typeface="ＭＳ 明朝" pitchFamily="17" charset="-128"/>
              <a:ea typeface="ＭＳ 明朝" pitchFamily="17" charset="-128"/>
            </a:endParaRPr>
          </a:p>
        </p:txBody>
      </p:sp>
      <p:pic>
        <p:nvPicPr>
          <p:cNvPr id="2099" name="Picture 58"/>
          <p:cNvPicPr>
            <a:picLocks noChangeAspect="1" noChangeArrowheads="1"/>
          </p:cNvPicPr>
          <p:nvPr/>
        </p:nvPicPr>
        <p:blipFill>
          <a:blip r:embed="rId3" cstate="print"/>
          <a:srcRect/>
          <a:stretch>
            <a:fillRect/>
          </a:stretch>
        </p:blipFill>
        <p:spPr bwMode="auto">
          <a:xfrm>
            <a:off x="4716463" y="3284538"/>
            <a:ext cx="3527425" cy="1901825"/>
          </a:xfrm>
          <a:prstGeom prst="rect">
            <a:avLst/>
          </a:prstGeom>
          <a:noFill/>
          <a:ln w="9525">
            <a:noFill/>
            <a:miter lim="800000"/>
            <a:headEnd/>
            <a:tailEnd/>
          </a:ln>
        </p:spPr>
      </p:pic>
      <p:sp>
        <p:nvSpPr>
          <p:cNvPr id="22" name="線吹き出し 1 (枠付き) 21"/>
          <p:cNvSpPr/>
          <p:nvPr/>
        </p:nvSpPr>
        <p:spPr>
          <a:xfrm>
            <a:off x="8172450" y="3933825"/>
            <a:ext cx="647700" cy="287338"/>
          </a:xfrm>
          <a:prstGeom prst="borderCallout1">
            <a:avLst>
              <a:gd name="adj1" fmla="val 55126"/>
              <a:gd name="adj2" fmla="val -774"/>
              <a:gd name="adj3" fmla="val 95965"/>
              <a:gd name="adj4" fmla="val -586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供給</a:t>
            </a:r>
          </a:p>
        </p:txBody>
      </p:sp>
      <p:sp>
        <p:nvSpPr>
          <p:cNvPr id="23" name="線吹き出し 1 (枠付き) 22"/>
          <p:cNvSpPr/>
          <p:nvPr/>
        </p:nvSpPr>
        <p:spPr>
          <a:xfrm>
            <a:off x="8027988" y="2997200"/>
            <a:ext cx="647700" cy="287338"/>
          </a:xfrm>
          <a:prstGeom prst="borderCallout1">
            <a:avLst>
              <a:gd name="adj1" fmla="val 55126"/>
              <a:gd name="adj2" fmla="val -774"/>
              <a:gd name="adj3" fmla="val 185252"/>
              <a:gd name="adj4" fmla="val -601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需要</a:t>
            </a:r>
          </a:p>
        </p:txBody>
      </p:sp>
      <p:sp>
        <p:nvSpPr>
          <p:cNvPr id="24" name="上下矢印 23"/>
          <p:cNvSpPr/>
          <p:nvPr/>
        </p:nvSpPr>
        <p:spPr>
          <a:xfrm>
            <a:off x="7489825" y="3582988"/>
            <a:ext cx="215900" cy="360362"/>
          </a:xfrm>
          <a:prstGeom prst="up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テキスト ボックス 25"/>
          <p:cNvSpPr txBox="1"/>
          <p:nvPr/>
        </p:nvSpPr>
        <p:spPr>
          <a:xfrm>
            <a:off x="4649788" y="4868863"/>
            <a:ext cx="498475" cy="254000"/>
          </a:xfrm>
          <a:prstGeom prst="rect">
            <a:avLst/>
          </a:prstGeom>
          <a:noFill/>
        </p:spPr>
        <p:txBody>
          <a:bodyPr wrap="none">
            <a:spAutoFit/>
          </a:bodyPr>
          <a:lstStyle/>
          <a:p>
            <a:pPr>
              <a:defRPr/>
            </a:pPr>
            <a:r>
              <a:rPr lang="ja-JP" altLang="en-US" sz="1050" dirty="0">
                <a:latin typeface="Arial" charset="0"/>
              </a:rPr>
              <a:t>（万ｔ）</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1711569" y="58739"/>
            <a:ext cx="5517174" cy="503237"/>
          </a:xfrm>
          <a:prstGeom prst="rect">
            <a:avLst/>
          </a:prstGeom>
          <a:noFill/>
          <a:ln w="9525">
            <a:noFill/>
            <a:miter lim="800000"/>
            <a:headEnd/>
            <a:tailEnd/>
          </a:ln>
        </p:spPr>
        <p:txBody>
          <a:bodyPr/>
          <a:lstStyle/>
          <a:p>
            <a:r>
              <a:rPr lang="ja-JP" altLang="en-US" sz="2800">
                <a:latin typeface="Times" charset="0"/>
              </a:rPr>
              <a:t>金属の価格（ｋｇあたり）</a:t>
            </a:r>
          </a:p>
        </p:txBody>
      </p:sp>
      <p:grpSp>
        <p:nvGrpSpPr>
          <p:cNvPr id="2" name="グループ化 98"/>
          <p:cNvGrpSpPr/>
          <p:nvPr/>
        </p:nvGrpSpPr>
        <p:grpSpPr>
          <a:xfrm>
            <a:off x="2650881" y="1610855"/>
            <a:ext cx="2291862" cy="927100"/>
            <a:chOff x="2650881" y="1335089"/>
            <a:chExt cx="2291862" cy="927100"/>
          </a:xfrm>
        </p:grpSpPr>
        <p:sp>
          <p:nvSpPr>
            <p:cNvPr id="6149" name="Rectangle 4"/>
            <p:cNvSpPr>
              <a:spLocks noChangeArrowheads="1"/>
            </p:cNvSpPr>
            <p:nvPr/>
          </p:nvSpPr>
          <p:spPr bwMode="auto">
            <a:xfrm>
              <a:off x="2650881" y="1335089"/>
              <a:ext cx="2286000" cy="466725"/>
            </a:xfrm>
            <a:prstGeom prst="rect">
              <a:avLst/>
            </a:prstGeom>
            <a:solidFill>
              <a:srgbClr val="FFFF00"/>
            </a:solidFill>
            <a:ln w="9525" algn="ctr">
              <a:solidFill>
                <a:schemeClr val="tx1"/>
              </a:solidFill>
              <a:miter lim="800000"/>
              <a:headEnd/>
              <a:tailEnd/>
            </a:ln>
          </p:spPr>
          <p:txBody>
            <a:bodyPr anchor="ctr">
              <a:spAutoFit/>
            </a:bodyPr>
            <a:lstStyle/>
            <a:p>
              <a:pPr algn="l"/>
              <a:r>
                <a:rPr lang="en-US" altLang="ja-JP" sz="2400">
                  <a:latin typeface="ＭＳ Ｐゴシック" pitchFamily="50" charset="-128"/>
                </a:rPr>
                <a:t>Nd</a:t>
              </a:r>
              <a:r>
                <a:rPr lang="ja-JP" altLang="en-US" sz="2400">
                  <a:latin typeface="ＭＳ Ｐゴシック" pitchFamily="50" charset="-128"/>
                </a:rPr>
                <a:t>　</a:t>
              </a:r>
              <a:r>
                <a:rPr lang="en-US" altLang="ja-JP" sz="2400">
                  <a:latin typeface="ＭＳ Ｐゴシック" pitchFamily="50" charset="-128"/>
                </a:rPr>
                <a:t>:</a:t>
              </a:r>
              <a:r>
                <a:rPr lang="ja-JP" altLang="en-US" sz="2400">
                  <a:latin typeface="ＭＳ Ｐゴシック" pitchFamily="50" charset="-128"/>
                </a:rPr>
                <a:t>　</a:t>
              </a:r>
              <a:r>
                <a:rPr lang="en-US" altLang="ja-JP" sz="2400">
                  <a:latin typeface="ＭＳ Ｐゴシック" pitchFamily="50" charset="-128"/>
                </a:rPr>
                <a:t>20</a:t>
              </a:r>
              <a:r>
                <a:rPr lang="ja-JP" altLang="en-US" sz="2400">
                  <a:latin typeface="ＭＳ Ｐゴシック" pitchFamily="50" charset="-128"/>
                </a:rPr>
                <a:t>～</a:t>
              </a:r>
              <a:r>
                <a:rPr lang="en-US" altLang="ja-JP" sz="2400">
                  <a:latin typeface="ＭＳ Ｐゴシック" pitchFamily="50" charset="-128"/>
                </a:rPr>
                <a:t>40</a:t>
              </a:r>
            </a:p>
          </p:txBody>
        </p:sp>
        <p:sp>
          <p:nvSpPr>
            <p:cNvPr id="6153" name="Rectangle 8"/>
            <p:cNvSpPr>
              <a:spLocks noChangeArrowheads="1"/>
            </p:cNvSpPr>
            <p:nvPr/>
          </p:nvSpPr>
          <p:spPr bwMode="auto">
            <a:xfrm>
              <a:off x="2650881" y="1795464"/>
              <a:ext cx="2291862" cy="466725"/>
            </a:xfrm>
            <a:prstGeom prst="rect">
              <a:avLst/>
            </a:prstGeom>
            <a:solidFill>
              <a:srgbClr val="FFFF00"/>
            </a:solidFill>
            <a:ln w="9525" algn="ctr">
              <a:solidFill>
                <a:schemeClr val="tx1"/>
              </a:solidFill>
              <a:miter lim="800000"/>
              <a:headEnd/>
              <a:tailEnd/>
            </a:ln>
          </p:spPr>
          <p:txBody>
            <a:bodyPr anchor="ctr">
              <a:spAutoFit/>
            </a:bodyPr>
            <a:lstStyle/>
            <a:p>
              <a:pPr algn="l"/>
              <a:r>
                <a:rPr lang="en-US" altLang="ja-JP" sz="2400">
                  <a:solidFill>
                    <a:srgbClr val="FF0000"/>
                  </a:solidFill>
                  <a:latin typeface="ＭＳ Ｐゴシック" pitchFamily="50" charset="-128"/>
                </a:rPr>
                <a:t>Co</a:t>
              </a:r>
              <a:r>
                <a:rPr lang="ja-JP" altLang="en-US" sz="2400">
                  <a:solidFill>
                    <a:srgbClr val="FF0000"/>
                  </a:solidFill>
                  <a:latin typeface="ＭＳ Ｐゴシック" pitchFamily="50" charset="-128"/>
                </a:rPr>
                <a:t>　</a:t>
              </a:r>
              <a:r>
                <a:rPr lang="en-US" altLang="ja-JP" sz="2400">
                  <a:solidFill>
                    <a:srgbClr val="FF0000"/>
                  </a:solidFill>
                  <a:latin typeface="ＭＳ Ｐゴシック" pitchFamily="50" charset="-128"/>
                </a:rPr>
                <a:t>:</a:t>
              </a:r>
              <a:r>
                <a:rPr lang="ja-JP" altLang="en-US" sz="2400">
                  <a:solidFill>
                    <a:srgbClr val="FF0000"/>
                  </a:solidFill>
                  <a:latin typeface="ＭＳ Ｐゴシック" pitchFamily="50" charset="-128"/>
                </a:rPr>
                <a:t>　</a:t>
              </a:r>
              <a:r>
                <a:rPr lang="en-US" altLang="ja-JP" sz="2400">
                  <a:solidFill>
                    <a:srgbClr val="FF0000"/>
                  </a:solidFill>
                  <a:latin typeface="ＭＳ Ｐゴシック" pitchFamily="50" charset="-128"/>
                </a:rPr>
                <a:t>35</a:t>
              </a:r>
              <a:r>
                <a:rPr lang="ja-JP" altLang="en-US" sz="2400">
                  <a:solidFill>
                    <a:srgbClr val="FF0000"/>
                  </a:solidFill>
                  <a:latin typeface="ＭＳ Ｐゴシック" pitchFamily="50" charset="-128"/>
                </a:rPr>
                <a:t>～</a:t>
              </a:r>
              <a:r>
                <a:rPr lang="en-US" altLang="ja-JP" sz="2400">
                  <a:solidFill>
                    <a:srgbClr val="FF0000"/>
                  </a:solidFill>
                  <a:latin typeface="ＭＳ Ｐゴシック" pitchFamily="50" charset="-128"/>
                </a:rPr>
                <a:t>105</a:t>
              </a:r>
            </a:p>
          </p:txBody>
        </p:sp>
      </p:grpSp>
      <p:grpSp>
        <p:nvGrpSpPr>
          <p:cNvPr id="3" name="グループ化 96"/>
          <p:cNvGrpSpPr/>
          <p:nvPr/>
        </p:nvGrpSpPr>
        <p:grpSpPr>
          <a:xfrm>
            <a:off x="3237035" y="3569379"/>
            <a:ext cx="2327031" cy="922337"/>
            <a:chOff x="3237035" y="3424239"/>
            <a:chExt cx="2327031" cy="922337"/>
          </a:xfrm>
        </p:grpSpPr>
        <p:sp>
          <p:nvSpPr>
            <p:cNvPr id="6150" name="Rectangle 5"/>
            <p:cNvSpPr>
              <a:spLocks noChangeArrowheads="1"/>
            </p:cNvSpPr>
            <p:nvPr/>
          </p:nvSpPr>
          <p:spPr bwMode="auto">
            <a:xfrm>
              <a:off x="3237035" y="3424239"/>
              <a:ext cx="2327031" cy="466725"/>
            </a:xfrm>
            <a:prstGeom prst="rect">
              <a:avLst/>
            </a:prstGeom>
            <a:solidFill>
              <a:srgbClr val="FFFF00"/>
            </a:solidFill>
            <a:ln w="9525" algn="ctr">
              <a:solidFill>
                <a:schemeClr val="tx1"/>
              </a:solidFill>
              <a:miter lim="800000"/>
              <a:headEnd/>
              <a:tailEnd/>
            </a:ln>
          </p:spPr>
          <p:txBody>
            <a:bodyPr anchor="ctr">
              <a:spAutoFit/>
            </a:bodyPr>
            <a:lstStyle/>
            <a:p>
              <a:pPr algn="l"/>
              <a:r>
                <a:rPr lang="en-US" altLang="ja-JP" sz="2400">
                  <a:latin typeface="ＭＳ Ｐゴシック" pitchFamily="50" charset="-128"/>
                </a:rPr>
                <a:t>Dy</a:t>
              </a:r>
              <a:r>
                <a:rPr lang="ja-JP" altLang="en-US" sz="2400">
                  <a:latin typeface="ＭＳ Ｐゴシック" pitchFamily="50" charset="-128"/>
                </a:rPr>
                <a:t>　</a:t>
              </a:r>
              <a:r>
                <a:rPr lang="en-US" altLang="ja-JP" sz="2400">
                  <a:latin typeface="ＭＳ Ｐゴシック" pitchFamily="50" charset="-128"/>
                </a:rPr>
                <a:t>:</a:t>
              </a:r>
              <a:r>
                <a:rPr lang="ja-JP" altLang="en-US" sz="2400">
                  <a:latin typeface="ＭＳ Ｐゴシック" pitchFamily="50" charset="-128"/>
                </a:rPr>
                <a:t>　</a:t>
              </a:r>
              <a:r>
                <a:rPr lang="en-US" altLang="ja-JP" sz="2400">
                  <a:latin typeface="ＭＳ Ｐゴシック" pitchFamily="50" charset="-128"/>
                </a:rPr>
                <a:t>100</a:t>
              </a:r>
              <a:r>
                <a:rPr lang="ja-JP" altLang="en-US" sz="2400">
                  <a:latin typeface="ＭＳ Ｐゴシック" pitchFamily="50" charset="-128"/>
                </a:rPr>
                <a:t>～</a:t>
              </a:r>
              <a:r>
                <a:rPr lang="en-US" altLang="ja-JP" sz="2400">
                  <a:latin typeface="ＭＳ Ｐゴシック" pitchFamily="50" charset="-128"/>
                </a:rPr>
                <a:t>170</a:t>
              </a:r>
            </a:p>
          </p:txBody>
        </p:sp>
        <p:sp>
          <p:nvSpPr>
            <p:cNvPr id="6154" name="Rectangle 9"/>
            <p:cNvSpPr>
              <a:spLocks noChangeArrowheads="1"/>
            </p:cNvSpPr>
            <p:nvPr/>
          </p:nvSpPr>
          <p:spPr bwMode="auto">
            <a:xfrm>
              <a:off x="3237035" y="3879851"/>
              <a:ext cx="2327031" cy="466725"/>
            </a:xfrm>
            <a:prstGeom prst="rect">
              <a:avLst/>
            </a:prstGeom>
            <a:solidFill>
              <a:srgbClr val="FFFF00"/>
            </a:solidFill>
            <a:ln w="9525" algn="ctr">
              <a:solidFill>
                <a:schemeClr val="tx1"/>
              </a:solidFill>
              <a:miter lim="800000"/>
              <a:headEnd/>
              <a:tailEnd/>
            </a:ln>
          </p:spPr>
          <p:txBody>
            <a:bodyPr anchor="ctr">
              <a:spAutoFit/>
            </a:bodyPr>
            <a:lstStyle/>
            <a:p>
              <a:pPr algn="l"/>
              <a:r>
                <a:rPr lang="en-US" altLang="ja-JP" sz="2400">
                  <a:latin typeface="ＭＳ Ｐゴシック" pitchFamily="50" charset="-128"/>
                </a:rPr>
                <a:t>Mo</a:t>
              </a:r>
              <a:r>
                <a:rPr lang="ja-JP" altLang="en-US" sz="2400">
                  <a:latin typeface="ＭＳ Ｐゴシック" pitchFamily="50" charset="-128"/>
                </a:rPr>
                <a:t>　</a:t>
              </a:r>
              <a:r>
                <a:rPr lang="en-US" altLang="ja-JP" sz="2400">
                  <a:latin typeface="ＭＳ Ｐゴシック" pitchFamily="50" charset="-128"/>
                </a:rPr>
                <a:t>:  150</a:t>
              </a:r>
              <a:r>
                <a:rPr lang="ja-JP" altLang="en-US" sz="2400">
                  <a:latin typeface="ＭＳ Ｐゴシック" pitchFamily="50" charset="-128"/>
                </a:rPr>
                <a:t>～</a:t>
              </a:r>
              <a:r>
                <a:rPr lang="en-US" altLang="ja-JP" sz="2400">
                  <a:latin typeface="ＭＳ Ｐゴシック" pitchFamily="50" charset="-128"/>
                </a:rPr>
                <a:t>180</a:t>
              </a:r>
            </a:p>
          </p:txBody>
        </p:sp>
      </p:grpSp>
      <p:grpSp>
        <p:nvGrpSpPr>
          <p:cNvPr id="4" name="グループ化 94"/>
          <p:cNvGrpSpPr/>
          <p:nvPr/>
        </p:nvGrpSpPr>
        <p:grpSpPr>
          <a:xfrm>
            <a:off x="471854" y="1632435"/>
            <a:ext cx="2011914" cy="1360190"/>
            <a:chOff x="471854" y="1356669"/>
            <a:chExt cx="2011914" cy="1360190"/>
          </a:xfrm>
        </p:grpSpPr>
        <p:sp>
          <p:nvSpPr>
            <p:cNvPr id="6156" name="Rectangle 11"/>
            <p:cNvSpPr>
              <a:spLocks noChangeArrowheads="1"/>
            </p:cNvSpPr>
            <p:nvPr/>
          </p:nvSpPr>
          <p:spPr bwMode="auto">
            <a:xfrm>
              <a:off x="471854" y="1356669"/>
              <a:ext cx="2011914" cy="461665"/>
            </a:xfrm>
            <a:prstGeom prst="rect">
              <a:avLst/>
            </a:prstGeom>
            <a:solidFill>
              <a:srgbClr val="CCFF99"/>
            </a:solidFill>
            <a:ln w="9525" algn="ctr">
              <a:solidFill>
                <a:schemeClr val="tx1"/>
              </a:solidFill>
              <a:miter lim="800000"/>
              <a:headEnd/>
              <a:tailEnd/>
            </a:ln>
          </p:spPr>
          <p:txBody>
            <a:bodyPr wrap="square" anchor="ctr">
              <a:spAutoFit/>
            </a:bodyPr>
            <a:lstStyle/>
            <a:p>
              <a:pPr algn="l"/>
              <a:r>
                <a:rPr lang="en-US" altLang="ja-JP" sz="2400">
                  <a:latin typeface="ＭＳ Ｐゴシック" pitchFamily="50" charset="-128"/>
                </a:rPr>
                <a:t>Pb  :  1.0</a:t>
              </a:r>
              <a:r>
                <a:rPr lang="ja-JP" altLang="en-US" sz="2400">
                  <a:latin typeface="ＭＳ Ｐゴシック" pitchFamily="50" charset="-128"/>
                </a:rPr>
                <a:t>～</a:t>
              </a:r>
              <a:r>
                <a:rPr lang="en-US" altLang="ja-JP" sz="2400">
                  <a:latin typeface="ＭＳ Ｐゴシック" pitchFamily="50" charset="-128"/>
                </a:rPr>
                <a:t>2.3</a:t>
              </a:r>
            </a:p>
          </p:txBody>
        </p:sp>
        <p:sp>
          <p:nvSpPr>
            <p:cNvPr id="6157" name="Rectangle 12"/>
            <p:cNvSpPr>
              <a:spLocks noChangeArrowheads="1"/>
            </p:cNvSpPr>
            <p:nvPr/>
          </p:nvSpPr>
          <p:spPr bwMode="auto">
            <a:xfrm>
              <a:off x="471854" y="1788469"/>
              <a:ext cx="2011914" cy="461665"/>
            </a:xfrm>
            <a:prstGeom prst="rect">
              <a:avLst/>
            </a:prstGeom>
            <a:solidFill>
              <a:srgbClr val="CCFF99"/>
            </a:solidFill>
            <a:ln w="9525" algn="ctr">
              <a:solidFill>
                <a:schemeClr val="tx1"/>
              </a:solidFill>
              <a:miter lim="800000"/>
              <a:headEnd/>
              <a:tailEnd/>
            </a:ln>
          </p:spPr>
          <p:txBody>
            <a:bodyPr wrap="square" anchor="ctr">
              <a:spAutoFit/>
            </a:bodyPr>
            <a:lstStyle/>
            <a:p>
              <a:pPr algn="l"/>
              <a:r>
                <a:rPr lang="en-US" altLang="ja-JP" sz="2400" dirty="0">
                  <a:latin typeface="ＭＳ Ｐゴシック" pitchFamily="50" charset="-128"/>
                </a:rPr>
                <a:t>Zn  :  1.1</a:t>
              </a:r>
              <a:r>
                <a:rPr lang="ja-JP" altLang="en-US" sz="2400" dirty="0">
                  <a:latin typeface="ＭＳ Ｐゴシック" pitchFamily="50" charset="-128"/>
                </a:rPr>
                <a:t>～</a:t>
              </a:r>
              <a:r>
                <a:rPr lang="en-US" altLang="ja-JP" sz="2400" dirty="0">
                  <a:latin typeface="ＭＳ Ｐゴシック" pitchFamily="50" charset="-128"/>
                </a:rPr>
                <a:t>2.3</a:t>
              </a:r>
            </a:p>
          </p:txBody>
        </p:sp>
        <p:sp>
          <p:nvSpPr>
            <p:cNvPr id="6158" name="Rectangle 13"/>
            <p:cNvSpPr>
              <a:spLocks noChangeArrowheads="1"/>
            </p:cNvSpPr>
            <p:nvPr/>
          </p:nvSpPr>
          <p:spPr bwMode="auto">
            <a:xfrm>
              <a:off x="471854" y="2255194"/>
              <a:ext cx="2011914" cy="461665"/>
            </a:xfrm>
            <a:prstGeom prst="rect">
              <a:avLst/>
            </a:prstGeom>
            <a:solidFill>
              <a:srgbClr val="CCFF99"/>
            </a:solidFill>
            <a:ln w="9525" algn="ctr">
              <a:solidFill>
                <a:schemeClr val="tx1"/>
              </a:solidFill>
              <a:miter lim="800000"/>
              <a:headEnd/>
              <a:tailEnd/>
            </a:ln>
          </p:spPr>
          <p:txBody>
            <a:bodyPr wrap="square" anchor="ctr">
              <a:spAutoFit/>
            </a:bodyPr>
            <a:lstStyle/>
            <a:p>
              <a:pPr algn="l"/>
              <a:r>
                <a:rPr lang="en-US" altLang="ja-JP" sz="2400">
                  <a:latin typeface="ＭＳ Ｐゴシック" pitchFamily="50" charset="-128"/>
                </a:rPr>
                <a:t>Al</a:t>
              </a:r>
              <a:r>
                <a:rPr lang="en-US" altLang="ja-JP" sz="2000">
                  <a:latin typeface="ＭＳ Ｐゴシック" pitchFamily="50" charset="-128"/>
                </a:rPr>
                <a:t>   </a:t>
              </a:r>
              <a:r>
                <a:rPr lang="en-US" altLang="ja-JP" sz="2400">
                  <a:latin typeface="ＭＳ Ｐゴシック" pitchFamily="50" charset="-128"/>
                </a:rPr>
                <a:t>:  1.3</a:t>
              </a:r>
              <a:r>
                <a:rPr lang="ja-JP" altLang="en-US" sz="2400">
                  <a:latin typeface="ＭＳ Ｐゴシック" pitchFamily="50" charset="-128"/>
                </a:rPr>
                <a:t>～</a:t>
              </a:r>
              <a:r>
                <a:rPr lang="en-US" altLang="ja-JP" sz="2400">
                  <a:latin typeface="ＭＳ Ｐゴシック" pitchFamily="50" charset="-128"/>
                </a:rPr>
                <a:t>2.6</a:t>
              </a:r>
            </a:p>
          </p:txBody>
        </p:sp>
      </p:grpSp>
      <p:sp>
        <p:nvSpPr>
          <p:cNvPr id="6159" name="Rectangle 14"/>
          <p:cNvSpPr>
            <a:spLocks noChangeArrowheads="1"/>
          </p:cNvSpPr>
          <p:nvPr/>
        </p:nvSpPr>
        <p:spPr bwMode="auto">
          <a:xfrm>
            <a:off x="5924551" y="3147369"/>
            <a:ext cx="2751906" cy="461665"/>
          </a:xfrm>
          <a:prstGeom prst="rect">
            <a:avLst/>
          </a:prstGeom>
          <a:solidFill>
            <a:srgbClr val="FFCCFF"/>
          </a:solidFill>
          <a:ln w="9525" algn="ctr">
            <a:solidFill>
              <a:schemeClr val="tx1"/>
            </a:solidFill>
            <a:miter lim="800000"/>
            <a:headEnd/>
            <a:tailEnd/>
          </a:ln>
        </p:spPr>
        <p:txBody>
          <a:bodyPr wrap="square" lIns="54000" rIns="54000" anchor="ctr">
            <a:spAutoFit/>
          </a:bodyPr>
          <a:lstStyle/>
          <a:p>
            <a:pPr algn="l"/>
            <a:r>
              <a:rPr lang="en-US" altLang="ja-JP" sz="1200">
                <a:latin typeface="ＭＳ Ｐゴシック" pitchFamily="50" charset="-128"/>
              </a:rPr>
              <a:t> </a:t>
            </a:r>
            <a:r>
              <a:rPr lang="en-US" altLang="ja-JP" sz="2400">
                <a:latin typeface="ＭＳ Ｐゴシック" pitchFamily="50" charset="-128"/>
              </a:rPr>
              <a:t>Pt : 29,000</a:t>
            </a:r>
            <a:r>
              <a:rPr lang="ja-JP" altLang="en-US" sz="2400">
                <a:latin typeface="ＭＳ Ｐゴシック" pitchFamily="50" charset="-128"/>
              </a:rPr>
              <a:t>～ </a:t>
            </a:r>
            <a:r>
              <a:rPr lang="en-US" altLang="ja-JP" sz="2400">
                <a:latin typeface="ＭＳ Ｐゴシック" pitchFamily="50" charset="-128"/>
              </a:rPr>
              <a:t>53,000</a:t>
            </a:r>
          </a:p>
        </p:txBody>
      </p:sp>
      <p:sp>
        <p:nvSpPr>
          <p:cNvPr id="6160" name="Rectangle 15"/>
          <p:cNvSpPr>
            <a:spLocks noChangeArrowheads="1"/>
          </p:cNvSpPr>
          <p:nvPr/>
        </p:nvSpPr>
        <p:spPr bwMode="auto">
          <a:xfrm>
            <a:off x="5537688" y="2080568"/>
            <a:ext cx="2850735" cy="461665"/>
          </a:xfrm>
          <a:prstGeom prst="rect">
            <a:avLst/>
          </a:prstGeom>
          <a:solidFill>
            <a:srgbClr val="FFCCFF"/>
          </a:solidFill>
          <a:ln w="9525" algn="ctr">
            <a:solidFill>
              <a:schemeClr val="tx1"/>
            </a:solidFill>
            <a:miter lim="800000"/>
            <a:headEnd/>
            <a:tailEnd/>
          </a:ln>
        </p:spPr>
        <p:txBody>
          <a:bodyPr wrap="square" anchor="ctr">
            <a:spAutoFit/>
          </a:bodyPr>
          <a:lstStyle/>
          <a:p>
            <a:pPr algn="l"/>
            <a:r>
              <a:rPr lang="en-US" altLang="ja-JP" sz="2400">
                <a:latin typeface="ＭＳ Ｐゴシック" pitchFamily="50" charset="-128"/>
              </a:rPr>
              <a:t>P</a:t>
            </a:r>
            <a:r>
              <a:rPr lang="ja-JP" altLang="en-US" sz="2400">
                <a:latin typeface="ＭＳ Ｐゴシック" pitchFamily="50" charset="-128"/>
              </a:rPr>
              <a:t>ｄ </a:t>
            </a:r>
            <a:r>
              <a:rPr lang="en-US" altLang="ja-JP" sz="2400">
                <a:latin typeface="ＭＳ Ｐゴシック" pitchFamily="50" charset="-128"/>
              </a:rPr>
              <a:t>:  6,000</a:t>
            </a:r>
            <a:r>
              <a:rPr lang="ja-JP" altLang="en-US" sz="2400">
                <a:latin typeface="ＭＳ Ｐゴシック" pitchFamily="50" charset="-128"/>
              </a:rPr>
              <a:t>～</a:t>
            </a:r>
            <a:r>
              <a:rPr lang="en-US" altLang="ja-JP" sz="2400">
                <a:latin typeface="ＭＳ Ｐゴシック" pitchFamily="50" charset="-128"/>
              </a:rPr>
              <a:t>16,000</a:t>
            </a:r>
          </a:p>
        </p:txBody>
      </p:sp>
      <p:sp>
        <p:nvSpPr>
          <p:cNvPr id="6161" name="Rectangle 16"/>
          <p:cNvSpPr>
            <a:spLocks noChangeArrowheads="1"/>
          </p:cNvSpPr>
          <p:nvPr/>
        </p:nvSpPr>
        <p:spPr bwMode="auto">
          <a:xfrm>
            <a:off x="5924550" y="2686994"/>
            <a:ext cx="2751905" cy="461665"/>
          </a:xfrm>
          <a:prstGeom prst="rect">
            <a:avLst/>
          </a:prstGeom>
          <a:solidFill>
            <a:srgbClr val="FFCCFF"/>
          </a:solidFill>
          <a:ln w="9525" algn="ctr">
            <a:solidFill>
              <a:schemeClr val="tx1"/>
            </a:solidFill>
            <a:miter lim="800000"/>
            <a:headEnd/>
            <a:tailEnd/>
          </a:ln>
        </p:spPr>
        <p:txBody>
          <a:bodyPr wrap="square" lIns="54000" rIns="54000" anchor="ctr">
            <a:spAutoFit/>
          </a:bodyPr>
          <a:lstStyle/>
          <a:p>
            <a:pPr algn="l"/>
            <a:r>
              <a:rPr lang="en-US" altLang="ja-JP" sz="2400">
                <a:latin typeface="ＭＳ Ｐゴシック" pitchFamily="50" charset="-128"/>
              </a:rPr>
              <a:t>Au : 27,000</a:t>
            </a:r>
            <a:r>
              <a:rPr lang="ja-JP" altLang="en-US" sz="2400">
                <a:latin typeface="ＭＳ Ｐゴシック" pitchFamily="50" charset="-128"/>
              </a:rPr>
              <a:t>～ </a:t>
            </a:r>
            <a:r>
              <a:rPr lang="en-US" altLang="ja-JP" sz="2400">
                <a:latin typeface="ＭＳ Ｐゴシック" pitchFamily="50" charset="-128"/>
              </a:rPr>
              <a:t>36,000</a:t>
            </a:r>
          </a:p>
        </p:txBody>
      </p:sp>
      <p:sp>
        <p:nvSpPr>
          <p:cNvPr id="6163" name="Rectangle 18"/>
          <p:cNvSpPr>
            <a:spLocks noChangeArrowheads="1"/>
          </p:cNvSpPr>
          <p:nvPr/>
        </p:nvSpPr>
        <p:spPr bwMode="auto">
          <a:xfrm>
            <a:off x="6350977" y="4886326"/>
            <a:ext cx="1729154" cy="366713"/>
          </a:xfrm>
          <a:prstGeom prst="rect">
            <a:avLst/>
          </a:prstGeom>
          <a:solidFill>
            <a:srgbClr val="FFFF00"/>
          </a:solidFill>
          <a:ln w="9525" algn="ctr">
            <a:noFill/>
            <a:miter lim="800000"/>
            <a:headEnd/>
            <a:tailEnd/>
          </a:ln>
        </p:spPr>
        <p:txBody>
          <a:bodyPr anchor="ctr">
            <a:spAutoFit/>
          </a:bodyPr>
          <a:lstStyle/>
          <a:p>
            <a:r>
              <a:rPr lang="ja-JP" altLang="en-US" sz="1800">
                <a:latin typeface="ＭＳ Ｐゴシック" pitchFamily="50" charset="-128"/>
              </a:rPr>
              <a:t>レアメタル</a:t>
            </a:r>
          </a:p>
        </p:txBody>
      </p:sp>
      <p:sp>
        <p:nvSpPr>
          <p:cNvPr id="6164" name="Rectangle 19"/>
          <p:cNvSpPr>
            <a:spLocks noChangeArrowheads="1"/>
          </p:cNvSpPr>
          <p:nvPr/>
        </p:nvSpPr>
        <p:spPr bwMode="auto">
          <a:xfrm>
            <a:off x="6123842" y="3744268"/>
            <a:ext cx="3020157" cy="461665"/>
          </a:xfrm>
          <a:prstGeom prst="rect">
            <a:avLst/>
          </a:prstGeom>
          <a:solidFill>
            <a:srgbClr val="FFCCFF"/>
          </a:solidFill>
          <a:ln w="9525" algn="ctr">
            <a:solidFill>
              <a:schemeClr val="tx1"/>
            </a:solidFill>
            <a:miter lim="800000"/>
            <a:headEnd/>
            <a:tailEnd/>
          </a:ln>
        </p:spPr>
        <p:txBody>
          <a:bodyPr wrap="square" anchor="ctr">
            <a:spAutoFit/>
          </a:bodyPr>
          <a:lstStyle/>
          <a:p>
            <a:pPr algn="l"/>
            <a:r>
              <a:rPr lang="en-US" altLang="ja-JP" sz="2400">
                <a:latin typeface="ＭＳ Ｐゴシック" pitchFamily="50" charset="-128"/>
              </a:rPr>
              <a:t>Rh :  37,000</a:t>
            </a:r>
            <a:r>
              <a:rPr lang="ja-JP" altLang="en-US" sz="2400">
                <a:latin typeface="ＭＳ Ｐゴシック" pitchFamily="50" charset="-128"/>
              </a:rPr>
              <a:t>～</a:t>
            </a:r>
            <a:r>
              <a:rPr lang="en-US" altLang="ja-JP" sz="2400">
                <a:latin typeface="ＭＳ Ｐゴシック" pitchFamily="50" charset="-128"/>
              </a:rPr>
              <a:t>170,000</a:t>
            </a:r>
          </a:p>
        </p:txBody>
      </p:sp>
      <p:sp>
        <p:nvSpPr>
          <p:cNvPr id="6165" name="Rectangle 20"/>
          <p:cNvSpPr>
            <a:spLocks noChangeArrowheads="1"/>
          </p:cNvSpPr>
          <p:nvPr/>
        </p:nvSpPr>
        <p:spPr bwMode="auto">
          <a:xfrm>
            <a:off x="5385290" y="1603182"/>
            <a:ext cx="2787110" cy="461665"/>
          </a:xfrm>
          <a:prstGeom prst="rect">
            <a:avLst/>
          </a:prstGeom>
          <a:solidFill>
            <a:srgbClr val="FFCCFF"/>
          </a:solidFill>
          <a:ln w="9525" algn="ctr">
            <a:solidFill>
              <a:schemeClr val="tx1"/>
            </a:solidFill>
            <a:miter lim="800000"/>
            <a:headEnd/>
            <a:tailEnd/>
          </a:ln>
        </p:spPr>
        <p:txBody>
          <a:bodyPr wrap="square" anchor="ctr">
            <a:spAutoFit/>
          </a:bodyPr>
          <a:lstStyle/>
          <a:p>
            <a:pPr algn="l"/>
            <a:r>
              <a:rPr lang="en-US" altLang="ja-JP" sz="2400">
                <a:latin typeface="ＭＳ Ｐゴシック" pitchFamily="50" charset="-128"/>
              </a:rPr>
              <a:t>Ru : 4,200</a:t>
            </a:r>
            <a:r>
              <a:rPr lang="ja-JP" altLang="en-US" sz="2400">
                <a:latin typeface="ＭＳ Ｐゴシック" pitchFamily="50" charset="-128"/>
              </a:rPr>
              <a:t>～</a:t>
            </a:r>
            <a:r>
              <a:rPr lang="en-US" altLang="ja-JP" sz="2400">
                <a:latin typeface="ＭＳ Ｐゴシック" pitchFamily="50" charset="-128"/>
              </a:rPr>
              <a:t>12,700</a:t>
            </a:r>
          </a:p>
        </p:txBody>
      </p:sp>
      <p:sp>
        <p:nvSpPr>
          <p:cNvPr id="6166" name="Rectangle 21"/>
          <p:cNvSpPr>
            <a:spLocks noChangeArrowheads="1"/>
          </p:cNvSpPr>
          <p:nvPr/>
        </p:nvSpPr>
        <p:spPr bwMode="auto">
          <a:xfrm>
            <a:off x="6356838" y="4505326"/>
            <a:ext cx="1717431" cy="366713"/>
          </a:xfrm>
          <a:prstGeom prst="rect">
            <a:avLst/>
          </a:prstGeom>
          <a:solidFill>
            <a:srgbClr val="CCFF99"/>
          </a:solidFill>
          <a:ln w="9525" algn="ctr">
            <a:noFill/>
            <a:miter lim="800000"/>
            <a:headEnd/>
            <a:tailEnd/>
          </a:ln>
        </p:spPr>
        <p:txBody>
          <a:bodyPr anchor="ctr">
            <a:spAutoFit/>
          </a:bodyPr>
          <a:lstStyle/>
          <a:p>
            <a:r>
              <a:rPr lang="ja-JP" altLang="en-US" sz="1800">
                <a:latin typeface="ＭＳ Ｐゴシック" pitchFamily="50" charset="-128"/>
              </a:rPr>
              <a:t>ベースメタル</a:t>
            </a:r>
          </a:p>
        </p:txBody>
      </p:sp>
      <p:grpSp>
        <p:nvGrpSpPr>
          <p:cNvPr id="5" name="グループ化 92"/>
          <p:cNvGrpSpPr/>
          <p:nvPr/>
        </p:nvGrpSpPr>
        <p:grpSpPr>
          <a:xfrm>
            <a:off x="1104901" y="4262204"/>
            <a:ext cx="1874227" cy="928688"/>
            <a:chOff x="1104901" y="3870326"/>
            <a:chExt cx="1874227" cy="928688"/>
          </a:xfrm>
        </p:grpSpPr>
        <p:sp>
          <p:nvSpPr>
            <p:cNvPr id="6162" name="Rectangle 17"/>
            <p:cNvSpPr>
              <a:spLocks noChangeArrowheads="1"/>
            </p:cNvSpPr>
            <p:nvPr/>
          </p:nvSpPr>
          <p:spPr bwMode="auto">
            <a:xfrm>
              <a:off x="1104901" y="4332289"/>
              <a:ext cx="1874227" cy="466725"/>
            </a:xfrm>
            <a:prstGeom prst="rect">
              <a:avLst/>
            </a:prstGeom>
            <a:solidFill>
              <a:srgbClr val="FFFF00"/>
            </a:solidFill>
            <a:ln w="9525" algn="ctr">
              <a:solidFill>
                <a:schemeClr val="tx1"/>
              </a:solidFill>
              <a:miter lim="800000"/>
              <a:headEnd/>
              <a:tailEnd/>
            </a:ln>
          </p:spPr>
          <p:txBody>
            <a:bodyPr anchor="ctr">
              <a:spAutoFit/>
            </a:bodyPr>
            <a:lstStyle/>
            <a:p>
              <a:pPr algn="l"/>
              <a:r>
                <a:rPr lang="en-US" altLang="ja-JP" sz="2400">
                  <a:solidFill>
                    <a:srgbClr val="FF0000"/>
                  </a:solidFill>
                  <a:latin typeface="ＭＳ Ｐゴシック" pitchFamily="50" charset="-128"/>
                </a:rPr>
                <a:t>Ni</a:t>
              </a:r>
              <a:r>
                <a:rPr lang="ja-JP" altLang="en-US" sz="2400">
                  <a:solidFill>
                    <a:srgbClr val="FF0000"/>
                  </a:solidFill>
                  <a:latin typeface="ＭＳ Ｐゴシック" pitchFamily="50" charset="-128"/>
                </a:rPr>
                <a:t>　</a:t>
              </a:r>
              <a:r>
                <a:rPr lang="en-US" altLang="ja-JP" sz="2400">
                  <a:solidFill>
                    <a:srgbClr val="FF0000"/>
                  </a:solidFill>
                  <a:latin typeface="ＭＳ Ｐゴシック" pitchFamily="50" charset="-128"/>
                </a:rPr>
                <a:t>: 10</a:t>
              </a:r>
              <a:r>
                <a:rPr lang="ja-JP" altLang="en-US" sz="2400">
                  <a:solidFill>
                    <a:srgbClr val="FF0000"/>
                  </a:solidFill>
                  <a:latin typeface="ＭＳ Ｐゴシック" pitchFamily="50" charset="-128"/>
                </a:rPr>
                <a:t>～</a:t>
              </a:r>
              <a:r>
                <a:rPr lang="en-US" altLang="ja-JP" sz="2400">
                  <a:solidFill>
                    <a:srgbClr val="FF0000"/>
                  </a:solidFill>
                  <a:latin typeface="ＭＳ Ｐゴシック" pitchFamily="50" charset="-128"/>
                </a:rPr>
                <a:t>22</a:t>
              </a:r>
            </a:p>
          </p:txBody>
        </p:sp>
        <p:sp>
          <p:nvSpPr>
            <p:cNvPr id="6167" name="Rectangle 22"/>
            <p:cNvSpPr>
              <a:spLocks noChangeArrowheads="1"/>
            </p:cNvSpPr>
            <p:nvPr/>
          </p:nvSpPr>
          <p:spPr bwMode="auto">
            <a:xfrm>
              <a:off x="1104901" y="3870326"/>
              <a:ext cx="1874227" cy="466725"/>
            </a:xfrm>
            <a:prstGeom prst="rect">
              <a:avLst/>
            </a:prstGeom>
            <a:solidFill>
              <a:srgbClr val="CCFF99"/>
            </a:solidFill>
            <a:ln w="9525" algn="ctr">
              <a:solidFill>
                <a:schemeClr val="tx1"/>
              </a:solidFill>
              <a:miter lim="800000"/>
              <a:headEnd/>
              <a:tailEnd/>
            </a:ln>
          </p:spPr>
          <p:txBody>
            <a:bodyPr anchor="ctr">
              <a:spAutoFit/>
            </a:bodyPr>
            <a:lstStyle/>
            <a:p>
              <a:pPr algn="l"/>
              <a:r>
                <a:rPr lang="en-US" altLang="ja-JP" sz="2400">
                  <a:latin typeface="ＭＳ Ｐゴシック" pitchFamily="50" charset="-128"/>
                </a:rPr>
                <a:t>Sn</a:t>
              </a:r>
              <a:r>
                <a:rPr lang="en-US" altLang="ja-JP" sz="1800">
                  <a:latin typeface="ＭＳ Ｐゴシック" pitchFamily="50" charset="-128"/>
                </a:rPr>
                <a:t>  </a:t>
              </a:r>
              <a:r>
                <a:rPr lang="en-US" altLang="ja-JP" sz="2400">
                  <a:latin typeface="ＭＳ Ｐゴシック" pitchFamily="50" charset="-128"/>
                </a:rPr>
                <a:t>: 10</a:t>
              </a:r>
              <a:r>
                <a:rPr lang="ja-JP" altLang="en-US" sz="2400">
                  <a:latin typeface="ＭＳ Ｐゴシック" pitchFamily="50" charset="-128"/>
                </a:rPr>
                <a:t>～</a:t>
              </a:r>
              <a:r>
                <a:rPr lang="en-US" altLang="ja-JP" sz="2400">
                  <a:latin typeface="ＭＳ Ｐゴシック" pitchFamily="50" charset="-128"/>
                </a:rPr>
                <a:t>19</a:t>
              </a:r>
            </a:p>
          </p:txBody>
        </p:sp>
      </p:grpSp>
      <p:sp>
        <p:nvSpPr>
          <p:cNvPr id="6168" name="Rectangle 23"/>
          <p:cNvSpPr>
            <a:spLocks noChangeArrowheads="1"/>
          </p:cNvSpPr>
          <p:nvPr/>
        </p:nvSpPr>
        <p:spPr bwMode="auto">
          <a:xfrm>
            <a:off x="6365631" y="5241926"/>
            <a:ext cx="1724758" cy="366713"/>
          </a:xfrm>
          <a:prstGeom prst="rect">
            <a:avLst/>
          </a:prstGeom>
          <a:solidFill>
            <a:srgbClr val="FF99CC">
              <a:alpha val="52156"/>
            </a:srgbClr>
          </a:solidFill>
          <a:ln w="9525" algn="ctr">
            <a:noFill/>
            <a:miter lim="800000"/>
            <a:headEnd/>
            <a:tailEnd/>
          </a:ln>
        </p:spPr>
        <p:txBody>
          <a:bodyPr anchor="ctr">
            <a:spAutoFit/>
          </a:bodyPr>
          <a:lstStyle/>
          <a:p>
            <a:r>
              <a:rPr lang="ja-JP" altLang="en-US" sz="1800">
                <a:latin typeface="ＭＳ Ｐゴシック" pitchFamily="50" charset="-128"/>
              </a:rPr>
              <a:t>貴金属</a:t>
            </a:r>
          </a:p>
        </p:txBody>
      </p:sp>
      <p:grpSp>
        <p:nvGrpSpPr>
          <p:cNvPr id="6" name="グループ化 95"/>
          <p:cNvGrpSpPr/>
          <p:nvPr/>
        </p:nvGrpSpPr>
        <p:grpSpPr>
          <a:xfrm>
            <a:off x="3518389" y="4589462"/>
            <a:ext cx="2277747" cy="1824682"/>
            <a:chOff x="3518389" y="4487864"/>
            <a:chExt cx="2277747" cy="1824682"/>
          </a:xfrm>
        </p:grpSpPr>
        <p:sp>
          <p:nvSpPr>
            <p:cNvPr id="6148" name="Rectangle 3"/>
            <p:cNvSpPr>
              <a:spLocks noChangeArrowheads="1"/>
            </p:cNvSpPr>
            <p:nvPr/>
          </p:nvSpPr>
          <p:spPr bwMode="auto">
            <a:xfrm>
              <a:off x="3518389" y="5414964"/>
              <a:ext cx="2243503" cy="466725"/>
            </a:xfrm>
            <a:prstGeom prst="rect">
              <a:avLst/>
            </a:prstGeom>
            <a:solidFill>
              <a:srgbClr val="FFFF00"/>
            </a:solidFill>
            <a:ln w="9525" algn="ctr">
              <a:solidFill>
                <a:schemeClr val="tx1"/>
              </a:solidFill>
              <a:miter lim="800000"/>
              <a:headEnd/>
              <a:tailEnd/>
            </a:ln>
          </p:spPr>
          <p:txBody>
            <a:bodyPr anchor="ctr">
              <a:spAutoFit/>
            </a:bodyPr>
            <a:lstStyle/>
            <a:p>
              <a:pPr algn="l"/>
              <a:r>
                <a:rPr lang="en-US" altLang="ja-JP">
                  <a:latin typeface="ＭＳ Ｐゴシック" pitchFamily="50" charset="-128"/>
                </a:rPr>
                <a:t> </a:t>
              </a:r>
              <a:r>
                <a:rPr lang="en-US" altLang="ja-JP" sz="2400">
                  <a:latin typeface="ＭＳ Ｐゴシック" pitchFamily="50" charset="-128"/>
                </a:rPr>
                <a:t>In</a:t>
              </a:r>
              <a:r>
                <a:rPr lang="ja-JP" altLang="en-US" sz="2400">
                  <a:latin typeface="ＭＳ Ｐゴシック" pitchFamily="50" charset="-128"/>
                </a:rPr>
                <a:t>　</a:t>
              </a:r>
              <a:r>
                <a:rPr lang="ja-JP" altLang="en-US">
                  <a:latin typeface="ＭＳ Ｐゴシック" pitchFamily="50" charset="-128"/>
                </a:rPr>
                <a:t> </a:t>
              </a:r>
              <a:r>
                <a:rPr lang="en-US" altLang="ja-JP" sz="2400">
                  <a:latin typeface="ＭＳ Ｐゴシック" pitchFamily="50" charset="-128"/>
                </a:rPr>
                <a:t>:</a:t>
              </a:r>
              <a:r>
                <a:rPr lang="ja-JP" altLang="en-US" sz="2400">
                  <a:latin typeface="ＭＳ Ｐゴシック" pitchFamily="50" charset="-128"/>
                </a:rPr>
                <a:t>　</a:t>
              </a:r>
              <a:r>
                <a:rPr lang="en-US" altLang="ja-JP" sz="2400">
                  <a:latin typeface="ＭＳ Ｐゴシック" pitchFamily="50" charset="-128"/>
                </a:rPr>
                <a:t>500</a:t>
              </a:r>
              <a:r>
                <a:rPr lang="ja-JP" altLang="en-US" sz="2400">
                  <a:latin typeface="ＭＳ Ｐゴシック" pitchFamily="50" charset="-128"/>
                </a:rPr>
                <a:t>～</a:t>
              </a:r>
              <a:r>
                <a:rPr lang="en-US" altLang="ja-JP" sz="2400">
                  <a:latin typeface="ＭＳ Ｐゴシック" pitchFamily="50" charset="-128"/>
                </a:rPr>
                <a:t>750</a:t>
              </a:r>
            </a:p>
          </p:txBody>
        </p:sp>
        <p:sp>
          <p:nvSpPr>
            <p:cNvPr id="6151" name="Rectangle 6"/>
            <p:cNvSpPr>
              <a:spLocks noChangeArrowheads="1"/>
            </p:cNvSpPr>
            <p:nvPr/>
          </p:nvSpPr>
          <p:spPr bwMode="auto">
            <a:xfrm>
              <a:off x="3518389" y="4948239"/>
              <a:ext cx="2244969" cy="466725"/>
            </a:xfrm>
            <a:prstGeom prst="rect">
              <a:avLst/>
            </a:prstGeom>
            <a:solidFill>
              <a:srgbClr val="FFFF00"/>
            </a:solidFill>
            <a:ln w="9525" algn="ctr">
              <a:solidFill>
                <a:schemeClr val="tx1"/>
              </a:solidFill>
              <a:miter lim="800000"/>
              <a:headEnd/>
              <a:tailEnd/>
            </a:ln>
          </p:spPr>
          <p:txBody>
            <a:bodyPr anchor="ctr">
              <a:spAutoFit/>
            </a:bodyPr>
            <a:lstStyle/>
            <a:p>
              <a:pPr algn="l"/>
              <a:r>
                <a:rPr lang="en-US" altLang="ja-JP" sz="2400">
                  <a:latin typeface="ＭＳ Ｐゴシック" pitchFamily="50" charset="-128"/>
                </a:rPr>
                <a:t>Tb</a:t>
              </a:r>
              <a:r>
                <a:rPr lang="ja-JP" altLang="en-US" sz="2400">
                  <a:latin typeface="ＭＳ Ｐゴシック" pitchFamily="50" charset="-128"/>
                </a:rPr>
                <a:t>　</a:t>
              </a:r>
              <a:r>
                <a:rPr lang="en-US" altLang="ja-JP" sz="2400">
                  <a:latin typeface="ＭＳ Ｐゴシック" pitchFamily="50" charset="-128"/>
                </a:rPr>
                <a:t>:</a:t>
              </a:r>
              <a:r>
                <a:rPr lang="ja-JP" altLang="en-US" sz="2400">
                  <a:latin typeface="ＭＳ Ｐゴシック" pitchFamily="50" charset="-128"/>
                </a:rPr>
                <a:t>　</a:t>
              </a:r>
              <a:r>
                <a:rPr lang="en-US" altLang="ja-JP" sz="2400">
                  <a:latin typeface="ＭＳ Ｐゴシック" pitchFamily="50" charset="-128"/>
                </a:rPr>
                <a:t>450</a:t>
              </a:r>
              <a:r>
                <a:rPr lang="ja-JP" altLang="en-US" sz="2400">
                  <a:latin typeface="ＭＳ Ｐゴシック" pitchFamily="50" charset="-128"/>
                </a:rPr>
                <a:t>～</a:t>
              </a:r>
              <a:r>
                <a:rPr lang="en-US" altLang="ja-JP" sz="2400">
                  <a:latin typeface="ＭＳ Ｐゴシック" pitchFamily="50" charset="-128"/>
                </a:rPr>
                <a:t>900</a:t>
              </a:r>
            </a:p>
          </p:txBody>
        </p:sp>
        <p:sp>
          <p:nvSpPr>
            <p:cNvPr id="6152" name="Rectangle 7"/>
            <p:cNvSpPr>
              <a:spLocks noChangeArrowheads="1"/>
            </p:cNvSpPr>
            <p:nvPr/>
          </p:nvSpPr>
          <p:spPr bwMode="auto">
            <a:xfrm>
              <a:off x="3518389" y="5850881"/>
              <a:ext cx="2277747" cy="461665"/>
            </a:xfrm>
            <a:prstGeom prst="rect">
              <a:avLst/>
            </a:prstGeom>
            <a:solidFill>
              <a:srgbClr val="FFFF00"/>
            </a:solidFill>
            <a:ln w="9525" algn="ctr">
              <a:solidFill>
                <a:schemeClr val="tx1"/>
              </a:solidFill>
              <a:miter lim="800000"/>
              <a:headEnd/>
              <a:tailEnd/>
            </a:ln>
          </p:spPr>
          <p:txBody>
            <a:bodyPr wrap="square" anchor="ctr">
              <a:spAutoFit/>
            </a:bodyPr>
            <a:lstStyle/>
            <a:p>
              <a:pPr algn="l"/>
              <a:r>
                <a:rPr lang="en-US" altLang="ja-JP" sz="2400" dirty="0" err="1">
                  <a:latin typeface="ＭＳ Ｐゴシック" pitchFamily="50" charset="-128"/>
                </a:rPr>
                <a:t>Ga</a:t>
              </a:r>
              <a:r>
                <a:rPr lang="ja-JP" altLang="en-US" sz="2400" dirty="0">
                  <a:latin typeface="ＭＳ Ｐゴシック" pitchFamily="50" charset="-128"/>
                </a:rPr>
                <a:t>　</a:t>
              </a:r>
              <a:r>
                <a:rPr lang="en-US" altLang="ja-JP" sz="2400" dirty="0">
                  <a:latin typeface="ＭＳ Ｐゴシック" pitchFamily="50" charset="-128"/>
                </a:rPr>
                <a:t>:</a:t>
              </a:r>
              <a:r>
                <a:rPr lang="ja-JP" altLang="en-US" sz="2400" dirty="0">
                  <a:latin typeface="ＭＳ Ｐゴシック" pitchFamily="50" charset="-128"/>
                </a:rPr>
                <a:t>　</a:t>
              </a:r>
              <a:r>
                <a:rPr lang="en-US" altLang="ja-JP" sz="2400" dirty="0">
                  <a:latin typeface="ＭＳ Ｐゴシック" pitchFamily="50" charset="-128"/>
                </a:rPr>
                <a:t>650</a:t>
              </a:r>
              <a:r>
                <a:rPr lang="ja-JP" altLang="en-US" sz="2400" dirty="0"/>
                <a:t>～</a:t>
              </a:r>
              <a:r>
                <a:rPr lang="en-US" altLang="ja-JP" sz="2400" dirty="0">
                  <a:latin typeface="ＭＳ Ｐゴシック" pitchFamily="50" charset="-128"/>
                </a:rPr>
                <a:t>700</a:t>
              </a:r>
            </a:p>
          </p:txBody>
        </p:sp>
        <p:sp>
          <p:nvSpPr>
            <p:cNvPr id="6169" name="Rectangle 26"/>
            <p:cNvSpPr>
              <a:spLocks noChangeArrowheads="1"/>
            </p:cNvSpPr>
            <p:nvPr/>
          </p:nvSpPr>
          <p:spPr bwMode="auto">
            <a:xfrm>
              <a:off x="3521320" y="4487864"/>
              <a:ext cx="2240573" cy="466725"/>
            </a:xfrm>
            <a:prstGeom prst="rect">
              <a:avLst/>
            </a:prstGeom>
            <a:solidFill>
              <a:srgbClr val="FFCCFF"/>
            </a:solidFill>
            <a:ln w="9525" algn="ctr">
              <a:solidFill>
                <a:schemeClr val="tx1"/>
              </a:solidFill>
              <a:miter lim="800000"/>
              <a:headEnd/>
              <a:tailEnd/>
            </a:ln>
          </p:spPr>
          <p:txBody>
            <a:bodyPr anchor="ctr">
              <a:spAutoFit/>
            </a:bodyPr>
            <a:lstStyle/>
            <a:p>
              <a:pPr algn="l"/>
              <a:r>
                <a:rPr lang="en-US" altLang="ja-JP" sz="2400">
                  <a:latin typeface="ＭＳ Ｐゴシック" pitchFamily="50" charset="-128"/>
                </a:rPr>
                <a:t>A</a:t>
              </a:r>
              <a:r>
                <a:rPr lang="ja-JP" altLang="en-US" sz="2400">
                  <a:latin typeface="ＭＳ Ｐゴシック" pitchFamily="50" charset="-128"/>
                </a:rPr>
                <a:t>ｇ　</a:t>
              </a:r>
              <a:r>
                <a:rPr lang="en-US" altLang="ja-JP" sz="2400">
                  <a:latin typeface="ＭＳ Ｐゴシック" pitchFamily="50" charset="-128"/>
                </a:rPr>
                <a:t>:</a:t>
              </a:r>
              <a:r>
                <a:rPr lang="ja-JP" altLang="en-US" sz="2400">
                  <a:latin typeface="ＭＳ Ｐゴシック" pitchFamily="50" charset="-128"/>
                </a:rPr>
                <a:t>　</a:t>
              </a:r>
              <a:r>
                <a:rPr lang="en-US" altLang="ja-JP" sz="2400">
                  <a:latin typeface="ＭＳ Ｐゴシック" pitchFamily="50" charset="-128"/>
                </a:rPr>
                <a:t>400</a:t>
              </a:r>
              <a:r>
                <a:rPr lang="ja-JP" altLang="en-US" sz="2400">
                  <a:latin typeface="ＭＳ Ｐゴシック" pitchFamily="50" charset="-128"/>
                </a:rPr>
                <a:t>～</a:t>
              </a:r>
              <a:r>
                <a:rPr lang="en-US" altLang="ja-JP" sz="2400">
                  <a:latin typeface="ＭＳ Ｐゴシック" pitchFamily="50" charset="-128"/>
                </a:rPr>
                <a:t>600</a:t>
              </a:r>
            </a:p>
          </p:txBody>
        </p:sp>
      </p:grpSp>
      <p:sp>
        <p:nvSpPr>
          <p:cNvPr id="6170" name="Text Box 25"/>
          <p:cNvSpPr txBox="1">
            <a:spLocks noChangeArrowheads="1"/>
          </p:cNvSpPr>
          <p:nvPr/>
        </p:nvSpPr>
        <p:spPr bwMode="auto">
          <a:xfrm>
            <a:off x="971600" y="6519446"/>
            <a:ext cx="7477363" cy="338554"/>
          </a:xfrm>
          <a:prstGeom prst="rect">
            <a:avLst/>
          </a:prstGeom>
          <a:noFill/>
          <a:ln w="9525">
            <a:noFill/>
            <a:miter lim="800000"/>
            <a:headEnd/>
            <a:tailEnd/>
          </a:ln>
        </p:spPr>
        <p:txBody>
          <a:bodyPr wrap="square">
            <a:spAutoFit/>
          </a:bodyPr>
          <a:lstStyle/>
          <a:p>
            <a:pPr>
              <a:spcBef>
                <a:spcPct val="50000"/>
              </a:spcBef>
            </a:pPr>
            <a:r>
              <a:rPr lang="ja-JP" altLang="en-US" sz="1600" dirty="0"/>
              <a:t>＊</a:t>
            </a:r>
            <a:r>
              <a:rPr lang="en-US" altLang="ja-JP" sz="1600" dirty="0"/>
              <a:t>2008</a:t>
            </a:r>
            <a:r>
              <a:rPr lang="ja-JP" altLang="en-US" sz="1600" dirty="0"/>
              <a:t>年</a:t>
            </a:r>
            <a:r>
              <a:rPr lang="en-US" altLang="ja-JP" sz="1600" dirty="0"/>
              <a:t>9</a:t>
            </a:r>
            <a:r>
              <a:rPr lang="ja-JP" altLang="en-US" sz="1600" dirty="0"/>
              <a:t>月～</a:t>
            </a:r>
            <a:r>
              <a:rPr lang="en-US" altLang="ja-JP" sz="1600" dirty="0"/>
              <a:t>2010</a:t>
            </a:r>
            <a:r>
              <a:rPr lang="ja-JP" altLang="en-US" sz="1600" dirty="0"/>
              <a:t>年</a:t>
            </a:r>
            <a:r>
              <a:rPr lang="en-US" altLang="ja-JP" sz="1600" dirty="0"/>
              <a:t>3</a:t>
            </a:r>
            <a:r>
              <a:rPr lang="ja-JP" altLang="en-US" sz="1600" dirty="0"/>
              <a:t>月のﾚｱﾒﾀﾙﾆｭｰｽ価格表金属価格変動幅 　（単位：＄／</a:t>
            </a:r>
            <a:r>
              <a:rPr lang="en-US" altLang="ja-JP" sz="1600" dirty="0"/>
              <a:t>kg</a:t>
            </a:r>
            <a:r>
              <a:rPr lang="ja-JP" altLang="en-US" sz="1600" dirty="0"/>
              <a:t>）</a:t>
            </a:r>
          </a:p>
        </p:txBody>
      </p:sp>
      <p:sp>
        <p:nvSpPr>
          <p:cNvPr id="6172" name="Line 27"/>
          <p:cNvSpPr>
            <a:spLocks noChangeShapeType="1"/>
          </p:cNvSpPr>
          <p:nvPr/>
        </p:nvSpPr>
        <p:spPr bwMode="auto">
          <a:xfrm flipV="1">
            <a:off x="199292" y="857250"/>
            <a:ext cx="8569569" cy="0"/>
          </a:xfrm>
          <a:prstGeom prst="line">
            <a:avLst/>
          </a:prstGeom>
          <a:noFill/>
          <a:ln w="31750">
            <a:solidFill>
              <a:schemeClr val="tx1"/>
            </a:solidFill>
            <a:round/>
            <a:headEnd type="triangle" w="lg" len="lg"/>
            <a:tailEnd type="triangle" w="lg" len="lg"/>
          </a:ln>
        </p:spPr>
        <p:txBody>
          <a:bodyPr/>
          <a:lstStyle/>
          <a:p>
            <a:endParaRPr lang="ja-JP" altLang="en-US"/>
          </a:p>
        </p:txBody>
      </p:sp>
      <p:grpSp>
        <p:nvGrpSpPr>
          <p:cNvPr id="7" name="グループ化 93"/>
          <p:cNvGrpSpPr/>
          <p:nvPr/>
        </p:nvGrpSpPr>
        <p:grpSpPr>
          <a:xfrm>
            <a:off x="694592" y="3200656"/>
            <a:ext cx="2077208" cy="923628"/>
            <a:chOff x="694592" y="2837806"/>
            <a:chExt cx="2077208" cy="923628"/>
          </a:xfrm>
        </p:grpSpPr>
        <p:sp>
          <p:nvSpPr>
            <p:cNvPr id="6155" name="Rectangle 10"/>
            <p:cNvSpPr>
              <a:spLocks noChangeArrowheads="1"/>
            </p:cNvSpPr>
            <p:nvPr/>
          </p:nvSpPr>
          <p:spPr bwMode="auto">
            <a:xfrm>
              <a:off x="694592" y="3299769"/>
              <a:ext cx="2077208" cy="461665"/>
            </a:xfrm>
            <a:prstGeom prst="rect">
              <a:avLst/>
            </a:prstGeom>
            <a:solidFill>
              <a:srgbClr val="CCFF99"/>
            </a:solidFill>
            <a:ln w="9525" algn="ctr">
              <a:solidFill>
                <a:schemeClr val="tx1"/>
              </a:solidFill>
              <a:miter lim="800000"/>
              <a:headEnd/>
              <a:tailEnd/>
            </a:ln>
          </p:spPr>
          <p:txBody>
            <a:bodyPr wrap="square" anchor="ctr">
              <a:spAutoFit/>
            </a:bodyPr>
            <a:lstStyle/>
            <a:p>
              <a:pPr algn="l"/>
              <a:r>
                <a:rPr lang="en-US" altLang="ja-JP" sz="2400">
                  <a:latin typeface="ＭＳ Ｐゴシック" pitchFamily="50" charset="-128"/>
                </a:rPr>
                <a:t>Cu  :  3.2</a:t>
              </a:r>
              <a:r>
                <a:rPr lang="ja-JP" altLang="en-US" sz="2400">
                  <a:latin typeface="ＭＳ Ｐゴシック" pitchFamily="50" charset="-128"/>
                </a:rPr>
                <a:t>～</a:t>
              </a:r>
              <a:r>
                <a:rPr lang="en-US" altLang="ja-JP" sz="2400">
                  <a:latin typeface="ＭＳ Ｐゴシック" pitchFamily="50" charset="-128"/>
                </a:rPr>
                <a:t>7.5</a:t>
              </a:r>
            </a:p>
          </p:txBody>
        </p:sp>
        <p:sp>
          <p:nvSpPr>
            <p:cNvPr id="6173" name="Rectangle 17"/>
            <p:cNvSpPr>
              <a:spLocks noChangeArrowheads="1"/>
            </p:cNvSpPr>
            <p:nvPr/>
          </p:nvSpPr>
          <p:spPr bwMode="auto">
            <a:xfrm>
              <a:off x="696058" y="2837806"/>
              <a:ext cx="2075742" cy="461665"/>
            </a:xfrm>
            <a:prstGeom prst="rect">
              <a:avLst/>
            </a:prstGeom>
            <a:solidFill>
              <a:srgbClr val="FFFF00"/>
            </a:solidFill>
            <a:ln w="9525" algn="ctr">
              <a:solidFill>
                <a:schemeClr val="tx1"/>
              </a:solidFill>
              <a:miter lim="800000"/>
              <a:headEnd/>
              <a:tailEnd/>
            </a:ln>
          </p:spPr>
          <p:txBody>
            <a:bodyPr wrap="square" anchor="ctr">
              <a:spAutoFit/>
            </a:bodyPr>
            <a:lstStyle/>
            <a:p>
              <a:pPr algn="l"/>
              <a:r>
                <a:rPr lang="en-US" altLang="ja-JP" sz="2400" dirty="0" err="1">
                  <a:solidFill>
                    <a:srgbClr val="FF0000"/>
                  </a:solidFill>
                  <a:latin typeface="ＭＳ Ｐゴシック" pitchFamily="50" charset="-128"/>
                </a:rPr>
                <a:t>Mn</a:t>
              </a:r>
              <a:r>
                <a:rPr lang="en-US" altLang="ja-JP" sz="2400" dirty="0">
                  <a:solidFill>
                    <a:srgbClr val="FF0000"/>
                  </a:solidFill>
                  <a:latin typeface="ＭＳ Ｐゴシック" pitchFamily="50" charset="-128"/>
                </a:rPr>
                <a:t> </a:t>
              </a:r>
              <a:r>
                <a:rPr lang="en-US" altLang="ja-JP" dirty="0">
                  <a:solidFill>
                    <a:srgbClr val="FF0000"/>
                  </a:solidFill>
                  <a:latin typeface="ＭＳ Ｐゴシック" pitchFamily="50" charset="-128"/>
                </a:rPr>
                <a:t> </a:t>
              </a:r>
              <a:r>
                <a:rPr lang="en-US" altLang="ja-JP" sz="2400" dirty="0">
                  <a:solidFill>
                    <a:srgbClr val="FF0000"/>
                  </a:solidFill>
                  <a:latin typeface="ＭＳ Ｐゴシック" pitchFamily="50" charset="-128"/>
                </a:rPr>
                <a:t>:  2.2</a:t>
              </a:r>
              <a:r>
                <a:rPr lang="ja-JP" altLang="en-US" sz="2400" dirty="0">
                  <a:solidFill>
                    <a:srgbClr val="FF0000"/>
                  </a:solidFill>
                  <a:latin typeface="ＭＳ Ｐゴシック" pitchFamily="50" charset="-128"/>
                </a:rPr>
                <a:t>～</a:t>
              </a:r>
              <a:r>
                <a:rPr lang="en-US" altLang="ja-JP" sz="2400" dirty="0">
                  <a:solidFill>
                    <a:srgbClr val="FF0000"/>
                  </a:solidFill>
                  <a:latin typeface="ＭＳ Ｐゴシック" pitchFamily="50" charset="-128"/>
                </a:rPr>
                <a:t>4.1</a:t>
              </a:r>
            </a:p>
          </p:txBody>
        </p:sp>
      </p:grpSp>
      <p:sp>
        <p:nvSpPr>
          <p:cNvPr id="6174" name="Text Box 29"/>
          <p:cNvSpPr txBox="1">
            <a:spLocks noChangeArrowheads="1"/>
          </p:cNvSpPr>
          <p:nvPr/>
        </p:nvSpPr>
        <p:spPr bwMode="auto">
          <a:xfrm>
            <a:off x="527538" y="952500"/>
            <a:ext cx="715108" cy="646331"/>
          </a:xfrm>
          <a:prstGeom prst="rect">
            <a:avLst/>
          </a:prstGeom>
          <a:noFill/>
          <a:ln w="9525">
            <a:noFill/>
            <a:miter lim="800000"/>
            <a:headEnd/>
            <a:tailEnd/>
          </a:ln>
        </p:spPr>
        <p:txBody>
          <a:bodyPr>
            <a:spAutoFit/>
          </a:bodyPr>
          <a:lstStyle/>
          <a:p>
            <a:pPr algn="l">
              <a:spcBef>
                <a:spcPct val="50000"/>
              </a:spcBef>
            </a:pPr>
            <a:r>
              <a:rPr lang="en-US" altLang="ja-JP" b="0"/>
              <a:t>1</a:t>
            </a:r>
            <a:r>
              <a:rPr lang="ja-JP" altLang="en-US" b="0"/>
              <a:t>　</a:t>
            </a:r>
            <a:r>
              <a:rPr lang="en-US" altLang="ja-JP" b="0"/>
              <a:t>$/kg</a:t>
            </a:r>
          </a:p>
        </p:txBody>
      </p:sp>
      <p:sp>
        <p:nvSpPr>
          <p:cNvPr id="6175" name="Text Box 30"/>
          <p:cNvSpPr txBox="1">
            <a:spLocks noChangeArrowheads="1"/>
          </p:cNvSpPr>
          <p:nvPr/>
        </p:nvSpPr>
        <p:spPr bwMode="auto">
          <a:xfrm>
            <a:off x="1982666" y="954088"/>
            <a:ext cx="926123" cy="646331"/>
          </a:xfrm>
          <a:prstGeom prst="rect">
            <a:avLst/>
          </a:prstGeom>
          <a:noFill/>
          <a:ln w="9525">
            <a:noFill/>
            <a:miter lim="800000"/>
            <a:headEnd/>
            <a:tailEnd/>
          </a:ln>
        </p:spPr>
        <p:txBody>
          <a:bodyPr>
            <a:spAutoFit/>
          </a:bodyPr>
          <a:lstStyle/>
          <a:p>
            <a:pPr algn="l">
              <a:spcBef>
                <a:spcPct val="50000"/>
              </a:spcBef>
            </a:pPr>
            <a:r>
              <a:rPr lang="en-US" altLang="ja-JP" b="0"/>
              <a:t>10</a:t>
            </a:r>
            <a:r>
              <a:rPr lang="ja-JP" altLang="en-US" b="0"/>
              <a:t>　</a:t>
            </a:r>
            <a:r>
              <a:rPr lang="en-US" altLang="ja-JP" b="0"/>
              <a:t>$/kg</a:t>
            </a:r>
          </a:p>
        </p:txBody>
      </p:sp>
      <p:sp>
        <p:nvSpPr>
          <p:cNvPr id="6176" name="Text Box 31"/>
          <p:cNvSpPr txBox="1">
            <a:spLocks noChangeArrowheads="1"/>
          </p:cNvSpPr>
          <p:nvPr/>
        </p:nvSpPr>
        <p:spPr bwMode="auto">
          <a:xfrm>
            <a:off x="4914900" y="955675"/>
            <a:ext cx="1101969" cy="646331"/>
          </a:xfrm>
          <a:prstGeom prst="rect">
            <a:avLst/>
          </a:prstGeom>
          <a:noFill/>
          <a:ln w="9525">
            <a:noFill/>
            <a:miter lim="800000"/>
            <a:headEnd/>
            <a:tailEnd/>
          </a:ln>
        </p:spPr>
        <p:txBody>
          <a:bodyPr>
            <a:spAutoFit/>
          </a:bodyPr>
          <a:lstStyle/>
          <a:p>
            <a:pPr algn="l">
              <a:spcBef>
                <a:spcPct val="50000"/>
              </a:spcBef>
            </a:pPr>
            <a:r>
              <a:rPr lang="en-US" altLang="ja-JP" b="0"/>
              <a:t>1,000</a:t>
            </a:r>
            <a:r>
              <a:rPr lang="ja-JP" altLang="en-US" b="0"/>
              <a:t>　</a:t>
            </a:r>
            <a:r>
              <a:rPr lang="en-US" altLang="ja-JP" b="0"/>
              <a:t>$/kg</a:t>
            </a:r>
          </a:p>
        </p:txBody>
      </p:sp>
      <p:sp>
        <p:nvSpPr>
          <p:cNvPr id="6177" name="Text Box 32"/>
          <p:cNvSpPr txBox="1">
            <a:spLocks noChangeArrowheads="1"/>
          </p:cNvSpPr>
          <p:nvPr/>
        </p:nvSpPr>
        <p:spPr bwMode="auto">
          <a:xfrm>
            <a:off x="3439258" y="969963"/>
            <a:ext cx="926123" cy="646331"/>
          </a:xfrm>
          <a:prstGeom prst="rect">
            <a:avLst/>
          </a:prstGeom>
          <a:noFill/>
          <a:ln w="9525">
            <a:noFill/>
            <a:miter lim="800000"/>
            <a:headEnd/>
            <a:tailEnd/>
          </a:ln>
        </p:spPr>
        <p:txBody>
          <a:bodyPr>
            <a:spAutoFit/>
          </a:bodyPr>
          <a:lstStyle/>
          <a:p>
            <a:pPr algn="l">
              <a:spcBef>
                <a:spcPct val="50000"/>
              </a:spcBef>
            </a:pPr>
            <a:r>
              <a:rPr lang="en-US" altLang="ja-JP" b="0"/>
              <a:t>100</a:t>
            </a:r>
            <a:r>
              <a:rPr lang="ja-JP" altLang="en-US" b="0"/>
              <a:t>　</a:t>
            </a:r>
            <a:r>
              <a:rPr lang="en-US" altLang="ja-JP" b="0"/>
              <a:t>$/kg</a:t>
            </a:r>
          </a:p>
        </p:txBody>
      </p:sp>
      <p:sp>
        <p:nvSpPr>
          <p:cNvPr id="6178" name="Text Box 33"/>
          <p:cNvSpPr txBox="1">
            <a:spLocks noChangeArrowheads="1"/>
          </p:cNvSpPr>
          <p:nvPr/>
        </p:nvSpPr>
        <p:spPr bwMode="auto">
          <a:xfrm>
            <a:off x="6440366" y="957263"/>
            <a:ext cx="1101969" cy="646331"/>
          </a:xfrm>
          <a:prstGeom prst="rect">
            <a:avLst/>
          </a:prstGeom>
          <a:noFill/>
          <a:ln w="9525">
            <a:noFill/>
            <a:miter lim="800000"/>
            <a:headEnd/>
            <a:tailEnd/>
          </a:ln>
        </p:spPr>
        <p:txBody>
          <a:bodyPr>
            <a:spAutoFit/>
          </a:bodyPr>
          <a:lstStyle/>
          <a:p>
            <a:pPr algn="l">
              <a:spcBef>
                <a:spcPct val="50000"/>
              </a:spcBef>
            </a:pPr>
            <a:r>
              <a:rPr lang="en-US" altLang="ja-JP" b="0"/>
              <a:t>10,000</a:t>
            </a:r>
            <a:r>
              <a:rPr lang="ja-JP" altLang="en-US" b="0"/>
              <a:t>　</a:t>
            </a:r>
            <a:r>
              <a:rPr lang="en-US" altLang="ja-JP" b="0"/>
              <a:t>$/kg</a:t>
            </a:r>
          </a:p>
        </p:txBody>
      </p:sp>
      <p:sp>
        <p:nvSpPr>
          <p:cNvPr id="6179" name="Line 34"/>
          <p:cNvSpPr>
            <a:spLocks noChangeShapeType="1"/>
          </p:cNvSpPr>
          <p:nvPr/>
        </p:nvSpPr>
        <p:spPr bwMode="auto">
          <a:xfrm flipH="1">
            <a:off x="662354" y="762001"/>
            <a:ext cx="0" cy="200025"/>
          </a:xfrm>
          <a:prstGeom prst="line">
            <a:avLst/>
          </a:prstGeom>
          <a:noFill/>
          <a:ln w="31750">
            <a:solidFill>
              <a:schemeClr val="tx1"/>
            </a:solidFill>
            <a:round/>
            <a:headEnd/>
            <a:tailEnd/>
          </a:ln>
        </p:spPr>
        <p:txBody>
          <a:bodyPr/>
          <a:lstStyle/>
          <a:p>
            <a:endParaRPr lang="ja-JP" altLang="en-US"/>
          </a:p>
        </p:txBody>
      </p:sp>
      <p:grpSp>
        <p:nvGrpSpPr>
          <p:cNvPr id="8" name="Group 35"/>
          <p:cNvGrpSpPr>
            <a:grpSpLocks/>
          </p:cNvGrpSpPr>
          <p:nvPr/>
        </p:nvGrpSpPr>
        <p:grpSpPr bwMode="auto">
          <a:xfrm>
            <a:off x="1104900" y="760414"/>
            <a:ext cx="1068266" cy="200025"/>
            <a:chOff x="866" y="647"/>
            <a:chExt cx="729" cy="126"/>
          </a:xfrm>
        </p:grpSpPr>
        <p:sp>
          <p:nvSpPr>
            <p:cNvPr id="6227" name="Line 36"/>
            <p:cNvSpPr>
              <a:spLocks noChangeShapeType="1"/>
            </p:cNvSpPr>
            <p:nvPr/>
          </p:nvSpPr>
          <p:spPr bwMode="auto">
            <a:xfrm flipH="1">
              <a:off x="1595" y="647"/>
              <a:ext cx="0" cy="126"/>
            </a:xfrm>
            <a:prstGeom prst="line">
              <a:avLst/>
            </a:prstGeom>
            <a:noFill/>
            <a:ln w="31750">
              <a:solidFill>
                <a:schemeClr val="tx1"/>
              </a:solidFill>
              <a:round/>
              <a:headEnd/>
              <a:tailEnd/>
            </a:ln>
          </p:spPr>
          <p:txBody>
            <a:bodyPr/>
            <a:lstStyle/>
            <a:p>
              <a:endParaRPr lang="ja-JP" altLang="en-US"/>
            </a:p>
          </p:txBody>
        </p:sp>
        <p:sp>
          <p:nvSpPr>
            <p:cNvPr id="6228" name="Line 37"/>
            <p:cNvSpPr>
              <a:spLocks noChangeShapeType="1"/>
            </p:cNvSpPr>
            <p:nvPr/>
          </p:nvSpPr>
          <p:spPr bwMode="auto">
            <a:xfrm flipH="1">
              <a:off x="866" y="668"/>
              <a:ext cx="0" cy="79"/>
            </a:xfrm>
            <a:prstGeom prst="line">
              <a:avLst/>
            </a:prstGeom>
            <a:noFill/>
            <a:ln w="15875">
              <a:solidFill>
                <a:schemeClr val="tx1"/>
              </a:solidFill>
              <a:round/>
              <a:headEnd/>
              <a:tailEnd/>
            </a:ln>
          </p:spPr>
          <p:txBody>
            <a:bodyPr/>
            <a:lstStyle/>
            <a:p>
              <a:endParaRPr lang="ja-JP" altLang="en-US"/>
            </a:p>
          </p:txBody>
        </p:sp>
        <p:sp>
          <p:nvSpPr>
            <p:cNvPr id="6229" name="Line 38"/>
            <p:cNvSpPr>
              <a:spLocks noChangeShapeType="1"/>
            </p:cNvSpPr>
            <p:nvPr/>
          </p:nvSpPr>
          <p:spPr bwMode="auto">
            <a:xfrm flipH="1">
              <a:off x="1063" y="669"/>
              <a:ext cx="0" cy="79"/>
            </a:xfrm>
            <a:prstGeom prst="line">
              <a:avLst/>
            </a:prstGeom>
            <a:noFill/>
            <a:ln w="15875">
              <a:solidFill>
                <a:schemeClr val="tx1"/>
              </a:solidFill>
              <a:round/>
              <a:headEnd/>
              <a:tailEnd/>
            </a:ln>
          </p:spPr>
          <p:txBody>
            <a:bodyPr/>
            <a:lstStyle/>
            <a:p>
              <a:endParaRPr lang="ja-JP" altLang="en-US"/>
            </a:p>
          </p:txBody>
        </p:sp>
        <p:sp>
          <p:nvSpPr>
            <p:cNvPr id="6230" name="Line 39"/>
            <p:cNvSpPr>
              <a:spLocks noChangeShapeType="1"/>
            </p:cNvSpPr>
            <p:nvPr/>
          </p:nvSpPr>
          <p:spPr bwMode="auto">
            <a:xfrm flipH="1">
              <a:off x="1215" y="668"/>
              <a:ext cx="0" cy="79"/>
            </a:xfrm>
            <a:prstGeom prst="line">
              <a:avLst/>
            </a:prstGeom>
            <a:noFill/>
            <a:ln w="15875">
              <a:solidFill>
                <a:schemeClr val="tx1"/>
              </a:solidFill>
              <a:round/>
              <a:headEnd/>
              <a:tailEnd/>
            </a:ln>
          </p:spPr>
          <p:txBody>
            <a:bodyPr/>
            <a:lstStyle/>
            <a:p>
              <a:endParaRPr lang="ja-JP" altLang="en-US"/>
            </a:p>
          </p:txBody>
        </p:sp>
        <p:sp>
          <p:nvSpPr>
            <p:cNvPr id="6231" name="Line 40"/>
            <p:cNvSpPr>
              <a:spLocks noChangeShapeType="1"/>
            </p:cNvSpPr>
            <p:nvPr/>
          </p:nvSpPr>
          <p:spPr bwMode="auto">
            <a:xfrm flipH="1">
              <a:off x="1322" y="668"/>
              <a:ext cx="0" cy="78"/>
            </a:xfrm>
            <a:prstGeom prst="line">
              <a:avLst/>
            </a:prstGeom>
            <a:noFill/>
            <a:ln w="15875">
              <a:solidFill>
                <a:schemeClr val="tx1"/>
              </a:solidFill>
              <a:round/>
              <a:headEnd/>
              <a:tailEnd/>
            </a:ln>
          </p:spPr>
          <p:txBody>
            <a:bodyPr/>
            <a:lstStyle/>
            <a:p>
              <a:endParaRPr lang="ja-JP" altLang="en-US"/>
            </a:p>
          </p:txBody>
        </p:sp>
        <p:sp>
          <p:nvSpPr>
            <p:cNvPr id="6232" name="Line 41"/>
            <p:cNvSpPr>
              <a:spLocks noChangeShapeType="1"/>
            </p:cNvSpPr>
            <p:nvPr/>
          </p:nvSpPr>
          <p:spPr bwMode="auto">
            <a:xfrm flipH="1">
              <a:off x="1465" y="667"/>
              <a:ext cx="0" cy="78"/>
            </a:xfrm>
            <a:prstGeom prst="line">
              <a:avLst/>
            </a:prstGeom>
            <a:noFill/>
            <a:ln w="15875">
              <a:solidFill>
                <a:schemeClr val="tx1"/>
              </a:solidFill>
              <a:round/>
              <a:headEnd/>
              <a:tailEnd/>
            </a:ln>
          </p:spPr>
          <p:txBody>
            <a:bodyPr/>
            <a:lstStyle/>
            <a:p>
              <a:endParaRPr lang="ja-JP" altLang="en-US"/>
            </a:p>
          </p:txBody>
        </p:sp>
        <p:sp>
          <p:nvSpPr>
            <p:cNvPr id="6233" name="Line 42"/>
            <p:cNvSpPr>
              <a:spLocks noChangeShapeType="1"/>
            </p:cNvSpPr>
            <p:nvPr/>
          </p:nvSpPr>
          <p:spPr bwMode="auto">
            <a:xfrm flipH="1">
              <a:off x="1545" y="668"/>
              <a:ext cx="0" cy="79"/>
            </a:xfrm>
            <a:prstGeom prst="line">
              <a:avLst/>
            </a:prstGeom>
            <a:noFill/>
            <a:ln w="15875">
              <a:solidFill>
                <a:schemeClr val="tx1"/>
              </a:solidFill>
              <a:round/>
              <a:headEnd/>
              <a:tailEnd/>
            </a:ln>
          </p:spPr>
          <p:txBody>
            <a:bodyPr/>
            <a:lstStyle/>
            <a:p>
              <a:endParaRPr lang="ja-JP" altLang="en-US"/>
            </a:p>
          </p:txBody>
        </p:sp>
        <p:sp>
          <p:nvSpPr>
            <p:cNvPr id="6234" name="Line 43"/>
            <p:cNvSpPr>
              <a:spLocks noChangeShapeType="1"/>
            </p:cNvSpPr>
            <p:nvPr/>
          </p:nvSpPr>
          <p:spPr bwMode="auto">
            <a:xfrm flipH="1">
              <a:off x="1571" y="668"/>
              <a:ext cx="0" cy="78"/>
            </a:xfrm>
            <a:prstGeom prst="line">
              <a:avLst/>
            </a:prstGeom>
            <a:noFill/>
            <a:ln w="15875">
              <a:solidFill>
                <a:schemeClr val="tx1"/>
              </a:solidFill>
              <a:round/>
              <a:headEnd/>
              <a:tailEnd/>
            </a:ln>
          </p:spPr>
          <p:txBody>
            <a:bodyPr/>
            <a:lstStyle/>
            <a:p>
              <a:endParaRPr lang="ja-JP" altLang="en-US"/>
            </a:p>
          </p:txBody>
        </p:sp>
        <p:sp>
          <p:nvSpPr>
            <p:cNvPr id="6235" name="Line 44"/>
            <p:cNvSpPr>
              <a:spLocks noChangeShapeType="1"/>
            </p:cNvSpPr>
            <p:nvPr/>
          </p:nvSpPr>
          <p:spPr bwMode="auto">
            <a:xfrm flipH="1">
              <a:off x="1405" y="669"/>
              <a:ext cx="0" cy="79"/>
            </a:xfrm>
            <a:prstGeom prst="line">
              <a:avLst/>
            </a:prstGeom>
            <a:noFill/>
            <a:ln w="15875">
              <a:solidFill>
                <a:schemeClr val="tx1"/>
              </a:solidFill>
              <a:round/>
              <a:headEnd/>
              <a:tailEnd/>
            </a:ln>
          </p:spPr>
          <p:txBody>
            <a:bodyPr/>
            <a:lstStyle/>
            <a:p>
              <a:endParaRPr lang="ja-JP" altLang="en-US"/>
            </a:p>
          </p:txBody>
        </p:sp>
        <p:sp>
          <p:nvSpPr>
            <p:cNvPr id="6236" name="Line 45"/>
            <p:cNvSpPr>
              <a:spLocks noChangeShapeType="1"/>
            </p:cNvSpPr>
            <p:nvPr/>
          </p:nvSpPr>
          <p:spPr bwMode="auto">
            <a:xfrm flipH="1">
              <a:off x="1512" y="668"/>
              <a:ext cx="0" cy="79"/>
            </a:xfrm>
            <a:prstGeom prst="line">
              <a:avLst/>
            </a:prstGeom>
            <a:noFill/>
            <a:ln w="15875">
              <a:solidFill>
                <a:schemeClr val="tx1"/>
              </a:solidFill>
              <a:round/>
              <a:headEnd/>
              <a:tailEnd/>
            </a:ln>
          </p:spPr>
          <p:txBody>
            <a:bodyPr/>
            <a:lstStyle/>
            <a:p>
              <a:endParaRPr lang="ja-JP" altLang="en-US"/>
            </a:p>
          </p:txBody>
        </p:sp>
      </p:grpSp>
      <p:grpSp>
        <p:nvGrpSpPr>
          <p:cNvPr id="9" name="Group 46"/>
          <p:cNvGrpSpPr>
            <a:grpSpLocks/>
          </p:cNvGrpSpPr>
          <p:nvPr/>
        </p:nvGrpSpPr>
        <p:grpSpPr bwMode="auto">
          <a:xfrm>
            <a:off x="2624505" y="758826"/>
            <a:ext cx="1068265" cy="200025"/>
            <a:chOff x="866" y="647"/>
            <a:chExt cx="729" cy="126"/>
          </a:xfrm>
        </p:grpSpPr>
        <p:sp>
          <p:nvSpPr>
            <p:cNvPr id="6217" name="Line 47"/>
            <p:cNvSpPr>
              <a:spLocks noChangeShapeType="1"/>
            </p:cNvSpPr>
            <p:nvPr/>
          </p:nvSpPr>
          <p:spPr bwMode="auto">
            <a:xfrm flipH="1">
              <a:off x="1595" y="647"/>
              <a:ext cx="0" cy="126"/>
            </a:xfrm>
            <a:prstGeom prst="line">
              <a:avLst/>
            </a:prstGeom>
            <a:noFill/>
            <a:ln w="31750">
              <a:solidFill>
                <a:schemeClr val="tx1"/>
              </a:solidFill>
              <a:round/>
              <a:headEnd/>
              <a:tailEnd/>
            </a:ln>
          </p:spPr>
          <p:txBody>
            <a:bodyPr/>
            <a:lstStyle/>
            <a:p>
              <a:endParaRPr lang="ja-JP" altLang="en-US"/>
            </a:p>
          </p:txBody>
        </p:sp>
        <p:sp>
          <p:nvSpPr>
            <p:cNvPr id="6218" name="Line 48"/>
            <p:cNvSpPr>
              <a:spLocks noChangeShapeType="1"/>
            </p:cNvSpPr>
            <p:nvPr/>
          </p:nvSpPr>
          <p:spPr bwMode="auto">
            <a:xfrm flipH="1">
              <a:off x="866" y="668"/>
              <a:ext cx="0" cy="79"/>
            </a:xfrm>
            <a:prstGeom prst="line">
              <a:avLst/>
            </a:prstGeom>
            <a:noFill/>
            <a:ln w="15875">
              <a:solidFill>
                <a:schemeClr val="tx1"/>
              </a:solidFill>
              <a:round/>
              <a:headEnd/>
              <a:tailEnd/>
            </a:ln>
          </p:spPr>
          <p:txBody>
            <a:bodyPr/>
            <a:lstStyle/>
            <a:p>
              <a:endParaRPr lang="ja-JP" altLang="en-US"/>
            </a:p>
          </p:txBody>
        </p:sp>
        <p:sp>
          <p:nvSpPr>
            <p:cNvPr id="6219" name="Line 49"/>
            <p:cNvSpPr>
              <a:spLocks noChangeShapeType="1"/>
            </p:cNvSpPr>
            <p:nvPr/>
          </p:nvSpPr>
          <p:spPr bwMode="auto">
            <a:xfrm flipH="1">
              <a:off x="1063" y="669"/>
              <a:ext cx="0" cy="79"/>
            </a:xfrm>
            <a:prstGeom prst="line">
              <a:avLst/>
            </a:prstGeom>
            <a:noFill/>
            <a:ln w="15875">
              <a:solidFill>
                <a:schemeClr val="tx1"/>
              </a:solidFill>
              <a:round/>
              <a:headEnd/>
              <a:tailEnd/>
            </a:ln>
          </p:spPr>
          <p:txBody>
            <a:bodyPr/>
            <a:lstStyle/>
            <a:p>
              <a:endParaRPr lang="ja-JP" altLang="en-US"/>
            </a:p>
          </p:txBody>
        </p:sp>
        <p:sp>
          <p:nvSpPr>
            <p:cNvPr id="6220" name="Line 50"/>
            <p:cNvSpPr>
              <a:spLocks noChangeShapeType="1"/>
            </p:cNvSpPr>
            <p:nvPr/>
          </p:nvSpPr>
          <p:spPr bwMode="auto">
            <a:xfrm flipH="1">
              <a:off x="1215" y="668"/>
              <a:ext cx="0" cy="79"/>
            </a:xfrm>
            <a:prstGeom prst="line">
              <a:avLst/>
            </a:prstGeom>
            <a:noFill/>
            <a:ln w="15875">
              <a:solidFill>
                <a:schemeClr val="tx1"/>
              </a:solidFill>
              <a:round/>
              <a:headEnd/>
              <a:tailEnd/>
            </a:ln>
          </p:spPr>
          <p:txBody>
            <a:bodyPr/>
            <a:lstStyle/>
            <a:p>
              <a:endParaRPr lang="ja-JP" altLang="en-US"/>
            </a:p>
          </p:txBody>
        </p:sp>
        <p:sp>
          <p:nvSpPr>
            <p:cNvPr id="6221" name="Line 51"/>
            <p:cNvSpPr>
              <a:spLocks noChangeShapeType="1"/>
            </p:cNvSpPr>
            <p:nvPr/>
          </p:nvSpPr>
          <p:spPr bwMode="auto">
            <a:xfrm flipH="1">
              <a:off x="1322" y="668"/>
              <a:ext cx="0" cy="78"/>
            </a:xfrm>
            <a:prstGeom prst="line">
              <a:avLst/>
            </a:prstGeom>
            <a:noFill/>
            <a:ln w="15875">
              <a:solidFill>
                <a:schemeClr val="tx1"/>
              </a:solidFill>
              <a:round/>
              <a:headEnd/>
              <a:tailEnd/>
            </a:ln>
          </p:spPr>
          <p:txBody>
            <a:bodyPr/>
            <a:lstStyle/>
            <a:p>
              <a:endParaRPr lang="ja-JP" altLang="en-US"/>
            </a:p>
          </p:txBody>
        </p:sp>
        <p:sp>
          <p:nvSpPr>
            <p:cNvPr id="6222" name="Line 52"/>
            <p:cNvSpPr>
              <a:spLocks noChangeShapeType="1"/>
            </p:cNvSpPr>
            <p:nvPr/>
          </p:nvSpPr>
          <p:spPr bwMode="auto">
            <a:xfrm flipH="1">
              <a:off x="1465" y="667"/>
              <a:ext cx="0" cy="78"/>
            </a:xfrm>
            <a:prstGeom prst="line">
              <a:avLst/>
            </a:prstGeom>
            <a:noFill/>
            <a:ln w="15875">
              <a:solidFill>
                <a:schemeClr val="tx1"/>
              </a:solidFill>
              <a:round/>
              <a:headEnd/>
              <a:tailEnd/>
            </a:ln>
          </p:spPr>
          <p:txBody>
            <a:bodyPr/>
            <a:lstStyle/>
            <a:p>
              <a:endParaRPr lang="ja-JP" altLang="en-US"/>
            </a:p>
          </p:txBody>
        </p:sp>
        <p:sp>
          <p:nvSpPr>
            <p:cNvPr id="6223" name="Line 53"/>
            <p:cNvSpPr>
              <a:spLocks noChangeShapeType="1"/>
            </p:cNvSpPr>
            <p:nvPr/>
          </p:nvSpPr>
          <p:spPr bwMode="auto">
            <a:xfrm flipH="1">
              <a:off x="1545" y="668"/>
              <a:ext cx="0" cy="79"/>
            </a:xfrm>
            <a:prstGeom prst="line">
              <a:avLst/>
            </a:prstGeom>
            <a:noFill/>
            <a:ln w="15875">
              <a:solidFill>
                <a:schemeClr val="tx1"/>
              </a:solidFill>
              <a:round/>
              <a:headEnd/>
              <a:tailEnd/>
            </a:ln>
          </p:spPr>
          <p:txBody>
            <a:bodyPr/>
            <a:lstStyle/>
            <a:p>
              <a:endParaRPr lang="ja-JP" altLang="en-US"/>
            </a:p>
          </p:txBody>
        </p:sp>
        <p:sp>
          <p:nvSpPr>
            <p:cNvPr id="6224" name="Line 54"/>
            <p:cNvSpPr>
              <a:spLocks noChangeShapeType="1"/>
            </p:cNvSpPr>
            <p:nvPr/>
          </p:nvSpPr>
          <p:spPr bwMode="auto">
            <a:xfrm flipH="1">
              <a:off x="1571" y="668"/>
              <a:ext cx="0" cy="78"/>
            </a:xfrm>
            <a:prstGeom prst="line">
              <a:avLst/>
            </a:prstGeom>
            <a:noFill/>
            <a:ln w="15875">
              <a:solidFill>
                <a:schemeClr val="tx1"/>
              </a:solidFill>
              <a:round/>
              <a:headEnd/>
              <a:tailEnd/>
            </a:ln>
          </p:spPr>
          <p:txBody>
            <a:bodyPr/>
            <a:lstStyle/>
            <a:p>
              <a:endParaRPr lang="ja-JP" altLang="en-US"/>
            </a:p>
          </p:txBody>
        </p:sp>
        <p:sp>
          <p:nvSpPr>
            <p:cNvPr id="6225" name="Line 55"/>
            <p:cNvSpPr>
              <a:spLocks noChangeShapeType="1"/>
            </p:cNvSpPr>
            <p:nvPr/>
          </p:nvSpPr>
          <p:spPr bwMode="auto">
            <a:xfrm flipH="1">
              <a:off x="1405" y="669"/>
              <a:ext cx="0" cy="79"/>
            </a:xfrm>
            <a:prstGeom prst="line">
              <a:avLst/>
            </a:prstGeom>
            <a:noFill/>
            <a:ln w="15875">
              <a:solidFill>
                <a:schemeClr val="tx1"/>
              </a:solidFill>
              <a:round/>
              <a:headEnd/>
              <a:tailEnd/>
            </a:ln>
          </p:spPr>
          <p:txBody>
            <a:bodyPr/>
            <a:lstStyle/>
            <a:p>
              <a:endParaRPr lang="ja-JP" altLang="en-US"/>
            </a:p>
          </p:txBody>
        </p:sp>
        <p:sp>
          <p:nvSpPr>
            <p:cNvPr id="6226" name="Line 56"/>
            <p:cNvSpPr>
              <a:spLocks noChangeShapeType="1"/>
            </p:cNvSpPr>
            <p:nvPr/>
          </p:nvSpPr>
          <p:spPr bwMode="auto">
            <a:xfrm flipH="1">
              <a:off x="1512" y="668"/>
              <a:ext cx="0" cy="79"/>
            </a:xfrm>
            <a:prstGeom prst="line">
              <a:avLst/>
            </a:prstGeom>
            <a:noFill/>
            <a:ln w="15875">
              <a:solidFill>
                <a:schemeClr val="tx1"/>
              </a:solidFill>
              <a:round/>
              <a:headEnd/>
              <a:tailEnd/>
            </a:ln>
          </p:spPr>
          <p:txBody>
            <a:bodyPr/>
            <a:lstStyle/>
            <a:p>
              <a:endParaRPr lang="ja-JP" altLang="en-US"/>
            </a:p>
          </p:txBody>
        </p:sp>
      </p:grpSp>
      <p:grpSp>
        <p:nvGrpSpPr>
          <p:cNvPr id="10" name="Group 57"/>
          <p:cNvGrpSpPr>
            <a:grpSpLocks/>
          </p:cNvGrpSpPr>
          <p:nvPr/>
        </p:nvGrpSpPr>
        <p:grpSpPr bwMode="auto">
          <a:xfrm>
            <a:off x="4166089" y="766764"/>
            <a:ext cx="1068265" cy="200025"/>
            <a:chOff x="866" y="647"/>
            <a:chExt cx="729" cy="126"/>
          </a:xfrm>
        </p:grpSpPr>
        <p:sp>
          <p:nvSpPr>
            <p:cNvPr id="6207" name="Line 58"/>
            <p:cNvSpPr>
              <a:spLocks noChangeShapeType="1"/>
            </p:cNvSpPr>
            <p:nvPr/>
          </p:nvSpPr>
          <p:spPr bwMode="auto">
            <a:xfrm flipH="1">
              <a:off x="1595" y="647"/>
              <a:ext cx="0" cy="126"/>
            </a:xfrm>
            <a:prstGeom prst="line">
              <a:avLst/>
            </a:prstGeom>
            <a:noFill/>
            <a:ln w="31750">
              <a:solidFill>
                <a:schemeClr val="tx1"/>
              </a:solidFill>
              <a:round/>
              <a:headEnd/>
              <a:tailEnd/>
            </a:ln>
          </p:spPr>
          <p:txBody>
            <a:bodyPr/>
            <a:lstStyle/>
            <a:p>
              <a:endParaRPr lang="ja-JP" altLang="en-US"/>
            </a:p>
          </p:txBody>
        </p:sp>
        <p:sp>
          <p:nvSpPr>
            <p:cNvPr id="6208" name="Line 59"/>
            <p:cNvSpPr>
              <a:spLocks noChangeShapeType="1"/>
            </p:cNvSpPr>
            <p:nvPr/>
          </p:nvSpPr>
          <p:spPr bwMode="auto">
            <a:xfrm flipH="1">
              <a:off x="866" y="668"/>
              <a:ext cx="0" cy="79"/>
            </a:xfrm>
            <a:prstGeom prst="line">
              <a:avLst/>
            </a:prstGeom>
            <a:noFill/>
            <a:ln w="15875">
              <a:solidFill>
                <a:schemeClr val="tx1"/>
              </a:solidFill>
              <a:round/>
              <a:headEnd/>
              <a:tailEnd/>
            </a:ln>
          </p:spPr>
          <p:txBody>
            <a:bodyPr/>
            <a:lstStyle/>
            <a:p>
              <a:endParaRPr lang="ja-JP" altLang="en-US"/>
            </a:p>
          </p:txBody>
        </p:sp>
        <p:sp>
          <p:nvSpPr>
            <p:cNvPr id="6209" name="Line 60"/>
            <p:cNvSpPr>
              <a:spLocks noChangeShapeType="1"/>
            </p:cNvSpPr>
            <p:nvPr/>
          </p:nvSpPr>
          <p:spPr bwMode="auto">
            <a:xfrm flipH="1">
              <a:off x="1063" y="669"/>
              <a:ext cx="0" cy="79"/>
            </a:xfrm>
            <a:prstGeom prst="line">
              <a:avLst/>
            </a:prstGeom>
            <a:noFill/>
            <a:ln w="15875">
              <a:solidFill>
                <a:schemeClr val="tx1"/>
              </a:solidFill>
              <a:round/>
              <a:headEnd/>
              <a:tailEnd/>
            </a:ln>
          </p:spPr>
          <p:txBody>
            <a:bodyPr/>
            <a:lstStyle/>
            <a:p>
              <a:endParaRPr lang="ja-JP" altLang="en-US"/>
            </a:p>
          </p:txBody>
        </p:sp>
        <p:sp>
          <p:nvSpPr>
            <p:cNvPr id="6210" name="Line 61"/>
            <p:cNvSpPr>
              <a:spLocks noChangeShapeType="1"/>
            </p:cNvSpPr>
            <p:nvPr/>
          </p:nvSpPr>
          <p:spPr bwMode="auto">
            <a:xfrm flipH="1">
              <a:off x="1215" y="668"/>
              <a:ext cx="0" cy="79"/>
            </a:xfrm>
            <a:prstGeom prst="line">
              <a:avLst/>
            </a:prstGeom>
            <a:noFill/>
            <a:ln w="15875">
              <a:solidFill>
                <a:schemeClr val="tx1"/>
              </a:solidFill>
              <a:round/>
              <a:headEnd/>
              <a:tailEnd/>
            </a:ln>
          </p:spPr>
          <p:txBody>
            <a:bodyPr/>
            <a:lstStyle/>
            <a:p>
              <a:endParaRPr lang="ja-JP" altLang="en-US"/>
            </a:p>
          </p:txBody>
        </p:sp>
        <p:sp>
          <p:nvSpPr>
            <p:cNvPr id="6211" name="Line 62"/>
            <p:cNvSpPr>
              <a:spLocks noChangeShapeType="1"/>
            </p:cNvSpPr>
            <p:nvPr/>
          </p:nvSpPr>
          <p:spPr bwMode="auto">
            <a:xfrm flipH="1">
              <a:off x="1322" y="668"/>
              <a:ext cx="0" cy="78"/>
            </a:xfrm>
            <a:prstGeom prst="line">
              <a:avLst/>
            </a:prstGeom>
            <a:noFill/>
            <a:ln w="15875">
              <a:solidFill>
                <a:schemeClr val="tx1"/>
              </a:solidFill>
              <a:round/>
              <a:headEnd/>
              <a:tailEnd/>
            </a:ln>
          </p:spPr>
          <p:txBody>
            <a:bodyPr/>
            <a:lstStyle/>
            <a:p>
              <a:endParaRPr lang="ja-JP" altLang="en-US"/>
            </a:p>
          </p:txBody>
        </p:sp>
        <p:sp>
          <p:nvSpPr>
            <p:cNvPr id="6212" name="Line 63"/>
            <p:cNvSpPr>
              <a:spLocks noChangeShapeType="1"/>
            </p:cNvSpPr>
            <p:nvPr/>
          </p:nvSpPr>
          <p:spPr bwMode="auto">
            <a:xfrm flipH="1">
              <a:off x="1465" y="667"/>
              <a:ext cx="0" cy="78"/>
            </a:xfrm>
            <a:prstGeom prst="line">
              <a:avLst/>
            </a:prstGeom>
            <a:noFill/>
            <a:ln w="15875">
              <a:solidFill>
                <a:schemeClr val="tx1"/>
              </a:solidFill>
              <a:round/>
              <a:headEnd/>
              <a:tailEnd/>
            </a:ln>
          </p:spPr>
          <p:txBody>
            <a:bodyPr/>
            <a:lstStyle/>
            <a:p>
              <a:endParaRPr lang="ja-JP" altLang="en-US"/>
            </a:p>
          </p:txBody>
        </p:sp>
        <p:sp>
          <p:nvSpPr>
            <p:cNvPr id="6213" name="Line 64"/>
            <p:cNvSpPr>
              <a:spLocks noChangeShapeType="1"/>
            </p:cNvSpPr>
            <p:nvPr/>
          </p:nvSpPr>
          <p:spPr bwMode="auto">
            <a:xfrm flipH="1">
              <a:off x="1545" y="668"/>
              <a:ext cx="0" cy="79"/>
            </a:xfrm>
            <a:prstGeom prst="line">
              <a:avLst/>
            </a:prstGeom>
            <a:noFill/>
            <a:ln w="15875">
              <a:solidFill>
                <a:schemeClr val="tx1"/>
              </a:solidFill>
              <a:round/>
              <a:headEnd/>
              <a:tailEnd/>
            </a:ln>
          </p:spPr>
          <p:txBody>
            <a:bodyPr/>
            <a:lstStyle/>
            <a:p>
              <a:endParaRPr lang="ja-JP" altLang="en-US"/>
            </a:p>
          </p:txBody>
        </p:sp>
        <p:sp>
          <p:nvSpPr>
            <p:cNvPr id="6214" name="Line 65"/>
            <p:cNvSpPr>
              <a:spLocks noChangeShapeType="1"/>
            </p:cNvSpPr>
            <p:nvPr/>
          </p:nvSpPr>
          <p:spPr bwMode="auto">
            <a:xfrm flipH="1">
              <a:off x="1571" y="668"/>
              <a:ext cx="0" cy="78"/>
            </a:xfrm>
            <a:prstGeom prst="line">
              <a:avLst/>
            </a:prstGeom>
            <a:noFill/>
            <a:ln w="15875">
              <a:solidFill>
                <a:schemeClr val="tx1"/>
              </a:solidFill>
              <a:round/>
              <a:headEnd/>
              <a:tailEnd/>
            </a:ln>
          </p:spPr>
          <p:txBody>
            <a:bodyPr/>
            <a:lstStyle/>
            <a:p>
              <a:endParaRPr lang="ja-JP" altLang="en-US"/>
            </a:p>
          </p:txBody>
        </p:sp>
        <p:sp>
          <p:nvSpPr>
            <p:cNvPr id="6215" name="Line 66"/>
            <p:cNvSpPr>
              <a:spLocks noChangeShapeType="1"/>
            </p:cNvSpPr>
            <p:nvPr/>
          </p:nvSpPr>
          <p:spPr bwMode="auto">
            <a:xfrm flipH="1">
              <a:off x="1405" y="669"/>
              <a:ext cx="0" cy="79"/>
            </a:xfrm>
            <a:prstGeom prst="line">
              <a:avLst/>
            </a:prstGeom>
            <a:noFill/>
            <a:ln w="15875">
              <a:solidFill>
                <a:schemeClr val="tx1"/>
              </a:solidFill>
              <a:round/>
              <a:headEnd/>
              <a:tailEnd/>
            </a:ln>
          </p:spPr>
          <p:txBody>
            <a:bodyPr/>
            <a:lstStyle/>
            <a:p>
              <a:endParaRPr lang="ja-JP" altLang="en-US"/>
            </a:p>
          </p:txBody>
        </p:sp>
        <p:sp>
          <p:nvSpPr>
            <p:cNvPr id="6216" name="Line 67"/>
            <p:cNvSpPr>
              <a:spLocks noChangeShapeType="1"/>
            </p:cNvSpPr>
            <p:nvPr/>
          </p:nvSpPr>
          <p:spPr bwMode="auto">
            <a:xfrm flipH="1">
              <a:off x="1512" y="668"/>
              <a:ext cx="0" cy="79"/>
            </a:xfrm>
            <a:prstGeom prst="line">
              <a:avLst/>
            </a:prstGeom>
            <a:noFill/>
            <a:ln w="15875">
              <a:solidFill>
                <a:schemeClr val="tx1"/>
              </a:solidFill>
              <a:round/>
              <a:headEnd/>
              <a:tailEnd/>
            </a:ln>
          </p:spPr>
          <p:txBody>
            <a:bodyPr/>
            <a:lstStyle/>
            <a:p>
              <a:endParaRPr lang="ja-JP" altLang="en-US"/>
            </a:p>
          </p:txBody>
        </p:sp>
      </p:grpSp>
      <p:grpSp>
        <p:nvGrpSpPr>
          <p:cNvPr id="11" name="Group 68"/>
          <p:cNvGrpSpPr>
            <a:grpSpLocks/>
          </p:cNvGrpSpPr>
          <p:nvPr/>
        </p:nvGrpSpPr>
        <p:grpSpPr bwMode="auto">
          <a:xfrm>
            <a:off x="5764823" y="760414"/>
            <a:ext cx="1068266" cy="200025"/>
            <a:chOff x="866" y="647"/>
            <a:chExt cx="729" cy="126"/>
          </a:xfrm>
        </p:grpSpPr>
        <p:sp>
          <p:nvSpPr>
            <p:cNvPr id="6197" name="Line 69"/>
            <p:cNvSpPr>
              <a:spLocks noChangeShapeType="1"/>
            </p:cNvSpPr>
            <p:nvPr/>
          </p:nvSpPr>
          <p:spPr bwMode="auto">
            <a:xfrm flipH="1">
              <a:off x="1595" y="647"/>
              <a:ext cx="0" cy="126"/>
            </a:xfrm>
            <a:prstGeom prst="line">
              <a:avLst/>
            </a:prstGeom>
            <a:noFill/>
            <a:ln w="31750">
              <a:solidFill>
                <a:schemeClr val="tx1"/>
              </a:solidFill>
              <a:round/>
              <a:headEnd/>
              <a:tailEnd/>
            </a:ln>
          </p:spPr>
          <p:txBody>
            <a:bodyPr/>
            <a:lstStyle/>
            <a:p>
              <a:endParaRPr lang="ja-JP" altLang="en-US"/>
            </a:p>
          </p:txBody>
        </p:sp>
        <p:sp>
          <p:nvSpPr>
            <p:cNvPr id="6198" name="Line 70"/>
            <p:cNvSpPr>
              <a:spLocks noChangeShapeType="1"/>
            </p:cNvSpPr>
            <p:nvPr/>
          </p:nvSpPr>
          <p:spPr bwMode="auto">
            <a:xfrm flipH="1">
              <a:off x="866" y="668"/>
              <a:ext cx="0" cy="79"/>
            </a:xfrm>
            <a:prstGeom prst="line">
              <a:avLst/>
            </a:prstGeom>
            <a:noFill/>
            <a:ln w="15875">
              <a:solidFill>
                <a:schemeClr val="tx1"/>
              </a:solidFill>
              <a:round/>
              <a:headEnd/>
              <a:tailEnd/>
            </a:ln>
          </p:spPr>
          <p:txBody>
            <a:bodyPr/>
            <a:lstStyle/>
            <a:p>
              <a:endParaRPr lang="ja-JP" altLang="en-US"/>
            </a:p>
          </p:txBody>
        </p:sp>
        <p:sp>
          <p:nvSpPr>
            <p:cNvPr id="6199" name="Line 71"/>
            <p:cNvSpPr>
              <a:spLocks noChangeShapeType="1"/>
            </p:cNvSpPr>
            <p:nvPr/>
          </p:nvSpPr>
          <p:spPr bwMode="auto">
            <a:xfrm flipH="1">
              <a:off x="1063" y="669"/>
              <a:ext cx="0" cy="79"/>
            </a:xfrm>
            <a:prstGeom prst="line">
              <a:avLst/>
            </a:prstGeom>
            <a:noFill/>
            <a:ln w="15875">
              <a:solidFill>
                <a:schemeClr val="tx1"/>
              </a:solidFill>
              <a:round/>
              <a:headEnd/>
              <a:tailEnd/>
            </a:ln>
          </p:spPr>
          <p:txBody>
            <a:bodyPr/>
            <a:lstStyle/>
            <a:p>
              <a:endParaRPr lang="ja-JP" altLang="en-US"/>
            </a:p>
          </p:txBody>
        </p:sp>
        <p:sp>
          <p:nvSpPr>
            <p:cNvPr id="6200" name="Line 72"/>
            <p:cNvSpPr>
              <a:spLocks noChangeShapeType="1"/>
            </p:cNvSpPr>
            <p:nvPr/>
          </p:nvSpPr>
          <p:spPr bwMode="auto">
            <a:xfrm flipH="1">
              <a:off x="1215" y="668"/>
              <a:ext cx="0" cy="79"/>
            </a:xfrm>
            <a:prstGeom prst="line">
              <a:avLst/>
            </a:prstGeom>
            <a:noFill/>
            <a:ln w="15875">
              <a:solidFill>
                <a:schemeClr val="tx1"/>
              </a:solidFill>
              <a:round/>
              <a:headEnd/>
              <a:tailEnd/>
            </a:ln>
          </p:spPr>
          <p:txBody>
            <a:bodyPr/>
            <a:lstStyle/>
            <a:p>
              <a:endParaRPr lang="ja-JP" altLang="en-US"/>
            </a:p>
          </p:txBody>
        </p:sp>
        <p:sp>
          <p:nvSpPr>
            <p:cNvPr id="6201" name="Line 73"/>
            <p:cNvSpPr>
              <a:spLocks noChangeShapeType="1"/>
            </p:cNvSpPr>
            <p:nvPr/>
          </p:nvSpPr>
          <p:spPr bwMode="auto">
            <a:xfrm flipH="1">
              <a:off x="1322" y="668"/>
              <a:ext cx="0" cy="78"/>
            </a:xfrm>
            <a:prstGeom prst="line">
              <a:avLst/>
            </a:prstGeom>
            <a:noFill/>
            <a:ln w="15875">
              <a:solidFill>
                <a:schemeClr val="tx1"/>
              </a:solidFill>
              <a:round/>
              <a:headEnd/>
              <a:tailEnd/>
            </a:ln>
          </p:spPr>
          <p:txBody>
            <a:bodyPr/>
            <a:lstStyle/>
            <a:p>
              <a:endParaRPr lang="ja-JP" altLang="en-US"/>
            </a:p>
          </p:txBody>
        </p:sp>
        <p:sp>
          <p:nvSpPr>
            <p:cNvPr id="6202" name="Line 74"/>
            <p:cNvSpPr>
              <a:spLocks noChangeShapeType="1"/>
            </p:cNvSpPr>
            <p:nvPr/>
          </p:nvSpPr>
          <p:spPr bwMode="auto">
            <a:xfrm flipH="1">
              <a:off x="1465" y="667"/>
              <a:ext cx="0" cy="78"/>
            </a:xfrm>
            <a:prstGeom prst="line">
              <a:avLst/>
            </a:prstGeom>
            <a:noFill/>
            <a:ln w="15875">
              <a:solidFill>
                <a:schemeClr val="tx1"/>
              </a:solidFill>
              <a:round/>
              <a:headEnd/>
              <a:tailEnd/>
            </a:ln>
          </p:spPr>
          <p:txBody>
            <a:bodyPr/>
            <a:lstStyle/>
            <a:p>
              <a:endParaRPr lang="ja-JP" altLang="en-US"/>
            </a:p>
          </p:txBody>
        </p:sp>
        <p:sp>
          <p:nvSpPr>
            <p:cNvPr id="6203" name="Line 75"/>
            <p:cNvSpPr>
              <a:spLocks noChangeShapeType="1"/>
            </p:cNvSpPr>
            <p:nvPr/>
          </p:nvSpPr>
          <p:spPr bwMode="auto">
            <a:xfrm flipH="1">
              <a:off x="1545" y="668"/>
              <a:ext cx="0" cy="79"/>
            </a:xfrm>
            <a:prstGeom prst="line">
              <a:avLst/>
            </a:prstGeom>
            <a:noFill/>
            <a:ln w="15875">
              <a:solidFill>
                <a:schemeClr val="tx1"/>
              </a:solidFill>
              <a:round/>
              <a:headEnd/>
              <a:tailEnd/>
            </a:ln>
          </p:spPr>
          <p:txBody>
            <a:bodyPr/>
            <a:lstStyle/>
            <a:p>
              <a:endParaRPr lang="ja-JP" altLang="en-US"/>
            </a:p>
          </p:txBody>
        </p:sp>
        <p:sp>
          <p:nvSpPr>
            <p:cNvPr id="6204" name="Line 76"/>
            <p:cNvSpPr>
              <a:spLocks noChangeShapeType="1"/>
            </p:cNvSpPr>
            <p:nvPr/>
          </p:nvSpPr>
          <p:spPr bwMode="auto">
            <a:xfrm flipH="1">
              <a:off x="1571" y="668"/>
              <a:ext cx="0" cy="78"/>
            </a:xfrm>
            <a:prstGeom prst="line">
              <a:avLst/>
            </a:prstGeom>
            <a:noFill/>
            <a:ln w="15875">
              <a:solidFill>
                <a:schemeClr val="tx1"/>
              </a:solidFill>
              <a:round/>
              <a:headEnd/>
              <a:tailEnd/>
            </a:ln>
          </p:spPr>
          <p:txBody>
            <a:bodyPr/>
            <a:lstStyle/>
            <a:p>
              <a:endParaRPr lang="ja-JP" altLang="en-US"/>
            </a:p>
          </p:txBody>
        </p:sp>
        <p:sp>
          <p:nvSpPr>
            <p:cNvPr id="6205" name="Line 77"/>
            <p:cNvSpPr>
              <a:spLocks noChangeShapeType="1"/>
            </p:cNvSpPr>
            <p:nvPr/>
          </p:nvSpPr>
          <p:spPr bwMode="auto">
            <a:xfrm flipH="1">
              <a:off x="1405" y="669"/>
              <a:ext cx="0" cy="79"/>
            </a:xfrm>
            <a:prstGeom prst="line">
              <a:avLst/>
            </a:prstGeom>
            <a:noFill/>
            <a:ln w="15875">
              <a:solidFill>
                <a:schemeClr val="tx1"/>
              </a:solidFill>
              <a:round/>
              <a:headEnd/>
              <a:tailEnd/>
            </a:ln>
          </p:spPr>
          <p:txBody>
            <a:bodyPr/>
            <a:lstStyle/>
            <a:p>
              <a:endParaRPr lang="ja-JP" altLang="en-US"/>
            </a:p>
          </p:txBody>
        </p:sp>
        <p:sp>
          <p:nvSpPr>
            <p:cNvPr id="6206" name="Line 78"/>
            <p:cNvSpPr>
              <a:spLocks noChangeShapeType="1"/>
            </p:cNvSpPr>
            <p:nvPr/>
          </p:nvSpPr>
          <p:spPr bwMode="auto">
            <a:xfrm flipH="1">
              <a:off x="1512" y="668"/>
              <a:ext cx="0" cy="79"/>
            </a:xfrm>
            <a:prstGeom prst="line">
              <a:avLst/>
            </a:prstGeom>
            <a:noFill/>
            <a:ln w="15875">
              <a:solidFill>
                <a:schemeClr val="tx1"/>
              </a:solidFill>
              <a:round/>
              <a:headEnd/>
              <a:tailEnd/>
            </a:ln>
          </p:spPr>
          <p:txBody>
            <a:bodyPr/>
            <a:lstStyle/>
            <a:p>
              <a:endParaRPr lang="ja-JP" altLang="en-US"/>
            </a:p>
          </p:txBody>
        </p:sp>
      </p:grpSp>
      <p:grpSp>
        <p:nvGrpSpPr>
          <p:cNvPr id="12" name="Group 79"/>
          <p:cNvGrpSpPr>
            <a:grpSpLocks/>
          </p:cNvGrpSpPr>
          <p:nvPr/>
        </p:nvGrpSpPr>
        <p:grpSpPr bwMode="auto">
          <a:xfrm>
            <a:off x="7315200" y="760414"/>
            <a:ext cx="1068266" cy="200025"/>
            <a:chOff x="866" y="647"/>
            <a:chExt cx="729" cy="126"/>
          </a:xfrm>
        </p:grpSpPr>
        <p:sp>
          <p:nvSpPr>
            <p:cNvPr id="6187" name="Line 80"/>
            <p:cNvSpPr>
              <a:spLocks noChangeShapeType="1"/>
            </p:cNvSpPr>
            <p:nvPr/>
          </p:nvSpPr>
          <p:spPr bwMode="auto">
            <a:xfrm flipH="1">
              <a:off x="1595" y="647"/>
              <a:ext cx="0" cy="126"/>
            </a:xfrm>
            <a:prstGeom prst="line">
              <a:avLst/>
            </a:prstGeom>
            <a:noFill/>
            <a:ln w="31750">
              <a:solidFill>
                <a:schemeClr val="tx1"/>
              </a:solidFill>
              <a:round/>
              <a:headEnd/>
              <a:tailEnd/>
            </a:ln>
          </p:spPr>
          <p:txBody>
            <a:bodyPr/>
            <a:lstStyle/>
            <a:p>
              <a:endParaRPr lang="ja-JP" altLang="en-US"/>
            </a:p>
          </p:txBody>
        </p:sp>
        <p:sp>
          <p:nvSpPr>
            <p:cNvPr id="6188" name="Line 81"/>
            <p:cNvSpPr>
              <a:spLocks noChangeShapeType="1"/>
            </p:cNvSpPr>
            <p:nvPr/>
          </p:nvSpPr>
          <p:spPr bwMode="auto">
            <a:xfrm flipH="1">
              <a:off x="866" y="668"/>
              <a:ext cx="0" cy="79"/>
            </a:xfrm>
            <a:prstGeom prst="line">
              <a:avLst/>
            </a:prstGeom>
            <a:noFill/>
            <a:ln w="15875">
              <a:solidFill>
                <a:schemeClr val="tx1"/>
              </a:solidFill>
              <a:round/>
              <a:headEnd/>
              <a:tailEnd/>
            </a:ln>
          </p:spPr>
          <p:txBody>
            <a:bodyPr/>
            <a:lstStyle/>
            <a:p>
              <a:endParaRPr lang="ja-JP" altLang="en-US"/>
            </a:p>
          </p:txBody>
        </p:sp>
        <p:sp>
          <p:nvSpPr>
            <p:cNvPr id="6189" name="Line 82"/>
            <p:cNvSpPr>
              <a:spLocks noChangeShapeType="1"/>
            </p:cNvSpPr>
            <p:nvPr/>
          </p:nvSpPr>
          <p:spPr bwMode="auto">
            <a:xfrm flipH="1">
              <a:off x="1063" y="669"/>
              <a:ext cx="0" cy="79"/>
            </a:xfrm>
            <a:prstGeom prst="line">
              <a:avLst/>
            </a:prstGeom>
            <a:noFill/>
            <a:ln w="15875">
              <a:solidFill>
                <a:schemeClr val="tx1"/>
              </a:solidFill>
              <a:round/>
              <a:headEnd/>
              <a:tailEnd/>
            </a:ln>
          </p:spPr>
          <p:txBody>
            <a:bodyPr/>
            <a:lstStyle/>
            <a:p>
              <a:endParaRPr lang="ja-JP" altLang="en-US"/>
            </a:p>
          </p:txBody>
        </p:sp>
        <p:sp>
          <p:nvSpPr>
            <p:cNvPr id="6190" name="Line 83"/>
            <p:cNvSpPr>
              <a:spLocks noChangeShapeType="1"/>
            </p:cNvSpPr>
            <p:nvPr/>
          </p:nvSpPr>
          <p:spPr bwMode="auto">
            <a:xfrm flipH="1">
              <a:off x="1215" y="668"/>
              <a:ext cx="0" cy="79"/>
            </a:xfrm>
            <a:prstGeom prst="line">
              <a:avLst/>
            </a:prstGeom>
            <a:noFill/>
            <a:ln w="15875">
              <a:solidFill>
                <a:schemeClr val="tx1"/>
              </a:solidFill>
              <a:round/>
              <a:headEnd/>
              <a:tailEnd/>
            </a:ln>
          </p:spPr>
          <p:txBody>
            <a:bodyPr/>
            <a:lstStyle/>
            <a:p>
              <a:endParaRPr lang="ja-JP" altLang="en-US"/>
            </a:p>
          </p:txBody>
        </p:sp>
        <p:sp>
          <p:nvSpPr>
            <p:cNvPr id="6191" name="Line 84"/>
            <p:cNvSpPr>
              <a:spLocks noChangeShapeType="1"/>
            </p:cNvSpPr>
            <p:nvPr/>
          </p:nvSpPr>
          <p:spPr bwMode="auto">
            <a:xfrm flipH="1">
              <a:off x="1322" y="668"/>
              <a:ext cx="0" cy="78"/>
            </a:xfrm>
            <a:prstGeom prst="line">
              <a:avLst/>
            </a:prstGeom>
            <a:noFill/>
            <a:ln w="15875">
              <a:solidFill>
                <a:schemeClr val="tx1"/>
              </a:solidFill>
              <a:round/>
              <a:headEnd/>
              <a:tailEnd/>
            </a:ln>
          </p:spPr>
          <p:txBody>
            <a:bodyPr/>
            <a:lstStyle/>
            <a:p>
              <a:endParaRPr lang="ja-JP" altLang="en-US"/>
            </a:p>
          </p:txBody>
        </p:sp>
        <p:sp>
          <p:nvSpPr>
            <p:cNvPr id="6192" name="Line 85"/>
            <p:cNvSpPr>
              <a:spLocks noChangeShapeType="1"/>
            </p:cNvSpPr>
            <p:nvPr/>
          </p:nvSpPr>
          <p:spPr bwMode="auto">
            <a:xfrm flipH="1">
              <a:off x="1465" y="667"/>
              <a:ext cx="0" cy="78"/>
            </a:xfrm>
            <a:prstGeom prst="line">
              <a:avLst/>
            </a:prstGeom>
            <a:noFill/>
            <a:ln w="15875">
              <a:solidFill>
                <a:schemeClr val="tx1"/>
              </a:solidFill>
              <a:round/>
              <a:headEnd/>
              <a:tailEnd/>
            </a:ln>
          </p:spPr>
          <p:txBody>
            <a:bodyPr/>
            <a:lstStyle/>
            <a:p>
              <a:endParaRPr lang="ja-JP" altLang="en-US"/>
            </a:p>
          </p:txBody>
        </p:sp>
        <p:sp>
          <p:nvSpPr>
            <p:cNvPr id="6193" name="Line 86"/>
            <p:cNvSpPr>
              <a:spLocks noChangeShapeType="1"/>
            </p:cNvSpPr>
            <p:nvPr/>
          </p:nvSpPr>
          <p:spPr bwMode="auto">
            <a:xfrm flipH="1">
              <a:off x="1545" y="668"/>
              <a:ext cx="0" cy="79"/>
            </a:xfrm>
            <a:prstGeom prst="line">
              <a:avLst/>
            </a:prstGeom>
            <a:noFill/>
            <a:ln w="15875">
              <a:solidFill>
                <a:schemeClr val="tx1"/>
              </a:solidFill>
              <a:round/>
              <a:headEnd/>
              <a:tailEnd/>
            </a:ln>
          </p:spPr>
          <p:txBody>
            <a:bodyPr/>
            <a:lstStyle/>
            <a:p>
              <a:endParaRPr lang="ja-JP" altLang="en-US"/>
            </a:p>
          </p:txBody>
        </p:sp>
        <p:sp>
          <p:nvSpPr>
            <p:cNvPr id="6194" name="Line 87"/>
            <p:cNvSpPr>
              <a:spLocks noChangeShapeType="1"/>
            </p:cNvSpPr>
            <p:nvPr/>
          </p:nvSpPr>
          <p:spPr bwMode="auto">
            <a:xfrm flipH="1">
              <a:off x="1571" y="668"/>
              <a:ext cx="0" cy="78"/>
            </a:xfrm>
            <a:prstGeom prst="line">
              <a:avLst/>
            </a:prstGeom>
            <a:noFill/>
            <a:ln w="15875">
              <a:solidFill>
                <a:schemeClr val="tx1"/>
              </a:solidFill>
              <a:round/>
              <a:headEnd/>
              <a:tailEnd/>
            </a:ln>
          </p:spPr>
          <p:txBody>
            <a:bodyPr/>
            <a:lstStyle/>
            <a:p>
              <a:endParaRPr lang="ja-JP" altLang="en-US"/>
            </a:p>
          </p:txBody>
        </p:sp>
        <p:sp>
          <p:nvSpPr>
            <p:cNvPr id="6195" name="Line 88"/>
            <p:cNvSpPr>
              <a:spLocks noChangeShapeType="1"/>
            </p:cNvSpPr>
            <p:nvPr/>
          </p:nvSpPr>
          <p:spPr bwMode="auto">
            <a:xfrm flipH="1">
              <a:off x="1405" y="669"/>
              <a:ext cx="0" cy="79"/>
            </a:xfrm>
            <a:prstGeom prst="line">
              <a:avLst/>
            </a:prstGeom>
            <a:noFill/>
            <a:ln w="15875">
              <a:solidFill>
                <a:schemeClr val="tx1"/>
              </a:solidFill>
              <a:round/>
              <a:headEnd/>
              <a:tailEnd/>
            </a:ln>
          </p:spPr>
          <p:txBody>
            <a:bodyPr/>
            <a:lstStyle/>
            <a:p>
              <a:endParaRPr lang="ja-JP" altLang="en-US"/>
            </a:p>
          </p:txBody>
        </p:sp>
        <p:sp>
          <p:nvSpPr>
            <p:cNvPr id="6196" name="Line 89"/>
            <p:cNvSpPr>
              <a:spLocks noChangeShapeType="1"/>
            </p:cNvSpPr>
            <p:nvPr/>
          </p:nvSpPr>
          <p:spPr bwMode="auto">
            <a:xfrm flipH="1">
              <a:off x="1512" y="668"/>
              <a:ext cx="0" cy="79"/>
            </a:xfrm>
            <a:prstGeom prst="line">
              <a:avLst/>
            </a:prstGeom>
            <a:noFill/>
            <a:ln w="15875">
              <a:solidFill>
                <a:schemeClr val="tx1"/>
              </a:solidFill>
              <a:round/>
              <a:headEnd/>
              <a:tailEnd/>
            </a:ln>
          </p:spPr>
          <p:txBody>
            <a:bodyPr/>
            <a:lstStyle/>
            <a:p>
              <a:endParaRPr lang="ja-JP" altLang="en-US"/>
            </a:p>
          </p:txBody>
        </p:sp>
      </p:grpSp>
      <p:sp>
        <p:nvSpPr>
          <p:cNvPr id="6185" name="Text Box 90"/>
          <p:cNvSpPr txBox="1">
            <a:spLocks noChangeArrowheads="1"/>
          </p:cNvSpPr>
          <p:nvPr/>
        </p:nvSpPr>
        <p:spPr bwMode="auto">
          <a:xfrm>
            <a:off x="7836877" y="971550"/>
            <a:ext cx="1307123" cy="646331"/>
          </a:xfrm>
          <a:prstGeom prst="rect">
            <a:avLst/>
          </a:prstGeom>
          <a:noFill/>
          <a:ln w="9525">
            <a:noFill/>
            <a:miter lim="800000"/>
            <a:headEnd/>
            <a:tailEnd/>
          </a:ln>
        </p:spPr>
        <p:txBody>
          <a:bodyPr>
            <a:spAutoFit/>
          </a:bodyPr>
          <a:lstStyle/>
          <a:p>
            <a:pPr algn="r">
              <a:spcBef>
                <a:spcPct val="50000"/>
              </a:spcBef>
            </a:pPr>
            <a:r>
              <a:rPr lang="en-US" altLang="ja-JP" b="0"/>
              <a:t>100,000</a:t>
            </a:r>
            <a:r>
              <a:rPr lang="ja-JP" altLang="en-US" b="0"/>
              <a:t>　</a:t>
            </a:r>
            <a:r>
              <a:rPr lang="en-US" altLang="ja-JP" b="0"/>
              <a:t>$/kg</a:t>
            </a:r>
          </a:p>
        </p:txBody>
      </p:sp>
      <p:grpSp>
        <p:nvGrpSpPr>
          <p:cNvPr id="13" name="グループ化 97"/>
          <p:cNvGrpSpPr/>
          <p:nvPr/>
        </p:nvGrpSpPr>
        <p:grpSpPr>
          <a:xfrm>
            <a:off x="2875084" y="2571521"/>
            <a:ext cx="2291862" cy="923925"/>
            <a:chOff x="2875084" y="2382839"/>
            <a:chExt cx="2291862" cy="923925"/>
          </a:xfrm>
        </p:grpSpPr>
        <p:sp>
          <p:nvSpPr>
            <p:cNvPr id="6171" name="Rectangle 9"/>
            <p:cNvSpPr>
              <a:spLocks noChangeArrowheads="1"/>
            </p:cNvSpPr>
            <p:nvPr/>
          </p:nvSpPr>
          <p:spPr bwMode="auto">
            <a:xfrm>
              <a:off x="2875084" y="2382839"/>
              <a:ext cx="2291862" cy="466725"/>
            </a:xfrm>
            <a:prstGeom prst="rect">
              <a:avLst/>
            </a:prstGeom>
            <a:solidFill>
              <a:srgbClr val="FFFF00"/>
            </a:solidFill>
            <a:ln w="9525" algn="ctr">
              <a:solidFill>
                <a:schemeClr val="tx1"/>
              </a:solidFill>
              <a:miter lim="800000"/>
              <a:headEnd/>
              <a:tailEnd/>
            </a:ln>
          </p:spPr>
          <p:txBody>
            <a:bodyPr anchor="ctr">
              <a:spAutoFit/>
            </a:bodyPr>
            <a:lstStyle/>
            <a:p>
              <a:pPr algn="l"/>
              <a:r>
                <a:rPr lang="en-US" altLang="ja-JP" sz="2400" dirty="0">
                  <a:latin typeface="ＭＳ Ｐゴシック" pitchFamily="50" charset="-128"/>
                </a:rPr>
                <a:t> </a:t>
              </a:r>
              <a:r>
                <a:rPr lang="en-US" altLang="ja-JP" sz="2400" dirty="0">
                  <a:solidFill>
                    <a:srgbClr val="FF0000"/>
                  </a:solidFill>
                  <a:latin typeface="ＭＳ Ｐゴシック" pitchFamily="50" charset="-128"/>
                </a:rPr>
                <a:t>Li</a:t>
              </a:r>
              <a:r>
                <a:rPr lang="ja-JP" altLang="en-US" sz="2400" dirty="0">
                  <a:solidFill>
                    <a:srgbClr val="FF0000"/>
                  </a:solidFill>
                  <a:latin typeface="ＭＳ Ｐゴシック" pitchFamily="50" charset="-128"/>
                </a:rPr>
                <a:t>　</a:t>
              </a:r>
              <a:r>
                <a:rPr lang="en-US" altLang="ja-JP" sz="2400" dirty="0">
                  <a:solidFill>
                    <a:srgbClr val="FF0000"/>
                  </a:solidFill>
                  <a:latin typeface="ＭＳ Ｐゴシック" pitchFamily="50" charset="-128"/>
                </a:rPr>
                <a:t>:   70</a:t>
              </a:r>
              <a:r>
                <a:rPr lang="ja-JP" altLang="en-US" sz="2400" dirty="0">
                  <a:solidFill>
                    <a:srgbClr val="FF0000"/>
                  </a:solidFill>
                  <a:latin typeface="ＭＳ Ｐゴシック" pitchFamily="50" charset="-128"/>
                </a:rPr>
                <a:t>～</a:t>
              </a:r>
              <a:r>
                <a:rPr lang="en-US" altLang="ja-JP" sz="2400" dirty="0">
                  <a:solidFill>
                    <a:srgbClr val="FF0000"/>
                  </a:solidFill>
                  <a:latin typeface="ＭＳ Ｐゴシック" pitchFamily="50" charset="-128"/>
                </a:rPr>
                <a:t>90</a:t>
              </a:r>
            </a:p>
          </p:txBody>
        </p:sp>
        <p:sp>
          <p:nvSpPr>
            <p:cNvPr id="6186" name="Rectangle 9"/>
            <p:cNvSpPr>
              <a:spLocks noChangeArrowheads="1"/>
            </p:cNvSpPr>
            <p:nvPr/>
          </p:nvSpPr>
          <p:spPr bwMode="auto">
            <a:xfrm>
              <a:off x="2875084" y="2840039"/>
              <a:ext cx="2291862" cy="466725"/>
            </a:xfrm>
            <a:prstGeom prst="rect">
              <a:avLst/>
            </a:prstGeom>
            <a:solidFill>
              <a:srgbClr val="FFFF00"/>
            </a:solidFill>
            <a:ln w="9525" algn="ctr">
              <a:solidFill>
                <a:schemeClr val="tx1"/>
              </a:solidFill>
              <a:miter lim="800000"/>
              <a:headEnd/>
              <a:tailEnd/>
            </a:ln>
          </p:spPr>
          <p:txBody>
            <a:bodyPr anchor="ctr">
              <a:spAutoFit/>
            </a:bodyPr>
            <a:lstStyle/>
            <a:p>
              <a:pPr algn="l"/>
              <a:r>
                <a:rPr lang="en-US" altLang="ja-JP" sz="2400" dirty="0">
                  <a:latin typeface="ＭＳ Ｐゴシック" pitchFamily="50" charset="-128"/>
                </a:rPr>
                <a:t> W</a:t>
              </a:r>
              <a:r>
                <a:rPr lang="ja-JP" altLang="en-US" sz="2400" dirty="0">
                  <a:latin typeface="ＭＳ Ｐゴシック" pitchFamily="50" charset="-128"/>
                </a:rPr>
                <a:t>　</a:t>
              </a:r>
              <a:r>
                <a:rPr lang="en-US" altLang="ja-JP" sz="2400" dirty="0">
                  <a:latin typeface="ＭＳ Ｐゴシック" pitchFamily="50" charset="-128"/>
                </a:rPr>
                <a:t>:   80</a:t>
              </a:r>
              <a:r>
                <a:rPr lang="ja-JP" altLang="en-US" sz="2400" dirty="0">
                  <a:latin typeface="ＭＳ Ｐゴシック" pitchFamily="50" charset="-128"/>
                </a:rPr>
                <a:t>～</a:t>
              </a:r>
              <a:r>
                <a:rPr lang="en-US" altLang="ja-JP" sz="2400" dirty="0">
                  <a:latin typeface="ＭＳ Ｐゴシック" pitchFamily="50" charset="-128"/>
                </a:rPr>
                <a:t>90</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44450" y="433388"/>
            <a:ext cx="9026525" cy="5789612"/>
          </a:xfrm>
          <a:prstGeom prst="rect">
            <a:avLst/>
          </a:prstGeom>
          <a:noFill/>
          <a:ln w="9525">
            <a:noFill/>
            <a:miter lim="800000"/>
            <a:headEnd/>
            <a:tailEnd/>
          </a:ln>
        </p:spPr>
      </p:pic>
      <p:sp>
        <p:nvSpPr>
          <p:cNvPr id="26627" name="テキスト ボックス 2"/>
          <p:cNvSpPr txBox="1">
            <a:spLocks noChangeArrowheads="1"/>
          </p:cNvSpPr>
          <p:nvPr/>
        </p:nvSpPr>
        <p:spPr bwMode="auto">
          <a:xfrm>
            <a:off x="3775075" y="6489700"/>
            <a:ext cx="5332413" cy="339725"/>
          </a:xfrm>
          <a:prstGeom prst="rect">
            <a:avLst/>
          </a:prstGeom>
          <a:noFill/>
          <a:ln w="9525">
            <a:noFill/>
            <a:miter lim="800000"/>
            <a:headEnd/>
            <a:tailEnd/>
          </a:ln>
        </p:spPr>
        <p:txBody>
          <a:bodyPr wrap="none">
            <a:spAutoFit/>
          </a:bodyPr>
          <a:lstStyle/>
          <a:p>
            <a:r>
              <a:rPr lang="ja-JP" altLang="en-US" sz="1600" dirty="0"/>
              <a:t>経済産業省　総合資源エネルギー調査会鉱業分科会　資料</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希土類元素の需要と供給</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急激に供給が安定化しつつある。短期では</a:t>
            </a:r>
            <a:r>
              <a:rPr kumimoji="1" lang="en-US" altLang="ja-JP" dirty="0" err="1" smtClean="0"/>
              <a:t>Dy</a:t>
            </a:r>
            <a:r>
              <a:rPr kumimoji="1" lang="ja-JP" altLang="en-US" dirty="0" err="1" smtClean="0"/>
              <a:t>、</a:t>
            </a:r>
            <a:r>
              <a:rPr lang="ja-JP" altLang="en-US" dirty="0" smtClean="0"/>
              <a:t>超高</a:t>
            </a:r>
            <a:r>
              <a:rPr kumimoji="1" lang="ja-JP" altLang="en-US" dirty="0" smtClean="0"/>
              <a:t>純度</a:t>
            </a:r>
            <a:r>
              <a:rPr kumimoji="1" lang="en-US" altLang="ja-JP" dirty="0" smtClean="0"/>
              <a:t>La</a:t>
            </a:r>
            <a:r>
              <a:rPr kumimoji="1" lang="ja-JP" altLang="en-US" dirty="0" smtClean="0"/>
              <a:t>など特定の元素や</a:t>
            </a:r>
            <a:r>
              <a:rPr lang="ja-JP" altLang="en-US" dirty="0" smtClean="0"/>
              <a:t>素材</a:t>
            </a:r>
            <a:r>
              <a:rPr kumimoji="1" lang="ja-JP" altLang="en-US" dirty="0" smtClean="0"/>
              <a:t>以外の供給は問題ない？</a:t>
            </a:r>
            <a:endParaRPr kumimoji="1" lang="en-US" altLang="ja-JP" dirty="0" smtClean="0"/>
          </a:p>
          <a:p>
            <a:r>
              <a:rPr lang="ja-JP" altLang="en-US" dirty="0" smtClean="0"/>
              <a:t>中長期的にはなおさら供給過剰になる可能性がある</a:t>
            </a:r>
            <a:endParaRPr lang="en-US" altLang="ja-JP" dirty="0" smtClean="0"/>
          </a:p>
          <a:p>
            <a:r>
              <a:rPr kumimoji="1" lang="ja-JP" altLang="en-US" dirty="0" smtClean="0"/>
              <a:t>希土類元素の中国独占は無理、独占の場合は以前のように安価であることが条件</a:t>
            </a:r>
            <a:endParaRPr kumimoji="1" lang="en-US" altLang="ja-JP" dirty="0" smtClean="0"/>
          </a:p>
          <a:p>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874" name="Picture 2"/>
          <p:cNvPicPr>
            <a:picLocks noChangeAspect="1" noChangeArrowheads="1"/>
          </p:cNvPicPr>
          <p:nvPr/>
        </p:nvPicPr>
        <p:blipFill>
          <a:blip r:embed="rId2" cstate="print"/>
          <a:srcRect/>
          <a:stretch>
            <a:fillRect/>
          </a:stretch>
        </p:blipFill>
        <p:spPr bwMode="auto">
          <a:xfrm>
            <a:off x="82494" y="1363852"/>
            <a:ext cx="9008622" cy="4246534"/>
          </a:xfrm>
          <a:prstGeom prst="rect">
            <a:avLst/>
          </a:prstGeom>
          <a:noFill/>
          <a:ln w="9525">
            <a:noFill/>
            <a:miter lim="800000"/>
            <a:headEnd/>
            <a:tailEnd/>
          </a:ln>
        </p:spPr>
      </p:pic>
      <p:sp>
        <p:nvSpPr>
          <p:cNvPr id="3" name="テキスト ボックス 2"/>
          <p:cNvSpPr txBox="1"/>
          <p:nvPr/>
        </p:nvSpPr>
        <p:spPr>
          <a:xfrm>
            <a:off x="929894" y="495946"/>
            <a:ext cx="6890028" cy="584775"/>
          </a:xfrm>
          <a:prstGeom prst="rect">
            <a:avLst/>
          </a:prstGeom>
          <a:noFill/>
        </p:spPr>
        <p:txBody>
          <a:bodyPr wrap="none" rtlCol="0">
            <a:spAutoFit/>
          </a:bodyPr>
          <a:lstStyle/>
          <a:p>
            <a:r>
              <a:rPr kumimoji="1" lang="ja-JP" altLang="en-US" sz="3200" dirty="0" smtClean="0"/>
              <a:t>リチウムの資源量と国内輸入量の割合</a:t>
            </a:r>
            <a:endParaRPr kumimoji="1" lang="ja-JP" alt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a:xfrm>
            <a:off x="428625" y="285750"/>
            <a:ext cx="8229600" cy="857250"/>
          </a:xfrm>
        </p:spPr>
        <p:txBody>
          <a:bodyPr/>
          <a:lstStyle/>
          <a:p>
            <a:pPr eaLnBrk="1" hangingPunct="1"/>
            <a:r>
              <a:rPr lang="ja-JP" altLang="en-US" smtClean="0"/>
              <a:t>どこが資源の供給元</a:t>
            </a:r>
          </a:p>
        </p:txBody>
      </p:sp>
      <p:sp>
        <p:nvSpPr>
          <p:cNvPr id="19459" name="コンテンツ プレースホルダ 2"/>
          <p:cNvSpPr>
            <a:spLocks noGrp="1"/>
          </p:cNvSpPr>
          <p:nvPr>
            <p:ph idx="1"/>
          </p:nvPr>
        </p:nvSpPr>
        <p:spPr>
          <a:xfrm>
            <a:off x="457200" y="1498600"/>
            <a:ext cx="8229600" cy="5002213"/>
          </a:xfrm>
        </p:spPr>
        <p:txBody>
          <a:bodyPr rtlCol="0">
            <a:normAutofit lnSpcReduction="10000"/>
          </a:bodyPr>
          <a:lstStyle/>
          <a:p>
            <a:pPr eaLnBrk="1" fontAlgn="auto" hangingPunct="1">
              <a:spcAft>
                <a:spcPts val="0"/>
              </a:spcAft>
              <a:defRPr/>
            </a:pPr>
            <a:r>
              <a:rPr lang="ja-JP" altLang="en-US" dirty="0" smtClean="0"/>
              <a:t>鉄鋼　：ＢＨＰビリトン、リオティント、バーレ</a:t>
            </a:r>
            <a:endParaRPr lang="en-US" altLang="ja-JP" dirty="0" smtClean="0"/>
          </a:p>
          <a:p>
            <a:pPr eaLnBrk="1" fontAlgn="auto" hangingPunct="1">
              <a:spcAft>
                <a:spcPts val="0"/>
              </a:spcAft>
              <a:defRPr/>
            </a:pPr>
            <a:r>
              <a:rPr lang="ja-JP" altLang="en-US" dirty="0" smtClean="0"/>
              <a:t>アルミニウム　：アルコア、アルキャン（リオティント）、ロシア、中国</a:t>
            </a:r>
            <a:endParaRPr lang="en-US" altLang="ja-JP" dirty="0" smtClean="0"/>
          </a:p>
          <a:p>
            <a:pPr eaLnBrk="1" fontAlgn="auto" hangingPunct="1">
              <a:spcAft>
                <a:spcPts val="0"/>
              </a:spcAft>
              <a:defRPr/>
            </a:pPr>
            <a:r>
              <a:rPr lang="ja-JP" altLang="en-US" dirty="0" smtClean="0"/>
              <a:t>銅　：フリーポートマクレラン、コデルコ、ＢＨＰビリトン</a:t>
            </a:r>
            <a:r>
              <a:rPr lang="en-US" altLang="ja-JP" dirty="0" smtClean="0"/>
              <a:t>,</a:t>
            </a:r>
            <a:r>
              <a:rPr lang="ja-JP" altLang="en-US" dirty="0" smtClean="0"/>
              <a:t>エクストラーザ</a:t>
            </a:r>
            <a:endParaRPr lang="en-US" altLang="ja-JP" dirty="0" smtClean="0"/>
          </a:p>
          <a:p>
            <a:pPr eaLnBrk="1" fontAlgn="auto" hangingPunct="1">
              <a:spcAft>
                <a:spcPts val="0"/>
              </a:spcAft>
              <a:defRPr/>
            </a:pPr>
            <a:r>
              <a:rPr lang="ja-JP" altLang="en-US" dirty="0" smtClean="0"/>
              <a:t>タングステン　：中国、カザフスタン、ロシア</a:t>
            </a:r>
            <a:endParaRPr lang="en-US" altLang="ja-JP" dirty="0" smtClean="0"/>
          </a:p>
          <a:p>
            <a:pPr eaLnBrk="1" fontAlgn="auto" hangingPunct="1">
              <a:spcAft>
                <a:spcPts val="0"/>
              </a:spcAft>
              <a:defRPr/>
            </a:pPr>
            <a:r>
              <a:rPr lang="ja-JP" altLang="en-US" dirty="0" smtClean="0"/>
              <a:t>ＲＥ　：中国</a:t>
            </a:r>
            <a:endParaRPr lang="en-US" altLang="ja-JP" dirty="0" smtClean="0"/>
          </a:p>
          <a:p>
            <a:pPr eaLnBrk="1" fontAlgn="auto" hangingPunct="1">
              <a:spcAft>
                <a:spcPts val="0"/>
              </a:spcAft>
              <a:defRPr/>
            </a:pPr>
            <a:r>
              <a:rPr lang="ja-JP" altLang="en-US" dirty="0" smtClean="0"/>
              <a:t>白金　：アングロアメリカン、インパラ、</a:t>
            </a:r>
            <a:endParaRPr lang="en-US" altLang="ja-JP" dirty="0" smtClean="0"/>
          </a:p>
          <a:p>
            <a:pPr eaLnBrk="1" fontAlgn="auto" hangingPunct="1">
              <a:spcAft>
                <a:spcPts val="0"/>
              </a:spcAft>
              <a:buFont typeface="Arial" pitchFamily="34" charset="0"/>
              <a:buNone/>
              <a:defRPr/>
            </a:pPr>
            <a:r>
              <a:rPr lang="ja-JP" altLang="en-US" dirty="0" smtClean="0"/>
              <a:t>　　　　　　ロンミン、ロシア</a:t>
            </a:r>
            <a:endParaRPr lang="en-US" altLang="ja-JP" dirty="0" smtClean="0"/>
          </a:p>
          <a:p>
            <a:pPr eaLnBrk="1" fontAlgn="auto" hangingPunct="1">
              <a:spcAft>
                <a:spcPts val="0"/>
              </a:spcAft>
              <a:defRPr/>
            </a:pPr>
            <a:endParaRPr lang="ja-JP" alt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cstate="print"/>
          <a:srcRect/>
          <a:stretch>
            <a:fillRect/>
          </a:stretch>
        </p:blipFill>
        <p:spPr bwMode="auto">
          <a:xfrm>
            <a:off x="206375" y="1714500"/>
            <a:ext cx="8937625" cy="4789488"/>
          </a:xfrm>
          <a:prstGeom prst="rect">
            <a:avLst/>
          </a:prstGeom>
          <a:noFill/>
          <a:ln w="9525">
            <a:noFill/>
            <a:miter lim="800000"/>
            <a:headEnd/>
            <a:tailEnd/>
          </a:ln>
        </p:spPr>
      </p:pic>
      <p:sp>
        <p:nvSpPr>
          <p:cNvPr id="23555" name="Text Box 5"/>
          <p:cNvSpPr txBox="1">
            <a:spLocks noChangeArrowheads="1"/>
          </p:cNvSpPr>
          <p:nvPr/>
        </p:nvSpPr>
        <p:spPr bwMode="auto">
          <a:xfrm>
            <a:off x="490538" y="404813"/>
            <a:ext cx="8378825" cy="1169551"/>
          </a:xfrm>
          <a:prstGeom prst="rect">
            <a:avLst/>
          </a:prstGeom>
          <a:noFill/>
          <a:ln w="9525">
            <a:noFill/>
            <a:miter lim="800000"/>
            <a:headEnd/>
            <a:tailEnd/>
          </a:ln>
        </p:spPr>
        <p:txBody>
          <a:bodyPr>
            <a:spAutoFit/>
          </a:bodyPr>
          <a:lstStyle/>
          <a:p>
            <a:pPr>
              <a:spcBef>
                <a:spcPct val="50000"/>
              </a:spcBef>
            </a:pPr>
            <a:r>
              <a:rPr lang="ja-JP" altLang="en-US" sz="2800" dirty="0" smtClean="0">
                <a:latin typeface="Calibri" pitchFamily="34" charset="0"/>
              </a:rPr>
              <a:t>　　　一人あたりの</a:t>
            </a:r>
            <a:r>
              <a:rPr lang="en-US" altLang="ja-JP" sz="2800" dirty="0" smtClean="0">
                <a:latin typeface="Calibri" pitchFamily="34" charset="0"/>
              </a:rPr>
              <a:t>GDP</a:t>
            </a:r>
            <a:r>
              <a:rPr lang="ja-JP" altLang="en-US" sz="2800" dirty="0" smtClean="0">
                <a:latin typeface="Calibri" pitchFamily="34" charset="0"/>
              </a:rPr>
              <a:t>と銅消費の関係（</a:t>
            </a:r>
            <a:r>
              <a:rPr lang="en-US" altLang="ja-JP" sz="2800" dirty="0">
                <a:latin typeface="Calibri" pitchFamily="34" charset="0"/>
              </a:rPr>
              <a:t>1960</a:t>
            </a:r>
            <a:r>
              <a:rPr lang="ja-JP" altLang="en-US" sz="2800" dirty="0">
                <a:latin typeface="Calibri" pitchFamily="34" charset="0"/>
              </a:rPr>
              <a:t>～</a:t>
            </a:r>
            <a:r>
              <a:rPr lang="ja-JP" altLang="en-US" sz="2800" dirty="0" smtClean="0">
                <a:latin typeface="Calibri" pitchFamily="34" charset="0"/>
              </a:rPr>
              <a:t>）</a:t>
            </a:r>
            <a:endParaRPr lang="en-US" altLang="ja-JP" sz="2800" dirty="0" smtClean="0">
              <a:latin typeface="Calibri" pitchFamily="34" charset="0"/>
            </a:endParaRPr>
          </a:p>
          <a:p>
            <a:pPr>
              <a:spcBef>
                <a:spcPct val="50000"/>
              </a:spcBef>
            </a:pPr>
            <a:r>
              <a:rPr lang="ja-JP" altLang="en-US" sz="2800" dirty="0" smtClean="0">
                <a:latin typeface="Calibri" pitchFamily="34" charset="0"/>
              </a:rPr>
              <a:t>　　　</a:t>
            </a:r>
            <a:r>
              <a:rPr lang="en-US" altLang="ja-JP" sz="2800" dirty="0" smtClean="0">
                <a:latin typeface="Calibri" pitchFamily="34" charset="0"/>
              </a:rPr>
              <a:t>1000$/capita </a:t>
            </a:r>
            <a:r>
              <a:rPr lang="ja-JP" altLang="en-US" sz="2800" dirty="0" smtClean="0">
                <a:latin typeface="Calibri" pitchFamily="34" charset="0"/>
              </a:rPr>
              <a:t>までは、よい相関がある</a:t>
            </a:r>
            <a:endParaRPr lang="ja-JP" altLang="en-US" sz="2800" dirty="0">
              <a:latin typeface="Calibri" pitchFamily="34" charset="0"/>
            </a:endParaRPr>
          </a:p>
        </p:txBody>
      </p:sp>
      <p:sp>
        <p:nvSpPr>
          <p:cNvPr id="4" name="爆発 1 3"/>
          <p:cNvSpPr/>
          <p:nvPr/>
        </p:nvSpPr>
        <p:spPr>
          <a:xfrm>
            <a:off x="3000375" y="3008313"/>
            <a:ext cx="2571750" cy="105727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t>供給不能？</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132</TotalTime>
  <Words>1223</Words>
  <Application>Microsoft Office PowerPoint</Application>
  <PresentationFormat>画面に合わせる (4:3)</PresentationFormat>
  <Paragraphs>270</Paragraphs>
  <Slides>26</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26</vt:i4>
      </vt:variant>
    </vt:vector>
  </HeadingPairs>
  <TitlesOfParts>
    <vt:vector size="29" baseType="lpstr">
      <vt:lpstr>Office テーマ</vt:lpstr>
      <vt:lpstr>Microsoft Office Excel 97-2003 ワークシート</vt:lpstr>
      <vt:lpstr>Micrografx Windows Draw 7 Drawing</vt:lpstr>
      <vt:lpstr>「自動車に使用するレアメタルの動向」</vt:lpstr>
      <vt:lpstr>スライド 2</vt:lpstr>
      <vt:lpstr>スライド 3</vt:lpstr>
      <vt:lpstr>スライド 4</vt:lpstr>
      <vt:lpstr>スライド 5</vt:lpstr>
      <vt:lpstr>希土類元素の需要と供給</vt:lpstr>
      <vt:lpstr>スライド 7</vt:lpstr>
      <vt:lpstr>どこが資源の供給元</vt:lpstr>
      <vt:lpstr>スライド 9</vt:lpstr>
      <vt:lpstr>自動車生産に必要な銅量</vt:lpstr>
      <vt:lpstr>白金の需要と供給</vt:lpstr>
      <vt:lpstr>自動車１台当たりの推定白金含有量（平均）</vt:lpstr>
      <vt:lpstr>分離の本質</vt:lpstr>
      <vt:lpstr>スライド 14</vt:lpstr>
      <vt:lpstr>物理選別</vt:lpstr>
      <vt:lpstr>スライド 16</vt:lpstr>
      <vt:lpstr>スライド 17</vt:lpstr>
      <vt:lpstr>廃電池・廃触媒</vt:lpstr>
      <vt:lpstr>JOGMECで行った自動車関連素材のリサイクルプロジェクト（製錬リサイクル／ハイブリッドシステム開発）</vt:lpstr>
      <vt:lpstr>スライド 20</vt:lpstr>
      <vt:lpstr>廃ELVの回収の法律とプレイヤー</vt:lpstr>
      <vt:lpstr>LEVからの回収システムの考え方</vt:lpstr>
      <vt:lpstr>レアメタルを含む自動車構成部品の リサイクルの状況</vt:lpstr>
      <vt:lpstr>使用済み自動車からの 部品取外し状況と取外し後の流通先</vt:lpstr>
      <vt:lpstr>Nd-Fe-B磁石の使用先とリサイクル</vt:lpstr>
      <vt:lpstr>　すべての廃製品の循環</vt:lpstr>
    </vt:vector>
  </TitlesOfParts>
  <Company>東北大学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「グリーンビークルに向けての資源循環技術開発の現状と今後の展開」</dc:title>
  <dc:creator>中村崇</dc:creator>
  <cp:lastModifiedBy>中村崇</cp:lastModifiedBy>
  <cp:revision>12</cp:revision>
  <dcterms:created xsi:type="dcterms:W3CDTF">2010-02-08T07:43:34Z</dcterms:created>
  <dcterms:modified xsi:type="dcterms:W3CDTF">2013-01-07T03:40:09Z</dcterms:modified>
</cp:coreProperties>
</file>