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043" y="688"/>
      </p:cViewPr>
      <p:guideLst>
        <p:guide orient="horz" pos="2880"/>
        <p:guide pos="216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8006E19-523E-408E-A223-26E405BF16C7}" type="datetimeFigureOut">
              <a:rPr kumimoji="1" lang="ja-JP" altLang="en-US" smtClean="0"/>
              <a:pPr/>
              <a:t>2015/12/28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3ADDF7-1A69-42EF-8333-35B6F550AB8E}" type="slidenum">
              <a:rPr kumimoji="1" lang="ja-JP" altLang="en-US" smtClean="0"/>
              <a:pPr/>
              <a:t>&lt;#&gt;</a:t>
            </a:fld>
            <a:endParaRPr kumimoji="1" lang="ja-JP" altLang="en-US"/>
          </a:p>
        </p:txBody>
      </p:sp>
    </p:spTree>
    <p:extLst>
      <p:ext uri="{BB962C8B-B14F-4D97-AF65-F5344CB8AC3E}">
        <p14:creationId xmlns="" xmlns:p14="http://schemas.microsoft.com/office/powerpoint/2010/main" val="1808440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8006E19-523E-408E-A223-26E405BF16C7}" type="datetimeFigureOut">
              <a:rPr kumimoji="1" lang="ja-JP" altLang="en-US" smtClean="0"/>
              <a:pPr/>
              <a:t>2015/12/28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3ADDF7-1A69-42EF-8333-35B6F550AB8E}" type="slidenum">
              <a:rPr kumimoji="1" lang="ja-JP" altLang="en-US" smtClean="0"/>
              <a:pPr/>
              <a:t>&lt;#&gt;</a:t>
            </a:fld>
            <a:endParaRPr kumimoji="1" lang="ja-JP" altLang="en-US"/>
          </a:p>
        </p:txBody>
      </p:sp>
    </p:spTree>
    <p:extLst>
      <p:ext uri="{BB962C8B-B14F-4D97-AF65-F5344CB8AC3E}">
        <p14:creationId xmlns="" xmlns:p14="http://schemas.microsoft.com/office/powerpoint/2010/main" val="2612452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8006E19-523E-408E-A223-26E405BF16C7}" type="datetimeFigureOut">
              <a:rPr kumimoji="1" lang="ja-JP" altLang="en-US" smtClean="0"/>
              <a:pPr/>
              <a:t>2015/12/28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3ADDF7-1A69-42EF-8333-35B6F550AB8E}" type="slidenum">
              <a:rPr kumimoji="1" lang="ja-JP" altLang="en-US" smtClean="0"/>
              <a:pPr/>
              <a:t>&lt;#&gt;</a:t>
            </a:fld>
            <a:endParaRPr kumimoji="1" lang="ja-JP" altLang="en-US"/>
          </a:p>
        </p:txBody>
      </p:sp>
    </p:spTree>
    <p:extLst>
      <p:ext uri="{BB962C8B-B14F-4D97-AF65-F5344CB8AC3E}">
        <p14:creationId xmlns="" xmlns:p14="http://schemas.microsoft.com/office/powerpoint/2010/main" val="3763280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8006E19-523E-408E-A223-26E405BF16C7}" type="datetimeFigureOut">
              <a:rPr kumimoji="1" lang="ja-JP" altLang="en-US" smtClean="0"/>
              <a:pPr/>
              <a:t>2015/12/28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3ADDF7-1A69-42EF-8333-35B6F550AB8E}" type="slidenum">
              <a:rPr kumimoji="1" lang="ja-JP" altLang="en-US" smtClean="0"/>
              <a:pPr/>
              <a:t>&lt;#&gt;</a:t>
            </a:fld>
            <a:endParaRPr kumimoji="1" lang="ja-JP" altLang="en-US"/>
          </a:p>
        </p:txBody>
      </p:sp>
    </p:spTree>
    <p:extLst>
      <p:ext uri="{BB962C8B-B14F-4D97-AF65-F5344CB8AC3E}">
        <p14:creationId xmlns="" xmlns:p14="http://schemas.microsoft.com/office/powerpoint/2010/main" val="3514680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8006E19-523E-408E-A223-26E405BF16C7}" type="datetimeFigureOut">
              <a:rPr kumimoji="1" lang="ja-JP" altLang="en-US" smtClean="0"/>
              <a:pPr/>
              <a:t>2015/12/28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3ADDF7-1A69-42EF-8333-35B6F550AB8E}" type="slidenum">
              <a:rPr kumimoji="1" lang="ja-JP" altLang="en-US" smtClean="0"/>
              <a:pPr/>
              <a:t>&lt;#&gt;</a:t>
            </a:fld>
            <a:endParaRPr kumimoji="1" lang="ja-JP" altLang="en-US"/>
          </a:p>
        </p:txBody>
      </p:sp>
    </p:spTree>
    <p:extLst>
      <p:ext uri="{BB962C8B-B14F-4D97-AF65-F5344CB8AC3E}">
        <p14:creationId xmlns="" xmlns:p14="http://schemas.microsoft.com/office/powerpoint/2010/main" val="3824609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8006E19-523E-408E-A223-26E405BF16C7}" type="datetimeFigureOut">
              <a:rPr kumimoji="1" lang="ja-JP" altLang="en-US" smtClean="0"/>
              <a:pPr/>
              <a:t>2015/12/28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3ADDF7-1A69-42EF-8333-35B6F550AB8E}" type="slidenum">
              <a:rPr kumimoji="1" lang="ja-JP" altLang="en-US" smtClean="0"/>
              <a:pPr/>
              <a:t>&lt;#&gt;</a:t>
            </a:fld>
            <a:endParaRPr kumimoji="1" lang="ja-JP" altLang="en-US"/>
          </a:p>
        </p:txBody>
      </p:sp>
    </p:spTree>
    <p:extLst>
      <p:ext uri="{BB962C8B-B14F-4D97-AF65-F5344CB8AC3E}">
        <p14:creationId xmlns="" xmlns:p14="http://schemas.microsoft.com/office/powerpoint/2010/main" val="3137494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8006E19-523E-408E-A223-26E405BF16C7}" type="datetimeFigureOut">
              <a:rPr kumimoji="1" lang="ja-JP" altLang="en-US" smtClean="0"/>
              <a:pPr/>
              <a:t>2015/12/28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A3ADDF7-1A69-42EF-8333-35B6F550AB8E}" type="slidenum">
              <a:rPr kumimoji="1" lang="ja-JP" altLang="en-US" smtClean="0"/>
              <a:pPr/>
              <a:t>&lt;#&gt;</a:t>
            </a:fld>
            <a:endParaRPr kumimoji="1" lang="ja-JP" altLang="en-US"/>
          </a:p>
        </p:txBody>
      </p:sp>
    </p:spTree>
    <p:extLst>
      <p:ext uri="{BB962C8B-B14F-4D97-AF65-F5344CB8AC3E}">
        <p14:creationId xmlns="" xmlns:p14="http://schemas.microsoft.com/office/powerpoint/2010/main" val="1814808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8006E19-523E-408E-A223-26E405BF16C7}" type="datetimeFigureOut">
              <a:rPr kumimoji="1" lang="ja-JP" altLang="en-US" smtClean="0"/>
              <a:pPr/>
              <a:t>2015/12/28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A3ADDF7-1A69-42EF-8333-35B6F550AB8E}" type="slidenum">
              <a:rPr kumimoji="1" lang="ja-JP" altLang="en-US" smtClean="0"/>
              <a:pPr/>
              <a:t>&lt;#&gt;</a:t>
            </a:fld>
            <a:endParaRPr kumimoji="1" lang="ja-JP" altLang="en-US"/>
          </a:p>
        </p:txBody>
      </p:sp>
    </p:spTree>
    <p:extLst>
      <p:ext uri="{BB962C8B-B14F-4D97-AF65-F5344CB8AC3E}">
        <p14:creationId xmlns="" xmlns:p14="http://schemas.microsoft.com/office/powerpoint/2010/main" val="4213803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8006E19-523E-408E-A223-26E405BF16C7}" type="datetimeFigureOut">
              <a:rPr kumimoji="1" lang="ja-JP" altLang="en-US" smtClean="0"/>
              <a:pPr/>
              <a:t>2015/12/28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A3ADDF7-1A69-42EF-8333-35B6F550AB8E}" type="slidenum">
              <a:rPr kumimoji="1" lang="ja-JP" altLang="en-US" smtClean="0"/>
              <a:pPr/>
              <a:t>&lt;#&gt;</a:t>
            </a:fld>
            <a:endParaRPr kumimoji="1" lang="ja-JP" altLang="en-US"/>
          </a:p>
        </p:txBody>
      </p:sp>
    </p:spTree>
    <p:extLst>
      <p:ext uri="{BB962C8B-B14F-4D97-AF65-F5344CB8AC3E}">
        <p14:creationId xmlns="" xmlns:p14="http://schemas.microsoft.com/office/powerpoint/2010/main" val="1460870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8006E19-523E-408E-A223-26E405BF16C7}" type="datetimeFigureOut">
              <a:rPr kumimoji="1" lang="ja-JP" altLang="en-US" smtClean="0"/>
              <a:pPr/>
              <a:t>2015/12/28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3ADDF7-1A69-42EF-8333-35B6F550AB8E}" type="slidenum">
              <a:rPr kumimoji="1" lang="ja-JP" altLang="en-US" smtClean="0"/>
              <a:pPr/>
              <a:t>&lt;#&gt;</a:t>
            </a:fld>
            <a:endParaRPr kumimoji="1" lang="ja-JP" altLang="en-US"/>
          </a:p>
        </p:txBody>
      </p:sp>
    </p:spTree>
    <p:extLst>
      <p:ext uri="{BB962C8B-B14F-4D97-AF65-F5344CB8AC3E}">
        <p14:creationId xmlns="" xmlns:p14="http://schemas.microsoft.com/office/powerpoint/2010/main" val="4042682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8006E19-523E-408E-A223-26E405BF16C7}" type="datetimeFigureOut">
              <a:rPr kumimoji="1" lang="ja-JP" altLang="en-US" smtClean="0"/>
              <a:pPr/>
              <a:t>2015/12/28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3ADDF7-1A69-42EF-8333-35B6F550AB8E}" type="slidenum">
              <a:rPr kumimoji="1" lang="ja-JP" altLang="en-US" smtClean="0"/>
              <a:pPr/>
              <a:t>&lt;#&gt;</a:t>
            </a:fld>
            <a:endParaRPr kumimoji="1" lang="ja-JP" altLang="en-US"/>
          </a:p>
        </p:txBody>
      </p:sp>
    </p:spTree>
    <p:extLst>
      <p:ext uri="{BB962C8B-B14F-4D97-AF65-F5344CB8AC3E}">
        <p14:creationId xmlns="" xmlns:p14="http://schemas.microsoft.com/office/powerpoint/2010/main" val="374107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8006E19-523E-408E-A223-26E405BF16C7}" type="datetimeFigureOut">
              <a:rPr kumimoji="1" lang="ja-JP" altLang="en-US" smtClean="0"/>
              <a:pPr/>
              <a:t>2015/12/28</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A3ADDF7-1A69-42EF-8333-35B6F550AB8E}" type="slidenum">
              <a:rPr kumimoji="1" lang="ja-JP" altLang="en-US" smtClean="0"/>
              <a:pPr/>
              <a:t>&lt;#&gt;</a:t>
            </a:fld>
            <a:endParaRPr kumimoji="1" lang="ja-JP" altLang="en-US"/>
          </a:p>
        </p:txBody>
      </p:sp>
    </p:spTree>
    <p:extLst>
      <p:ext uri="{BB962C8B-B14F-4D97-AF65-F5344CB8AC3E}">
        <p14:creationId xmlns="" xmlns:p14="http://schemas.microsoft.com/office/powerpoint/2010/main" val="2828840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43635" y="251520"/>
            <a:ext cx="6624735" cy="1152128"/>
          </a:xfrm>
        </p:spPr>
        <p:txBody>
          <a:bodyPr>
            <a:normAutofit fontScale="90000"/>
          </a:bodyPr>
          <a:lstStyle/>
          <a:p>
            <a:pPr>
              <a:spcAft>
                <a:spcPts val="300"/>
              </a:spcAft>
            </a:pPr>
            <a:r>
              <a:rPr lang="ja-JP" altLang="en-US" sz="36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第四回</a:t>
            </a:r>
            <a:r>
              <a:rPr lang="en-US" altLang="ja-JP" sz="36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CFRP</a:t>
            </a:r>
            <a:r>
              <a:rPr lang="ja-JP" altLang="en-US" sz="36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研究会　講演会</a:t>
            </a:r>
            <a:r>
              <a:rPr lang="ja-JP" altLang="en-US" dirty="0">
                <a:latin typeface="HGP創英角ｺﾞｼｯｸUB" panose="020B0900000000000000" pitchFamily="50" charset="-128"/>
                <a:ea typeface="HGP創英角ｺﾞｼｯｸUB" panose="020B0900000000000000" pitchFamily="50" charset="-128"/>
                <a:cs typeface="Meiryo UI" panose="020B0604030504040204" pitchFamily="50" charset="-128"/>
              </a:rPr>
              <a:t/>
            </a:r>
            <a:br>
              <a:rPr lang="ja-JP" altLang="en-US" dirty="0">
                <a:latin typeface="HGP創英角ｺﾞｼｯｸUB" panose="020B0900000000000000" pitchFamily="50" charset="-128"/>
                <a:ea typeface="HGP創英角ｺﾞｼｯｸUB" panose="020B0900000000000000" pitchFamily="50" charset="-128"/>
                <a:cs typeface="Meiryo UI" panose="020B0604030504040204" pitchFamily="50" charset="-128"/>
              </a:rPr>
            </a:br>
            <a:r>
              <a:rPr lang="ja-JP" altLang="en-US" sz="27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～航空宇宙複合材料の開発と課題について～</a:t>
            </a:r>
            <a:r>
              <a:rPr lang="ja-JP" altLang="en-US" sz="2700" dirty="0">
                <a:latin typeface="HGP創英角ｺﾞｼｯｸUB" panose="020B0900000000000000" pitchFamily="50" charset="-128"/>
                <a:ea typeface="HGP創英角ｺﾞｼｯｸUB" panose="020B0900000000000000" pitchFamily="50" charset="-128"/>
                <a:cs typeface="Meiryo UI" panose="020B0604030504040204" pitchFamily="50" charset="-128"/>
              </a:rPr>
              <a:t/>
            </a:r>
            <a:br>
              <a:rPr lang="ja-JP" altLang="en-US" sz="2700" dirty="0">
                <a:latin typeface="HGP創英角ｺﾞｼｯｸUB" panose="020B0900000000000000" pitchFamily="50" charset="-128"/>
                <a:ea typeface="HGP創英角ｺﾞｼｯｸUB" panose="020B0900000000000000" pitchFamily="50" charset="-128"/>
                <a:cs typeface="Meiryo UI" panose="020B0604030504040204" pitchFamily="50" charset="-128"/>
              </a:rPr>
            </a:br>
            <a:endParaRPr kumimoji="1" lang="ja-JP" altLang="en-US" sz="2400" dirty="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p:txBody>
      </p:sp>
      <p:sp>
        <p:nvSpPr>
          <p:cNvPr id="4" name="テキスト ボックス 3"/>
          <p:cNvSpPr txBox="1"/>
          <p:nvPr/>
        </p:nvSpPr>
        <p:spPr>
          <a:xfrm>
            <a:off x="404664" y="1098193"/>
            <a:ext cx="6169057" cy="1169551"/>
          </a:xfrm>
          <a:prstGeom prst="rect">
            <a:avLst/>
          </a:prstGeom>
          <a:noFill/>
        </p:spPr>
        <p:txBody>
          <a:bodyPr wrap="square" rtlCol="0">
            <a:spAutoFit/>
          </a:body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昨年度、この東北の地に</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CFRP</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に関する新産業を育成す</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ること</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を目的に、</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CFRP</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研究会」を</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発足させました</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この研究会を通しまして、今後も製品開発・技術開発・新産業創出の可能性を皆さまとともに考え・様々な場を設けていきたく思っております。</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第四回研究会</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では</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、航空宇宙複合材料開発の最前線について現状と課題を分かりやすく解説します。</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情報交換</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の時間も設けて</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おりますので、是非、ご参加ください。</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8" name="グループ化 27"/>
          <p:cNvGrpSpPr/>
          <p:nvPr/>
        </p:nvGrpSpPr>
        <p:grpSpPr>
          <a:xfrm>
            <a:off x="248616" y="5508104"/>
            <a:ext cx="6564760" cy="2304256"/>
            <a:chOff x="290396" y="5292951"/>
            <a:chExt cx="6716319" cy="2304256"/>
          </a:xfrm>
        </p:grpSpPr>
        <p:grpSp>
          <p:nvGrpSpPr>
            <p:cNvPr id="23" name="グループ化 22"/>
            <p:cNvGrpSpPr/>
            <p:nvPr/>
          </p:nvGrpSpPr>
          <p:grpSpPr>
            <a:xfrm>
              <a:off x="290396" y="6351193"/>
              <a:ext cx="6390996" cy="1246014"/>
              <a:chOff x="426705" y="6184444"/>
              <a:chExt cx="6390996" cy="1246014"/>
            </a:xfrm>
          </p:grpSpPr>
          <p:sp>
            <p:nvSpPr>
              <p:cNvPr id="7" name="角丸四角形 6"/>
              <p:cNvSpPr/>
              <p:nvPr/>
            </p:nvSpPr>
            <p:spPr>
              <a:xfrm>
                <a:off x="426705" y="6251900"/>
                <a:ext cx="1122852" cy="432048"/>
              </a:xfrm>
              <a:prstGeom prst="roundRect">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参加費</a:t>
                </a:r>
                <a:endParaRPr kumimoji="1" lang="ja-JP" altLang="en-US" b="1" dirty="0"/>
              </a:p>
            </p:txBody>
          </p:sp>
          <p:sp>
            <p:nvSpPr>
              <p:cNvPr id="8" name="角丸四角形 7"/>
              <p:cNvSpPr/>
              <p:nvPr/>
            </p:nvSpPr>
            <p:spPr>
              <a:xfrm>
                <a:off x="3608278" y="6215222"/>
                <a:ext cx="1122852" cy="432048"/>
              </a:xfrm>
              <a:prstGeom prst="roundRect">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定員</a:t>
                </a:r>
                <a:endParaRPr kumimoji="1" lang="ja-JP" altLang="en-US" b="1" dirty="0"/>
              </a:p>
            </p:txBody>
          </p:sp>
          <p:sp>
            <p:nvSpPr>
              <p:cNvPr id="9" name="角丸四角形 8"/>
              <p:cNvSpPr/>
              <p:nvPr/>
            </p:nvSpPr>
            <p:spPr>
              <a:xfrm>
                <a:off x="432993" y="6937357"/>
                <a:ext cx="1122852" cy="432048"/>
              </a:xfrm>
              <a:prstGeom prst="roundRect">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申し込み</a:t>
                </a:r>
                <a:endParaRPr kumimoji="1" lang="ja-JP" altLang="en-US" b="1" dirty="0"/>
              </a:p>
            </p:txBody>
          </p:sp>
          <p:sp>
            <p:nvSpPr>
              <p:cNvPr id="12" name="テキスト ボックス 11"/>
              <p:cNvSpPr txBox="1"/>
              <p:nvPr/>
            </p:nvSpPr>
            <p:spPr>
              <a:xfrm>
                <a:off x="1549556" y="6184444"/>
                <a:ext cx="1746765" cy="523220"/>
              </a:xfrm>
              <a:prstGeom prst="rect">
                <a:avLst/>
              </a:prstGeom>
              <a:noFill/>
            </p:spPr>
            <p:txBody>
              <a:bodyPr wrap="square" rtlCol="0">
                <a:spAutoFit/>
              </a:bodyPr>
              <a:lstStyle/>
              <a:p>
                <a:pPr algn="ctr"/>
                <a:r>
                  <a:rPr kumimoji="1" lang="ja-JP" altLang="en-US" sz="2000" dirty="0" smtClean="0">
                    <a:latin typeface="HGP創英角ｺﾞｼｯｸUB" panose="020B0900000000000000" pitchFamily="50" charset="-128"/>
                    <a:ea typeface="HGP創英角ｺﾞｼｯｸUB" panose="020B0900000000000000" pitchFamily="50" charset="-128"/>
                  </a:rPr>
                  <a:t>無料</a:t>
                </a:r>
                <a:endParaRPr kumimoji="1" lang="en-US" altLang="ja-JP" sz="2000" dirty="0" smtClean="0">
                  <a:latin typeface="HGP創英角ｺﾞｼｯｸUB" panose="020B0900000000000000" pitchFamily="50" charset="-128"/>
                  <a:ea typeface="HGP創英角ｺﾞｼｯｸUB" panose="020B0900000000000000" pitchFamily="50" charset="-128"/>
                </a:endParaRPr>
              </a:p>
              <a:p>
                <a:r>
                  <a:rPr lang="ja-JP" altLang="en-US" sz="800" dirty="0" smtClean="0">
                    <a:latin typeface="HGP創英角ｺﾞｼｯｸUB" panose="020B0900000000000000" pitchFamily="50" charset="-128"/>
                    <a:ea typeface="HGP創英角ｺﾞｼｯｸUB" panose="020B0900000000000000" pitchFamily="50" charset="-128"/>
                  </a:rPr>
                  <a:t>（情報交換会はお一人様</a:t>
                </a:r>
                <a:r>
                  <a:rPr lang="en-US" altLang="ja-JP" sz="800" dirty="0" smtClean="0">
                    <a:latin typeface="HGP創英角ｺﾞｼｯｸUB" panose="020B0900000000000000" pitchFamily="50" charset="-128"/>
                    <a:ea typeface="HGP創英角ｺﾞｼｯｸUB" panose="020B0900000000000000" pitchFamily="50" charset="-128"/>
                  </a:rPr>
                  <a:t>4,500</a:t>
                </a:r>
                <a:r>
                  <a:rPr lang="ja-JP" altLang="en-US" sz="800" dirty="0" smtClean="0">
                    <a:latin typeface="HGP創英角ｺﾞｼｯｸUB" panose="020B0900000000000000" pitchFamily="50" charset="-128"/>
                    <a:ea typeface="HGP創英角ｺﾞｼｯｸUB" panose="020B0900000000000000" pitchFamily="50" charset="-128"/>
                  </a:rPr>
                  <a:t>円）</a:t>
                </a:r>
                <a:endParaRPr kumimoji="1" lang="ja-JP" altLang="en-US" sz="800" dirty="0">
                  <a:latin typeface="HGP創英角ｺﾞｼｯｸUB" panose="020B0900000000000000" pitchFamily="50" charset="-128"/>
                  <a:ea typeface="HGP創英角ｺﾞｼｯｸUB" panose="020B0900000000000000" pitchFamily="50" charset="-128"/>
                </a:endParaRPr>
              </a:p>
            </p:txBody>
          </p:sp>
          <p:sp>
            <p:nvSpPr>
              <p:cNvPr id="13" name="正方形/長方形 12"/>
              <p:cNvSpPr/>
              <p:nvPr/>
            </p:nvSpPr>
            <p:spPr>
              <a:xfrm>
                <a:off x="4830435" y="6199832"/>
                <a:ext cx="1573098" cy="492443"/>
              </a:xfrm>
              <a:prstGeom prst="rect">
                <a:avLst/>
              </a:prstGeom>
            </p:spPr>
            <p:txBody>
              <a:bodyPr wrap="none">
                <a:spAutoFit/>
              </a:bodyPr>
              <a:lstStyle/>
              <a:p>
                <a:pPr algn="ctr"/>
                <a:r>
                  <a:rPr lang="ja-JP" altLang="en-US" dirty="0" smtClean="0">
                    <a:latin typeface="HGP創英角ｺﾞｼｯｸUB" panose="020B0900000000000000" pitchFamily="50" charset="-128"/>
                    <a:ea typeface="HGP創英角ｺﾞｼｯｸUB" panose="020B0900000000000000" pitchFamily="50" charset="-128"/>
                  </a:rPr>
                  <a:t>４０名</a:t>
                </a:r>
                <a:endParaRPr lang="en-US" altLang="ja-JP" dirty="0" smtClean="0">
                  <a:latin typeface="HGP創英角ｺﾞｼｯｸUB" panose="020B0900000000000000" pitchFamily="50" charset="-128"/>
                  <a:ea typeface="HGP創英角ｺﾞｼｯｸUB" panose="020B0900000000000000" pitchFamily="50" charset="-128"/>
                </a:endParaRPr>
              </a:p>
              <a:p>
                <a:r>
                  <a:rPr lang="ja-JP" altLang="en-US" sz="800" dirty="0" smtClean="0">
                    <a:latin typeface="HGP創英角ｺﾞｼｯｸUB" panose="020B0900000000000000" pitchFamily="50" charset="-128"/>
                    <a:ea typeface="HGP創英角ｺﾞｼｯｸUB" panose="020B0900000000000000" pitchFamily="50" charset="-128"/>
                  </a:rPr>
                  <a:t>（定員に達し次第〆切致します）</a:t>
                </a:r>
                <a:endParaRPr lang="en-US" altLang="ja-JP" sz="800" dirty="0" smtClean="0">
                  <a:latin typeface="HGP創英角ｺﾞｼｯｸUB" panose="020B0900000000000000" pitchFamily="50" charset="-128"/>
                  <a:ea typeface="HGP創英角ｺﾞｼｯｸUB" panose="020B0900000000000000" pitchFamily="50" charset="-128"/>
                </a:endParaRPr>
              </a:p>
            </p:txBody>
          </p:sp>
          <p:sp>
            <p:nvSpPr>
              <p:cNvPr id="14" name="テキスト ボックス 13"/>
              <p:cNvSpPr txBox="1"/>
              <p:nvPr/>
            </p:nvSpPr>
            <p:spPr>
              <a:xfrm>
                <a:off x="1799318" y="6907238"/>
                <a:ext cx="5018383" cy="523220"/>
              </a:xfrm>
              <a:prstGeom prst="rect">
                <a:avLst/>
              </a:prstGeom>
              <a:no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次ページの申込書により、</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平成２８年</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１</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月８日（金）まで</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に、</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下記の申込先に電子メールまたは</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F</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AX</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でお申し込み下さい。</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22" name="グループ化 21"/>
            <p:cNvGrpSpPr/>
            <p:nvPr/>
          </p:nvGrpSpPr>
          <p:grpSpPr>
            <a:xfrm>
              <a:off x="290396" y="5292951"/>
              <a:ext cx="6716319" cy="1099284"/>
              <a:chOff x="459092" y="3656666"/>
              <a:chExt cx="6716319" cy="1099284"/>
            </a:xfrm>
          </p:grpSpPr>
          <p:sp>
            <p:nvSpPr>
              <p:cNvPr id="19" name="テキスト ボックス 18"/>
              <p:cNvSpPr txBox="1"/>
              <p:nvPr/>
            </p:nvSpPr>
            <p:spPr>
              <a:xfrm>
                <a:off x="1349761" y="3656666"/>
                <a:ext cx="5825650" cy="523220"/>
              </a:xfrm>
              <a:prstGeom prst="rect">
                <a:avLst/>
              </a:prstGeom>
              <a:noFill/>
            </p:spPr>
            <p:txBody>
              <a:bodyPr wrap="square" rtlCol="0">
                <a:spAutoFit/>
              </a:bodyPr>
              <a:lstStyle/>
              <a:p>
                <a:r>
                  <a:rPr lang="en-US" altLang="ja-JP" dirty="0" smtClean="0">
                    <a:latin typeface="Meiryo UI" panose="020B0604030504040204" pitchFamily="50" charset="-128"/>
                    <a:ea typeface="Meiryo UI" panose="020B0604030504040204" pitchFamily="50" charset="-128"/>
                    <a:cs typeface="Meiryo UI" panose="020B0604030504040204" pitchFamily="50" charset="-128"/>
                  </a:rPr>
                  <a:t>CFRP</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研究会</a:t>
                </a: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（会長：</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東北</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大学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流体</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科</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学</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研究所 教授 髙木</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敏行</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角丸四角形 16"/>
              <p:cNvSpPr/>
              <p:nvPr/>
            </p:nvSpPr>
            <p:spPr>
              <a:xfrm>
                <a:off x="459092" y="3675098"/>
                <a:ext cx="890668" cy="432048"/>
              </a:xfrm>
              <a:prstGeom prst="roundRect">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主催</a:t>
                </a:r>
                <a:endParaRPr kumimoji="1" lang="ja-JP" altLang="en-US" b="1" dirty="0"/>
              </a:p>
            </p:txBody>
          </p:sp>
          <p:sp>
            <p:nvSpPr>
              <p:cNvPr id="18" name="角丸四角形 17"/>
              <p:cNvSpPr/>
              <p:nvPr/>
            </p:nvSpPr>
            <p:spPr>
              <a:xfrm>
                <a:off x="464569" y="4269133"/>
                <a:ext cx="890668" cy="432048"/>
              </a:xfrm>
              <a:prstGeom prst="roundRect">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共催</a:t>
                </a:r>
                <a:endParaRPr kumimoji="1" lang="ja-JP" altLang="en-US" b="1" dirty="0"/>
              </a:p>
            </p:txBody>
          </p:sp>
          <p:sp>
            <p:nvSpPr>
              <p:cNvPr id="20" name="テキスト ボックス 19"/>
              <p:cNvSpPr txBox="1"/>
              <p:nvPr/>
            </p:nvSpPr>
            <p:spPr>
              <a:xfrm>
                <a:off x="1484479" y="4232730"/>
                <a:ext cx="5365610" cy="523220"/>
              </a:xfrm>
              <a:prstGeom prst="rect">
                <a:avLst/>
              </a:prstGeom>
              <a:noFill/>
            </p:spPr>
            <p:txBody>
              <a:bodyPr wrap="square" rtlCol="0">
                <a:spAutoFit/>
              </a:body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東北経済産業局　東北大学流体科学研究所</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みやぎ</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高度電子機械産業振興協</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議会</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grpSp>
      </p:grpSp>
      <p:sp>
        <p:nvSpPr>
          <p:cNvPr id="24" name="テキスト ボックス 23"/>
          <p:cNvSpPr txBox="1"/>
          <p:nvPr/>
        </p:nvSpPr>
        <p:spPr>
          <a:xfrm>
            <a:off x="808130" y="7815841"/>
            <a:ext cx="5765591" cy="1046440"/>
          </a:xfrm>
          <a:prstGeom prst="rect">
            <a:avLst/>
          </a:prstGeom>
          <a:noFill/>
        </p:spPr>
        <p:txBody>
          <a:bodyPr wrap="square" rtlCol="0">
            <a:spAutoFit/>
          </a:bodyPr>
          <a:lstStyle/>
          <a:p>
            <a:r>
              <a:rPr kumimoji="1" lang="ja-JP" altLang="en-US" sz="1600" u="sng" dirty="0" smtClean="0">
                <a:latin typeface="Meiryo UI" panose="020B0604030504040204" pitchFamily="50" charset="-128"/>
                <a:ea typeface="Meiryo UI" panose="020B0604030504040204" pitchFamily="50" charset="-128"/>
                <a:cs typeface="Meiryo UI" panose="020B0604030504040204" pitchFamily="50" charset="-128"/>
              </a:rPr>
              <a:t>●　申し込み・問い合わせ先</a:t>
            </a:r>
            <a:endParaRPr kumimoji="1" lang="en-US" altLang="ja-JP" sz="1600" u="sng"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宮城県産業技術総合センター</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CFRP</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研究会事務局</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TEL</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022-377-8700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FAX</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022-377-871</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a:t>
            </a: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MAIL</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cfrp-ken@mit.pref.miyagi.jp</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7" name="グループ化 26"/>
          <p:cNvGrpSpPr/>
          <p:nvPr/>
        </p:nvGrpSpPr>
        <p:grpSpPr>
          <a:xfrm>
            <a:off x="314365" y="2314007"/>
            <a:ext cx="6367028" cy="1969961"/>
            <a:chOff x="318524" y="3461933"/>
            <a:chExt cx="6367028" cy="1969961"/>
          </a:xfrm>
        </p:grpSpPr>
        <p:sp>
          <p:nvSpPr>
            <p:cNvPr id="5" name="角丸四角形 4"/>
            <p:cNvSpPr/>
            <p:nvPr/>
          </p:nvSpPr>
          <p:spPr>
            <a:xfrm>
              <a:off x="318524" y="3596948"/>
              <a:ext cx="890668" cy="432048"/>
            </a:xfrm>
            <a:prstGeom prst="roundRect">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日時</a:t>
              </a:r>
              <a:endParaRPr kumimoji="1" lang="ja-JP" altLang="en-US" b="1" dirty="0"/>
            </a:p>
          </p:txBody>
        </p:sp>
        <p:sp>
          <p:nvSpPr>
            <p:cNvPr id="6" name="角丸四角形 5"/>
            <p:cNvSpPr/>
            <p:nvPr/>
          </p:nvSpPr>
          <p:spPr>
            <a:xfrm>
              <a:off x="318524" y="4216341"/>
              <a:ext cx="890668" cy="432048"/>
            </a:xfrm>
            <a:prstGeom prst="roundRect">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場所</a:t>
              </a:r>
              <a:endParaRPr kumimoji="1" lang="ja-JP" altLang="en-US" b="1" dirty="0"/>
            </a:p>
          </p:txBody>
        </p:sp>
        <p:sp>
          <p:nvSpPr>
            <p:cNvPr id="10" name="テキスト ボックス 9"/>
            <p:cNvSpPr txBox="1"/>
            <p:nvPr/>
          </p:nvSpPr>
          <p:spPr>
            <a:xfrm>
              <a:off x="1258542" y="3461933"/>
              <a:ext cx="4873083" cy="861774"/>
            </a:xfrm>
            <a:prstGeom prst="rect">
              <a:avLst/>
            </a:prstGeom>
            <a:noFill/>
          </p:spPr>
          <p:txBody>
            <a:bodyPr wrap="square" rtlCol="0">
              <a:spAutoFit/>
            </a:bodyPr>
            <a:lstStyle/>
            <a:p>
              <a:r>
                <a:rPr kumimoji="1" lang="ja-JP" altLang="en-US" dirty="0" smtClean="0">
                  <a:latin typeface="HGP創英角ｺﾞｼｯｸUB" panose="020B0900000000000000" pitchFamily="50" charset="-128"/>
                  <a:ea typeface="HGP創英角ｺﾞｼｯｸUB" panose="020B0900000000000000" pitchFamily="50" charset="-128"/>
                </a:rPr>
                <a:t>平成２８年１月</a:t>
              </a:r>
              <a:r>
                <a:rPr lang="ja-JP" altLang="en-US" dirty="0">
                  <a:latin typeface="HGP創英角ｺﾞｼｯｸUB" panose="020B0900000000000000" pitchFamily="50" charset="-128"/>
                  <a:ea typeface="HGP創英角ｺﾞｼｯｸUB" panose="020B0900000000000000" pitchFamily="50" charset="-128"/>
                </a:rPr>
                <a:t>１３</a:t>
              </a:r>
              <a:r>
                <a:rPr kumimoji="1" lang="ja-JP" altLang="en-US" dirty="0" smtClean="0">
                  <a:latin typeface="HGP創英角ｺﾞｼｯｸUB" panose="020B0900000000000000" pitchFamily="50" charset="-128"/>
                  <a:ea typeface="HGP創英角ｺﾞｼｯｸUB" panose="020B0900000000000000" pitchFamily="50" charset="-128"/>
                </a:rPr>
                <a:t>日（水）　</a:t>
              </a:r>
              <a:endParaRPr kumimoji="1" lang="en-US" altLang="ja-JP" dirty="0" smtClean="0">
                <a:latin typeface="HGP創英角ｺﾞｼｯｸUB" panose="020B0900000000000000" pitchFamily="50" charset="-128"/>
                <a:ea typeface="HGP創英角ｺﾞｼｯｸUB" panose="020B0900000000000000" pitchFamily="50" charset="-128"/>
              </a:endParaRPr>
            </a:p>
            <a:p>
              <a:r>
                <a:rPr lang="ja-JP" altLang="en-US" dirty="0">
                  <a:latin typeface="HGP創英角ｺﾞｼｯｸUB" panose="020B0900000000000000" pitchFamily="50" charset="-128"/>
                  <a:ea typeface="HGP創英角ｺﾞｼｯｸUB" panose="020B0900000000000000" pitchFamily="50" charset="-128"/>
                </a:rPr>
                <a:t>　</a:t>
              </a:r>
              <a:r>
                <a:rPr lang="ja-JP" altLang="en-US" dirty="0" smtClean="0">
                  <a:latin typeface="HGP創英角ｺﾞｼｯｸUB" panose="020B0900000000000000" pitchFamily="50" charset="-128"/>
                  <a:ea typeface="HGP創英角ｺﾞｼｯｸUB" panose="020B0900000000000000" pitchFamily="50" charset="-128"/>
                </a:rPr>
                <a:t>　　　　　</a:t>
              </a:r>
              <a:r>
                <a:rPr lang="ja-JP" altLang="en-US" sz="1400" dirty="0" smtClean="0">
                  <a:latin typeface="HGP創英角ｺﾞｼｯｸUB" panose="020B0900000000000000" pitchFamily="50" charset="-128"/>
                  <a:ea typeface="HGP創英角ｺﾞｼｯｸUB" panose="020B0900000000000000" pitchFamily="50" charset="-128"/>
                </a:rPr>
                <a:t>第一部：講演会　　 　　　　　　 </a:t>
              </a:r>
              <a:r>
                <a:rPr kumimoji="1" lang="ja-JP" altLang="en-US" sz="1400" dirty="0" smtClean="0">
                  <a:latin typeface="HGP創英角ｺﾞｼｯｸUB" panose="020B0900000000000000" pitchFamily="50" charset="-128"/>
                  <a:ea typeface="HGP創英角ｺﾞｼｯｸUB" panose="020B0900000000000000" pitchFamily="50" charset="-128"/>
                </a:rPr>
                <a:t>１４：００～１７：１０</a:t>
              </a:r>
              <a:endParaRPr kumimoji="1" lang="en-US" altLang="ja-JP" sz="1400" dirty="0" smtClean="0">
                <a:latin typeface="HGP創英角ｺﾞｼｯｸUB" panose="020B0900000000000000" pitchFamily="50" charset="-128"/>
                <a:ea typeface="HGP創英角ｺﾞｼｯｸUB" panose="020B0900000000000000" pitchFamily="50" charset="-128"/>
              </a:endParaRPr>
            </a:p>
            <a:p>
              <a:r>
                <a:rPr lang="ja-JP" altLang="en-US" sz="1400" dirty="0">
                  <a:latin typeface="HGP創英角ｺﾞｼｯｸUB" panose="020B0900000000000000" pitchFamily="50" charset="-128"/>
                  <a:ea typeface="HGP創英角ｺﾞｼｯｸUB" panose="020B0900000000000000" pitchFamily="50" charset="-128"/>
                </a:rPr>
                <a:t>　</a:t>
              </a:r>
              <a:r>
                <a:rPr lang="ja-JP" altLang="en-US" sz="1400" dirty="0" smtClean="0">
                  <a:latin typeface="HGP創英角ｺﾞｼｯｸUB" panose="020B0900000000000000" pitchFamily="50" charset="-128"/>
                  <a:ea typeface="HGP創英角ｺﾞｼｯｸUB" panose="020B0900000000000000" pitchFamily="50" charset="-128"/>
                </a:rPr>
                <a:t>　　　　　　　第二部：情報交換会　　　　　  １７：１５～１９：１５</a:t>
              </a:r>
              <a:endParaRPr kumimoji="1" lang="ja-JP" altLang="en-US" dirty="0">
                <a:latin typeface="HGP創英角ｺﾞｼｯｸUB" panose="020B0900000000000000" pitchFamily="50" charset="-128"/>
                <a:ea typeface="HGP創英角ｺﾞｼｯｸUB" panose="020B0900000000000000" pitchFamily="50" charset="-128"/>
              </a:endParaRPr>
            </a:p>
          </p:txBody>
        </p:sp>
        <p:sp>
          <p:nvSpPr>
            <p:cNvPr id="11" name="テキスト ボックス 10"/>
            <p:cNvSpPr txBox="1"/>
            <p:nvPr/>
          </p:nvSpPr>
          <p:spPr>
            <a:xfrm>
              <a:off x="1318861" y="4227018"/>
              <a:ext cx="5033374" cy="584775"/>
            </a:xfrm>
            <a:prstGeom prst="rect">
              <a:avLst/>
            </a:prstGeom>
            <a:noFill/>
          </p:spPr>
          <p:txBody>
            <a:bodyPr wrap="square" rtlCol="0">
              <a:spAutoFit/>
            </a:bodyPr>
            <a:lstStyle/>
            <a:p>
              <a:r>
                <a:rPr kumimoji="1" lang="ja-JP" altLang="en-US" sz="1600" dirty="0" smtClean="0">
                  <a:latin typeface="HGP創英角ｺﾞｼｯｸUB" panose="020B0900000000000000" pitchFamily="50" charset="-128"/>
                  <a:ea typeface="HGP創英角ｺﾞｼｯｸUB" panose="020B0900000000000000" pitchFamily="50" charset="-128"/>
                </a:rPr>
                <a:t>東北大学片平キャンパス</a:t>
              </a:r>
              <a:endParaRPr kumimoji="1" lang="en-US" altLang="ja-JP" sz="1600" dirty="0" smtClean="0">
                <a:latin typeface="HGP創英角ｺﾞｼｯｸUB" panose="020B0900000000000000" pitchFamily="50" charset="-128"/>
                <a:ea typeface="HGP創英角ｺﾞｼｯｸUB" panose="020B0900000000000000" pitchFamily="50" charset="-128"/>
              </a:endParaRPr>
            </a:p>
            <a:p>
              <a:r>
                <a:rPr kumimoji="1" lang="ja-JP" altLang="en-US" sz="1600" dirty="0" smtClean="0">
                  <a:latin typeface="HGP創英角ｺﾞｼｯｸUB" panose="020B0900000000000000" pitchFamily="50" charset="-128"/>
                  <a:ea typeface="HGP創英角ｺﾞｼｯｸUB" panose="020B0900000000000000" pitchFamily="50" charset="-128"/>
                </a:rPr>
                <a:t>　　　　　</a:t>
              </a:r>
              <a:r>
                <a:rPr lang="ja-JP" altLang="en-US" sz="1600" dirty="0" smtClean="0">
                  <a:latin typeface="HGP創英角ｺﾞｼｯｸUB" panose="020B0900000000000000" pitchFamily="50" charset="-128"/>
                  <a:ea typeface="HGP創英角ｺﾞｼｯｸUB" panose="020B0900000000000000" pitchFamily="50" charset="-128"/>
                </a:rPr>
                <a:t>流体科学研究所</a:t>
              </a:r>
              <a:r>
                <a:rPr lang="en-US" altLang="ja-JP" sz="1600" dirty="0" smtClean="0">
                  <a:latin typeface="HGP創英角ｺﾞｼｯｸUB" panose="020B0900000000000000" pitchFamily="50" charset="-128"/>
                  <a:ea typeface="HGP創英角ｺﾞｼｯｸUB" panose="020B0900000000000000" pitchFamily="50" charset="-128"/>
                </a:rPr>
                <a:t>2</a:t>
              </a:r>
              <a:r>
                <a:rPr lang="ja-JP" altLang="en-US" sz="1600" dirty="0" smtClean="0">
                  <a:latin typeface="HGP創英角ｺﾞｼｯｸUB" panose="020B0900000000000000" pitchFamily="50" charset="-128"/>
                  <a:ea typeface="HGP創英角ｺﾞｼｯｸUB" panose="020B0900000000000000" pitchFamily="50" charset="-128"/>
                </a:rPr>
                <a:t>号館　</a:t>
              </a:r>
              <a:r>
                <a:rPr lang="en-US" altLang="ja-JP" sz="1600" dirty="0" smtClean="0">
                  <a:latin typeface="HGP創英角ｺﾞｼｯｸUB" panose="020B0900000000000000" pitchFamily="50" charset="-128"/>
                  <a:ea typeface="HGP創英角ｺﾞｼｯｸUB" panose="020B0900000000000000" pitchFamily="50" charset="-128"/>
                </a:rPr>
                <a:t>5</a:t>
              </a:r>
              <a:r>
                <a:rPr lang="ja-JP" altLang="en-US" sz="1600" dirty="0" smtClean="0">
                  <a:latin typeface="HGP創英角ｺﾞｼｯｸUB" panose="020B0900000000000000" pitchFamily="50" charset="-128"/>
                  <a:ea typeface="HGP創英角ｺﾞｼｯｸUB" panose="020B0900000000000000" pitchFamily="50" charset="-128"/>
                </a:rPr>
                <a:t>階</a:t>
              </a:r>
              <a:r>
                <a:rPr kumimoji="1" lang="ja-JP" altLang="en-US" sz="1600" dirty="0" smtClean="0">
                  <a:latin typeface="HGP創英角ｺﾞｼｯｸUB" panose="020B0900000000000000" pitchFamily="50" charset="-128"/>
                  <a:ea typeface="HGP創英角ｺﾞｼｯｸUB" panose="020B0900000000000000" pitchFamily="50" charset="-128"/>
                </a:rPr>
                <a:t>　</a:t>
              </a:r>
              <a:r>
                <a:rPr lang="ja-JP" altLang="en-US" sz="1600" dirty="0" smtClean="0">
                  <a:latin typeface="HGP創英角ｺﾞｼｯｸUB" panose="020B0900000000000000" pitchFamily="50" charset="-128"/>
                  <a:ea typeface="HGP創英角ｺﾞｼｯｸUB" panose="020B0900000000000000" pitchFamily="50" charset="-128"/>
                </a:rPr>
                <a:t>大講義室</a:t>
              </a:r>
              <a:endParaRPr kumimoji="1" lang="ja-JP" altLang="en-US" sz="1200" dirty="0">
                <a:latin typeface="HGP創英角ｺﾞｼｯｸUB" panose="020B0900000000000000" pitchFamily="50" charset="-128"/>
                <a:ea typeface="HGP創英角ｺﾞｼｯｸUB" panose="020B0900000000000000" pitchFamily="50" charset="-128"/>
              </a:endParaRPr>
            </a:p>
          </p:txBody>
        </p:sp>
        <p:sp>
          <p:nvSpPr>
            <p:cNvPr id="25" name="正方形/長方形 24"/>
            <p:cNvSpPr/>
            <p:nvPr/>
          </p:nvSpPr>
          <p:spPr>
            <a:xfrm>
              <a:off x="763229" y="4812083"/>
              <a:ext cx="1084232" cy="350282"/>
            </a:xfrm>
            <a:prstGeom prst="rect">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会場案内</a:t>
              </a:r>
              <a:endParaRPr kumimoji="1" lang="ja-JP" altLang="en-US" sz="1600" b="1" dirty="0"/>
            </a:p>
          </p:txBody>
        </p:sp>
        <p:sp>
          <p:nvSpPr>
            <p:cNvPr id="26" name="テキスト ボックス 25"/>
            <p:cNvSpPr txBox="1"/>
            <p:nvPr/>
          </p:nvSpPr>
          <p:spPr>
            <a:xfrm>
              <a:off x="1889278" y="4811211"/>
              <a:ext cx="4796274" cy="620683"/>
            </a:xfrm>
            <a:prstGeom prst="rect">
              <a:avLst/>
            </a:prstGeom>
            <a:noFill/>
          </p:spPr>
          <p:txBody>
            <a:bodyPr wrap="square" rtlCol="0">
              <a:spAutoFit/>
            </a:bodyPr>
            <a:lstStyle/>
            <a:p>
              <a:pPr>
                <a:lnSpc>
                  <a:spcPts val="1400"/>
                </a:lnSpc>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東北大学片平キャンパス　　仙台市青葉区片平２</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１</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片平キャンパスまでのアクセスご案内</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http://www.tohoku.ac.jp/japanese/profile/campus/01/katahira/</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grpSp>
      <p:pic>
        <p:nvPicPr>
          <p:cNvPr id="15" name="図 14"/>
          <p:cNvPicPr>
            <a:picLocks noChangeAspect="1"/>
          </p:cNvPicPr>
          <p:nvPr/>
        </p:nvPicPr>
        <p:blipFill rotWithShape="1">
          <a:blip r:embed="rId2" cstate="print">
            <a:extLst>
              <a:ext uri="{28A0092B-C50C-407E-A947-70E740481C1C}">
                <a14:useLocalDpi xmlns="" xmlns:a14="http://schemas.microsoft.com/office/drawing/2010/main" val="0"/>
              </a:ext>
            </a:extLst>
          </a:blip>
          <a:srcRect t="59885" r="2554" b="5554"/>
          <a:stretch/>
        </p:blipFill>
        <p:spPr>
          <a:xfrm>
            <a:off x="1268760" y="4272356"/>
            <a:ext cx="4212351" cy="1235747"/>
          </a:xfrm>
          <a:prstGeom prst="rect">
            <a:avLst/>
          </a:prstGeom>
        </p:spPr>
      </p:pic>
      <p:cxnSp>
        <p:nvCxnSpPr>
          <p:cNvPr id="21" name="直線矢印コネクタ 20"/>
          <p:cNvCxnSpPr/>
          <p:nvPr/>
        </p:nvCxnSpPr>
        <p:spPr>
          <a:xfrm flipV="1">
            <a:off x="1700808" y="4572000"/>
            <a:ext cx="0" cy="39005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正方形/長方形 29"/>
          <p:cNvSpPr/>
          <p:nvPr/>
        </p:nvSpPr>
        <p:spPr>
          <a:xfrm>
            <a:off x="1540703" y="4283968"/>
            <a:ext cx="344416" cy="354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smtClean="0">
                <a:solidFill>
                  <a:schemeClr val="tx1"/>
                </a:solidFill>
              </a:rPr>
              <a:t>北</a:t>
            </a:r>
            <a:endParaRPr kumimoji="1" lang="ja-JP" altLang="en-US" sz="800" b="1" dirty="0">
              <a:solidFill>
                <a:schemeClr val="tx1"/>
              </a:solidFill>
            </a:endParaRPr>
          </a:p>
        </p:txBody>
      </p:sp>
    </p:spTree>
    <p:extLst>
      <p:ext uri="{BB962C8B-B14F-4D97-AF65-F5344CB8AC3E}">
        <p14:creationId xmlns="" xmlns:p14="http://schemas.microsoft.com/office/powerpoint/2010/main" val="30418357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197077" y="3745992"/>
            <a:ext cx="3937370" cy="190612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2" name="テキスト ボックス 1"/>
          <p:cNvSpPr txBox="1"/>
          <p:nvPr/>
        </p:nvSpPr>
        <p:spPr>
          <a:xfrm>
            <a:off x="171400" y="179512"/>
            <a:ext cx="6569968" cy="3308598"/>
          </a:xfrm>
          <a:prstGeom prst="rect">
            <a:avLst/>
          </a:prstGeom>
          <a:noFill/>
        </p:spPr>
        <p:txBody>
          <a:bodyPr wrap="square" rtlCol="0">
            <a:spAutoFit/>
          </a:bodyPr>
          <a:lstStyle/>
          <a:p>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プログラム（敬称略）</a:t>
            </a:r>
            <a:endPar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13</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ー</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受付</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開始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（場所：東北大学片平</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キャンパス流体科学研究所</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号館</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階　大講義室）</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第一部</a:t>
            </a:r>
            <a:endParaRPr lang="en-US" altLang="ja-JP" sz="1200" b="1" u="sng"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4</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00</a:t>
            </a:r>
            <a:r>
              <a:rPr kumimoji="1"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ー</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14:05  </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開会挨拶</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東北大学流体科学研究所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教授</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髙</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木　敏行</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14:05</a:t>
            </a:r>
            <a:r>
              <a:rPr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ー</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15:15</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繊維強化プラスチックの損傷・破壊に関する実験マイクロメカニクス</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（講演</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東北大学大学院　工学研究科　航空宇宙工学専攻</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教授</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岡部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朋永</a:t>
            </a:r>
            <a:endParaRPr lang="en-US" altLang="zh-CN" sz="12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spcAft>
                <a:spcPts val="300"/>
              </a:spcAft>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15:15</a:t>
            </a:r>
            <a:r>
              <a:rPr kumimoji="1"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ー</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15:25	</a:t>
            </a:r>
            <a:r>
              <a:rPr kumimoji="1" lang="ja-JP" altLang="en-US" sz="1200" u="sng" dirty="0" smtClean="0">
                <a:latin typeface="Meiryo UI" panose="020B0604030504040204" pitchFamily="50" charset="-128"/>
                <a:ea typeface="Meiryo UI" panose="020B0604030504040204" pitchFamily="50" charset="-128"/>
                <a:cs typeface="Meiryo UI" panose="020B0604030504040204" pitchFamily="50" charset="-128"/>
              </a:rPr>
              <a:t>休　　憩</a:t>
            </a:r>
            <a:endParaRPr kumimoji="1" lang="en-US" altLang="ja-JP" sz="1200" u="sng"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15:25</a:t>
            </a:r>
            <a:r>
              <a:rPr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ー</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16:35</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航空機複合材構造製造の課題と今後の製造技術</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講演</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国立研究開発法人　</a:t>
            </a:r>
            <a:r>
              <a:rPr lang="zh-TW" altLang="en-US" sz="1200" dirty="0" smtClean="0">
                <a:latin typeface="Meiryo UI" panose="020B0604030504040204" pitchFamily="50" charset="-128"/>
                <a:ea typeface="Meiryo UI" panose="020B0604030504040204" pitchFamily="50" charset="-128"/>
                <a:cs typeface="Meiryo UI" panose="020B0604030504040204" pitchFamily="50" charset="-128"/>
              </a:rPr>
              <a:t>宇宙</a:t>
            </a:r>
            <a:r>
              <a:rPr lang="zh-TW" altLang="en-US" sz="1200" dirty="0">
                <a:latin typeface="Meiryo UI" panose="020B0604030504040204" pitchFamily="50" charset="-128"/>
                <a:ea typeface="Meiryo UI" panose="020B0604030504040204" pitchFamily="50" charset="-128"/>
                <a:cs typeface="Meiryo UI" panose="020B0604030504040204" pitchFamily="50" charset="-128"/>
              </a:rPr>
              <a:t>航空研究開発機構</a:t>
            </a:r>
            <a:r>
              <a:rPr lang="en-US" altLang="zh-TW" sz="1200" dirty="0">
                <a:latin typeface="Meiryo UI" panose="020B0604030504040204" pitchFamily="50" charset="-128"/>
                <a:ea typeface="Meiryo UI" panose="020B0604030504040204" pitchFamily="50" charset="-128"/>
                <a:cs typeface="Meiryo UI" panose="020B0604030504040204" pitchFamily="50" charset="-128"/>
              </a:rPr>
              <a:t>(JAXA)</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構造・複合材</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技術</a:t>
            </a:r>
            <a:r>
              <a:rPr lang="ja-JP" altLang="en-US" sz="1200">
                <a:latin typeface="Meiryo UI" panose="020B0604030504040204" pitchFamily="50" charset="-128"/>
                <a:ea typeface="Meiryo UI" panose="020B0604030504040204" pitchFamily="50" charset="-128"/>
                <a:cs typeface="Meiryo UI" panose="020B0604030504040204" pitchFamily="50" charset="-128"/>
              </a:rPr>
              <a:t>研究</a:t>
            </a:r>
            <a:r>
              <a:rPr lang="ja-JP" altLang="en-US" sz="1200" smtClean="0">
                <a:latin typeface="Meiryo UI" panose="020B0604030504040204" pitchFamily="50" charset="-128"/>
                <a:ea typeface="Meiryo UI" panose="020B0604030504040204" pitchFamily="50" charset="-128"/>
                <a:cs typeface="Meiryo UI" panose="020B0604030504040204" pitchFamily="50" charset="-128"/>
              </a:rPr>
              <a:t>ユニット</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岩堀　　豊</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16:30</a:t>
            </a:r>
            <a:r>
              <a:rPr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ー</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16:35</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u="sng" dirty="0" smtClean="0">
                <a:latin typeface="Meiryo UI" panose="020B0604030504040204" pitchFamily="50" charset="-128"/>
                <a:ea typeface="Meiryo UI" panose="020B0604030504040204" pitchFamily="50" charset="-128"/>
                <a:cs typeface="Meiryo UI" panose="020B0604030504040204" pitchFamily="50" charset="-128"/>
              </a:rPr>
              <a:t>休</a:t>
            </a:r>
            <a:r>
              <a:rPr lang="ja-JP" altLang="en-US" sz="1200" u="sng"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u="sng" dirty="0" smtClean="0">
                <a:latin typeface="Meiryo UI" panose="020B0604030504040204" pitchFamily="50" charset="-128"/>
                <a:ea typeface="Meiryo UI" panose="020B0604030504040204" pitchFamily="50" charset="-128"/>
                <a:cs typeface="Meiryo UI" panose="020B0604030504040204" pitchFamily="50" charset="-128"/>
              </a:rPr>
              <a:t>憩</a:t>
            </a:r>
            <a:endParaRPr lang="ja-JP" altLang="en-US"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16:35</a:t>
            </a:r>
            <a:r>
              <a:rPr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ー</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17:05</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『CFRP</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研究会の活動について（分科会報告）</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（活動紹介）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CFRP</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研究会　事務局</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17:05</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17:10</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閉会</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第二部</a:t>
            </a:r>
            <a:endParaRPr kumimoji="1" lang="en-US" altLang="ja-JP" sz="1200" b="1" u="sng"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17:15</a:t>
            </a:r>
            <a:r>
              <a:rPr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ー</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19:15</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情報交換会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（場所：東北大学片平キャンパス北門会館</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階レストラン萩）</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503151" y="5828848"/>
            <a:ext cx="5904656" cy="687368"/>
          </a:xfrm>
          <a:prstGeom prst="rect">
            <a:avLst/>
          </a:prstGeom>
          <a:noFill/>
        </p:spPr>
        <p:txBody>
          <a:bodyPr wrap="square" rtlCol="0">
            <a:spAutoFit/>
          </a:bodyPr>
          <a:lstStyle/>
          <a:p>
            <a:pPr algn="ctr">
              <a:lnSpc>
                <a:spcPts val="1000"/>
              </a:lnSpc>
              <a:spcAft>
                <a:spcPts val="600"/>
              </a:spcAft>
            </a:pPr>
            <a:r>
              <a:rPr kumimoji="1" lang="ja-JP" altLang="en-US" sz="20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第四回</a:t>
            </a:r>
            <a:r>
              <a:rPr kumimoji="1" lang="en-US" altLang="ja-JP" sz="20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CFRP</a:t>
            </a:r>
            <a:r>
              <a:rPr kumimoji="1" lang="ja-JP" altLang="en-US" sz="20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研究会講演会　参加申込書</a:t>
            </a:r>
            <a:endParaRPr kumimoji="1" lang="en-US" altLang="ja-JP" sz="20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a:lnSpc>
                <a:spcPts val="1000"/>
              </a:lnSpc>
              <a:spcBef>
                <a:spcPts val="600"/>
              </a:spcBef>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宮城県産業技術総合センター</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CFRP</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研究会事務局あて</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MAIL</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cfrp-ken@mit.pref.miyagi.jp</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FAX</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022-377-8712</a:t>
            </a:r>
            <a:endParaRPr kumimoji="1" lang="ja-JP" altLang="en-US" sz="1200" dirty="0"/>
          </a:p>
        </p:txBody>
      </p:sp>
      <p:graphicFrame>
        <p:nvGraphicFramePr>
          <p:cNvPr id="4" name="表 3"/>
          <p:cNvGraphicFramePr>
            <a:graphicFrameLocks noGrp="1"/>
          </p:cNvGraphicFramePr>
          <p:nvPr>
            <p:extLst>
              <p:ext uri="{D42A27DB-BD31-4B8C-83A1-F6EECF244321}">
                <p14:modId xmlns="" xmlns:p14="http://schemas.microsoft.com/office/powerpoint/2010/main" val="2235171980"/>
              </p:ext>
            </p:extLst>
          </p:nvPr>
        </p:nvGraphicFramePr>
        <p:xfrm>
          <a:off x="512676" y="6456626"/>
          <a:ext cx="5832649" cy="2309840"/>
        </p:xfrm>
        <a:graphic>
          <a:graphicData uri="http://schemas.openxmlformats.org/drawingml/2006/table">
            <a:tbl>
              <a:tblPr firstRow="1" bandRow="1">
                <a:tableStyleId>{5940675A-B579-460E-94D1-54222C63F5DA}</a:tableStyleId>
              </a:tblPr>
              <a:tblGrid>
                <a:gridCol w="1206134"/>
                <a:gridCol w="1357093"/>
                <a:gridCol w="1634711"/>
                <a:gridCol w="1634711"/>
              </a:tblGrid>
              <a:tr h="275300">
                <a:tc>
                  <a:txBody>
                    <a:bodyPr/>
                    <a:lstStyle/>
                    <a:p>
                      <a:r>
                        <a:rPr kumimoji="1" lang="ja-JP" altLang="en-US" sz="1200" dirty="0" smtClean="0"/>
                        <a:t>企業団体名</a:t>
                      </a:r>
                      <a:endParaRPr kumimoji="1" lang="ja-JP" altLang="en-US" sz="1200" dirty="0"/>
                    </a:p>
                  </a:txBody>
                  <a:tcPr/>
                </a:tc>
                <a:tc gridSpan="3">
                  <a:txBody>
                    <a:bodyPr/>
                    <a:lstStyle/>
                    <a:p>
                      <a:endParaRPr kumimoji="1" lang="ja-JP" altLang="en-US" sz="1200" dirty="0"/>
                    </a:p>
                  </a:txBody>
                  <a:tcPr/>
                </a:tc>
                <a:tc hMerge="1">
                  <a:txBody>
                    <a:bodyPr/>
                    <a:lstStyle/>
                    <a:p>
                      <a:endParaRPr kumimoji="1" lang="ja-JP" altLang="en-US" sz="1400" dirty="0"/>
                    </a:p>
                  </a:txBody>
                  <a:tcPr/>
                </a:tc>
                <a:tc hMerge="1">
                  <a:txBody>
                    <a:bodyPr/>
                    <a:lstStyle/>
                    <a:p>
                      <a:endParaRPr kumimoji="1" lang="ja-JP" altLang="en-US" sz="1400" dirty="0"/>
                    </a:p>
                  </a:txBody>
                  <a:tcPr/>
                </a:tc>
              </a:tr>
              <a:tr h="405045">
                <a:tc>
                  <a:txBody>
                    <a:bodyPr/>
                    <a:lstStyle/>
                    <a:p>
                      <a:r>
                        <a:rPr kumimoji="1" lang="ja-JP" altLang="en-US" sz="1200" dirty="0" smtClean="0"/>
                        <a:t>代表連絡先</a:t>
                      </a:r>
                      <a:endParaRPr kumimoji="1" lang="ja-JP" altLang="en-US" sz="1200" dirty="0"/>
                    </a:p>
                  </a:txBody>
                  <a:tcPr/>
                </a:tc>
                <a:tc gridSpan="3">
                  <a:txBody>
                    <a:bodyPr/>
                    <a:lstStyle/>
                    <a:p>
                      <a:r>
                        <a:rPr kumimoji="1" lang="ja-JP" altLang="en-US" sz="1200" dirty="0" smtClean="0"/>
                        <a:t>氏名：</a:t>
                      </a:r>
                      <a:r>
                        <a:rPr kumimoji="1" lang="en-US" altLang="ja-JP" sz="1200" baseline="0" dirty="0" smtClean="0"/>
                        <a:t>                             </a:t>
                      </a:r>
                      <a:r>
                        <a:rPr kumimoji="1" lang="ja-JP" altLang="en-US" sz="1200" baseline="0" dirty="0" smtClean="0"/>
                        <a:t>所属</a:t>
                      </a:r>
                      <a:r>
                        <a:rPr kumimoji="1" lang="ja-JP" altLang="en-US" sz="1200" dirty="0" smtClean="0"/>
                        <a:t>：</a:t>
                      </a:r>
                      <a:endParaRPr kumimoji="1" lang="en-US" altLang="ja-JP" sz="1200" dirty="0" smtClean="0"/>
                    </a:p>
                    <a:p>
                      <a:r>
                        <a:rPr kumimoji="1" lang="en-US" altLang="ja-JP" sz="1200" dirty="0" smtClean="0"/>
                        <a:t>Tel.</a:t>
                      </a:r>
                      <a:r>
                        <a:rPr kumimoji="1" lang="ja-JP" altLang="en-US" sz="1200" dirty="0" smtClean="0"/>
                        <a:t>：</a:t>
                      </a:r>
                      <a:r>
                        <a:rPr kumimoji="1" lang="en-US" altLang="ja-JP" sz="1200" baseline="0" dirty="0" smtClean="0"/>
                        <a:t>                    </a:t>
                      </a:r>
                      <a:r>
                        <a:rPr kumimoji="1" lang="ja-JP" altLang="en-US" sz="1200" baseline="0" dirty="0" smtClean="0"/>
                        <a:t>　　</a:t>
                      </a:r>
                      <a:r>
                        <a:rPr kumimoji="1" lang="en-US" altLang="ja-JP" sz="1200" baseline="0" dirty="0" smtClean="0"/>
                        <a:t>      </a:t>
                      </a:r>
                      <a:r>
                        <a:rPr kumimoji="1" lang="en-US" altLang="ja-JP" sz="1200" dirty="0" smtClean="0"/>
                        <a:t>E-mail :</a:t>
                      </a:r>
                      <a:endParaRPr kumimoji="1" lang="ja-JP" altLang="en-US" sz="1200" dirty="0"/>
                    </a:p>
                  </a:txBody>
                  <a:tcPr/>
                </a:tc>
                <a:tc hMerge="1">
                  <a:txBody>
                    <a:bodyPr/>
                    <a:lstStyle/>
                    <a:p>
                      <a:endParaRPr kumimoji="1" lang="ja-JP" altLang="en-US" sz="1400" dirty="0"/>
                    </a:p>
                  </a:txBody>
                  <a:tcPr/>
                </a:tc>
                <a:tc hMerge="1">
                  <a:txBody>
                    <a:bodyPr/>
                    <a:lstStyle/>
                    <a:p>
                      <a:endParaRPr kumimoji="1" lang="ja-JP" altLang="en-US" sz="1400" dirty="0"/>
                    </a:p>
                  </a:txBody>
                  <a:tcPr/>
                </a:tc>
              </a:tr>
              <a:tr h="217425">
                <a:tc rowSpan="2">
                  <a:txBody>
                    <a:bodyPr/>
                    <a:lstStyle/>
                    <a:p>
                      <a:pPr algn="ctr"/>
                      <a:r>
                        <a:rPr kumimoji="1" lang="ja-JP" altLang="en-US" sz="1400" b="0" dirty="0" smtClean="0">
                          <a:solidFill>
                            <a:schemeClr val="tx1"/>
                          </a:solidFill>
                        </a:rPr>
                        <a:t>参加者名</a:t>
                      </a:r>
                      <a:endParaRPr kumimoji="1" lang="ja-JP" altLang="en-US" sz="1400" b="0" dirty="0">
                        <a:solidFill>
                          <a:schemeClr val="tx1"/>
                        </a:solidFill>
                      </a:endParaRPr>
                    </a:p>
                  </a:txBody>
                  <a:tcPr>
                    <a:solidFill>
                      <a:schemeClr val="accent6">
                        <a:lumMod val="40000"/>
                        <a:lumOff val="60000"/>
                      </a:schemeClr>
                    </a:solidFill>
                  </a:tcPr>
                </a:tc>
                <a:tc rowSpan="2">
                  <a:txBody>
                    <a:bodyPr/>
                    <a:lstStyle/>
                    <a:p>
                      <a:pPr algn="ctr"/>
                      <a:r>
                        <a:rPr kumimoji="1" lang="ja-JP" altLang="en-US" sz="1400" b="0" dirty="0" smtClean="0">
                          <a:solidFill>
                            <a:schemeClr val="tx1"/>
                          </a:solidFill>
                        </a:rPr>
                        <a:t>所　　属</a:t>
                      </a:r>
                      <a:endParaRPr kumimoji="1" lang="ja-JP" altLang="en-US" sz="1400" b="0" dirty="0">
                        <a:solidFill>
                          <a:schemeClr val="tx1"/>
                        </a:solidFill>
                      </a:endParaRPr>
                    </a:p>
                  </a:txBody>
                  <a:tcPr>
                    <a:solidFill>
                      <a:schemeClr val="accent6">
                        <a:lumMod val="40000"/>
                        <a:lumOff val="60000"/>
                      </a:schemeClr>
                    </a:solidFill>
                  </a:tcPr>
                </a:tc>
                <a:tc gridSpan="2">
                  <a:txBody>
                    <a:bodyPr/>
                    <a:lstStyle/>
                    <a:p>
                      <a:pPr algn="ctr"/>
                      <a:r>
                        <a:rPr kumimoji="1" lang="ja-JP" altLang="en-US" sz="900" b="0" dirty="0" smtClean="0">
                          <a:solidFill>
                            <a:schemeClr val="tx1"/>
                          </a:solidFill>
                        </a:rPr>
                        <a:t>ご出席される場合は○、ご欠席される場合は</a:t>
                      </a:r>
                      <a:r>
                        <a:rPr kumimoji="1" lang="en-US" altLang="ja-JP" sz="900" b="0" dirty="0" smtClean="0">
                          <a:solidFill>
                            <a:schemeClr val="tx1"/>
                          </a:solidFill>
                        </a:rPr>
                        <a:t>×</a:t>
                      </a:r>
                      <a:r>
                        <a:rPr kumimoji="1" lang="ja-JP" altLang="en-US" sz="900" b="0" dirty="0" smtClean="0">
                          <a:solidFill>
                            <a:schemeClr val="tx1"/>
                          </a:solidFill>
                        </a:rPr>
                        <a:t>を記入下さい</a:t>
                      </a:r>
                      <a:endParaRPr kumimoji="1" lang="ja-JP" altLang="en-US" sz="900" b="0" dirty="0">
                        <a:solidFill>
                          <a:schemeClr val="tx1"/>
                        </a:solidFill>
                      </a:endParaRPr>
                    </a:p>
                  </a:txBody>
                  <a:tcPr>
                    <a:solidFill>
                      <a:schemeClr val="accent6">
                        <a:lumMod val="40000"/>
                        <a:lumOff val="60000"/>
                      </a:schemeClr>
                    </a:solidFill>
                  </a:tcPr>
                </a:tc>
                <a:tc hMerge="1">
                  <a:txBody>
                    <a:bodyPr/>
                    <a:lstStyle/>
                    <a:p>
                      <a:pPr algn="ctr"/>
                      <a:endParaRPr kumimoji="1" lang="ja-JP" altLang="en-US" sz="1600" b="1" dirty="0">
                        <a:solidFill>
                          <a:schemeClr val="bg1"/>
                        </a:solidFill>
                      </a:endParaRPr>
                    </a:p>
                  </a:txBody>
                  <a:tcPr>
                    <a:solidFill>
                      <a:srgbClr val="00CC99"/>
                    </a:solidFill>
                  </a:tcPr>
                </a:tc>
              </a:tr>
              <a:tr h="213135">
                <a:tc vMerge="1">
                  <a:txBody>
                    <a:bodyPr/>
                    <a:lstStyle/>
                    <a:p>
                      <a:pPr algn="ctr"/>
                      <a:endParaRPr kumimoji="1" lang="ja-JP" altLang="en-US" sz="1600" b="1" dirty="0">
                        <a:solidFill>
                          <a:schemeClr val="bg1"/>
                        </a:solidFill>
                      </a:endParaRPr>
                    </a:p>
                  </a:txBody>
                  <a:tcPr>
                    <a:solidFill>
                      <a:srgbClr val="00CC99"/>
                    </a:solidFill>
                  </a:tcPr>
                </a:tc>
                <a:tc vMerge="1">
                  <a:txBody>
                    <a:bodyPr/>
                    <a:lstStyle/>
                    <a:p>
                      <a:pPr algn="ctr"/>
                      <a:endParaRPr kumimoji="1" lang="ja-JP" altLang="en-US" sz="1600" b="1" dirty="0">
                        <a:solidFill>
                          <a:schemeClr val="bg1"/>
                        </a:solidFill>
                      </a:endParaRPr>
                    </a:p>
                  </a:txBody>
                  <a:tcPr>
                    <a:solidFill>
                      <a:srgbClr val="00CC99"/>
                    </a:solidFill>
                  </a:tcPr>
                </a:tc>
                <a:tc>
                  <a:txBody>
                    <a:bodyPr/>
                    <a:lstStyle/>
                    <a:p>
                      <a:pPr algn="ctr"/>
                      <a:r>
                        <a:rPr kumimoji="1" lang="ja-JP" altLang="en-US" sz="1050" b="0" dirty="0" smtClean="0">
                          <a:solidFill>
                            <a:schemeClr val="tx1"/>
                          </a:solidFill>
                        </a:rPr>
                        <a:t>講演会</a:t>
                      </a:r>
                      <a:endParaRPr kumimoji="1" lang="ja-JP" altLang="en-US" sz="1050" b="0" dirty="0">
                        <a:solidFill>
                          <a:schemeClr val="tx1"/>
                        </a:solidFill>
                      </a:endParaRPr>
                    </a:p>
                  </a:txBody>
                  <a:tcPr>
                    <a:solidFill>
                      <a:schemeClr val="accent6">
                        <a:lumMod val="40000"/>
                        <a:lumOff val="60000"/>
                      </a:schemeClr>
                    </a:solidFill>
                  </a:tcPr>
                </a:tc>
                <a:tc>
                  <a:txBody>
                    <a:bodyPr/>
                    <a:lstStyle/>
                    <a:p>
                      <a:pPr algn="ctr"/>
                      <a:r>
                        <a:rPr kumimoji="1" lang="ja-JP" altLang="en-US" sz="1050" b="0" dirty="0" smtClean="0">
                          <a:solidFill>
                            <a:schemeClr val="tx1"/>
                          </a:solidFill>
                        </a:rPr>
                        <a:t>情報交換会</a:t>
                      </a:r>
                      <a:endParaRPr kumimoji="1" lang="ja-JP" altLang="en-US" sz="1050" b="0" dirty="0">
                        <a:solidFill>
                          <a:schemeClr val="tx1"/>
                        </a:solidFill>
                      </a:endParaRPr>
                    </a:p>
                  </a:txBody>
                  <a:tcPr>
                    <a:solidFill>
                      <a:schemeClr val="accent6">
                        <a:lumMod val="40000"/>
                        <a:lumOff val="60000"/>
                      </a:schemeClr>
                    </a:solidFill>
                  </a:tcPr>
                </a:tc>
              </a:tr>
              <a:tr h="350451">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50451">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09148">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bl>
          </a:graphicData>
        </a:graphic>
      </p:graphicFrame>
      <p:cxnSp>
        <p:nvCxnSpPr>
          <p:cNvPr id="6" name="直線コネクタ 5"/>
          <p:cNvCxnSpPr/>
          <p:nvPr/>
        </p:nvCxnSpPr>
        <p:spPr>
          <a:xfrm>
            <a:off x="323131" y="5724128"/>
            <a:ext cx="6264696" cy="0"/>
          </a:xfrm>
          <a:prstGeom prst="line">
            <a:avLst/>
          </a:prstGeom>
          <a:ln w="19050">
            <a:prstDash val="lgDashDot"/>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269649" y="3673984"/>
            <a:ext cx="6264696" cy="0"/>
          </a:xfrm>
          <a:prstGeom prst="line">
            <a:avLst/>
          </a:prstGeom>
          <a:ln w="6350">
            <a:prstDash val="sysDot"/>
          </a:ln>
        </p:spPr>
        <p:style>
          <a:lnRef idx="1">
            <a:schemeClr val="accent1"/>
          </a:lnRef>
          <a:fillRef idx="0">
            <a:schemeClr val="accent1"/>
          </a:fillRef>
          <a:effectRef idx="0">
            <a:schemeClr val="accent1"/>
          </a:effectRef>
          <a:fontRef idx="minor">
            <a:schemeClr val="tx1"/>
          </a:fontRef>
        </p:style>
      </p:cxnSp>
      <p:sp>
        <p:nvSpPr>
          <p:cNvPr id="11" name="正方形/長方形 10"/>
          <p:cNvSpPr/>
          <p:nvPr/>
        </p:nvSpPr>
        <p:spPr>
          <a:xfrm>
            <a:off x="5234880" y="3745992"/>
            <a:ext cx="907157" cy="3150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金属材料研究所</a:t>
            </a:r>
            <a:endParaRPr kumimoji="1" lang="ja-JP" altLang="en-US" sz="800" dirty="0">
              <a:solidFill>
                <a:schemeClr val="tx1"/>
              </a:solidFill>
            </a:endParaRPr>
          </a:p>
        </p:txBody>
      </p:sp>
      <p:sp>
        <p:nvSpPr>
          <p:cNvPr id="19" name="正方形/長方形 18"/>
          <p:cNvSpPr/>
          <p:nvPr/>
        </p:nvSpPr>
        <p:spPr>
          <a:xfrm>
            <a:off x="188640" y="3745992"/>
            <a:ext cx="1350150" cy="3150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u="sng" dirty="0" smtClean="0">
                <a:solidFill>
                  <a:schemeClr val="tx1"/>
                </a:solidFill>
              </a:rPr>
              <a:t>会場までのアクセス</a:t>
            </a:r>
            <a:endParaRPr kumimoji="1" lang="ja-JP" altLang="en-US" sz="1050" b="1" u="sng" dirty="0">
              <a:solidFill>
                <a:schemeClr val="tx1"/>
              </a:solidFill>
            </a:endParaRPr>
          </a:p>
        </p:txBody>
      </p:sp>
      <p:sp>
        <p:nvSpPr>
          <p:cNvPr id="20" name="正方形/長方形 19"/>
          <p:cNvSpPr/>
          <p:nvPr/>
        </p:nvSpPr>
        <p:spPr>
          <a:xfrm>
            <a:off x="98630" y="4061027"/>
            <a:ext cx="1845205" cy="14851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b="1" dirty="0" smtClean="0">
                <a:solidFill>
                  <a:schemeClr val="tx1"/>
                </a:solidFill>
              </a:rPr>
              <a:t>東北大学片平キャンパス</a:t>
            </a:r>
            <a:r>
              <a:rPr lang="ja-JP" altLang="en-US" sz="900" b="1" dirty="0" smtClean="0">
                <a:solidFill>
                  <a:schemeClr val="tx1"/>
                </a:solidFill>
              </a:rPr>
              <a:t>までは、</a:t>
            </a:r>
            <a:endParaRPr lang="en-US" altLang="ja-JP" sz="900" b="1" dirty="0" smtClean="0">
              <a:solidFill>
                <a:schemeClr val="tx1"/>
              </a:solidFill>
            </a:endParaRPr>
          </a:p>
          <a:p>
            <a:r>
              <a:rPr lang="ja-JP" altLang="en-US" sz="900" b="1" dirty="0" smtClean="0">
                <a:solidFill>
                  <a:schemeClr val="tx1"/>
                </a:solidFill>
              </a:rPr>
              <a:t>下記</a:t>
            </a:r>
            <a:r>
              <a:rPr lang="en-US" altLang="ja-JP" sz="900" b="1" dirty="0" smtClean="0">
                <a:solidFill>
                  <a:schemeClr val="tx1"/>
                </a:solidFill>
              </a:rPr>
              <a:t>URL</a:t>
            </a:r>
            <a:r>
              <a:rPr lang="ja-JP" altLang="en-US" sz="900" b="1" dirty="0" smtClean="0">
                <a:solidFill>
                  <a:schemeClr val="tx1"/>
                </a:solidFill>
              </a:rPr>
              <a:t>をご参照ください。</a:t>
            </a:r>
            <a:endParaRPr lang="en-US" altLang="ja-JP" sz="900" b="1" dirty="0" smtClean="0">
              <a:solidFill>
                <a:schemeClr val="tx1"/>
              </a:solidFill>
            </a:endParaRPr>
          </a:p>
          <a:p>
            <a:r>
              <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http://www.tohoku.ac.jp/japanese/profile/campus/01/katahira/</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b="1" dirty="0" smtClean="0">
                <a:solidFill>
                  <a:schemeClr val="tx1"/>
                </a:solidFill>
              </a:rPr>
              <a:t>片平キャンパス北門</a:t>
            </a:r>
            <a:r>
              <a:rPr lang="ja-JP" altLang="en-US" sz="900" b="1" dirty="0">
                <a:solidFill>
                  <a:schemeClr val="tx1"/>
                </a:solidFill>
              </a:rPr>
              <a:t>から</a:t>
            </a:r>
            <a:r>
              <a:rPr lang="ja-JP" altLang="en-US" sz="900" b="1" dirty="0" smtClean="0">
                <a:solidFill>
                  <a:schemeClr val="tx1"/>
                </a:solidFill>
              </a:rPr>
              <a:t>徒歩</a:t>
            </a:r>
            <a:r>
              <a:rPr lang="en-US" altLang="ja-JP" sz="900" b="1" dirty="0" smtClean="0">
                <a:solidFill>
                  <a:schemeClr val="tx1"/>
                </a:solidFill>
              </a:rPr>
              <a:t>3</a:t>
            </a:r>
            <a:r>
              <a:rPr lang="ja-JP" altLang="en-US" sz="900" b="1" dirty="0" smtClean="0">
                <a:solidFill>
                  <a:schemeClr val="tx1"/>
                </a:solidFill>
              </a:rPr>
              <a:t>分です。</a:t>
            </a:r>
            <a:endParaRPr lang="en-US" altLang="ja-JP" sz="900" b="1" dirty="0" smtClean="0">
              <a:solidFill>
                <a:schemeClr val="tx1"/>
              </a:solidFill>
            </a:endParaRPr>
          </a:p>
          <a:p>
            <a:r>
              <a:rPr lang="ja-JP" altLang="en-US" sz="900" b="1" dirty="0" smtClean="0">
                <a:solidFill>
                  <a:schemeClr val="tx1"/>
                </a:solidFill>
              </a:rPr>
              <a:t>駐車場はございませんので，公共交通機関でお越し下さい。</a:t>
            </a:r>
            <a:endParaRPr kumimoji="1" lang="ja-JP" altLang="en-US" sz="900" b="1" dirty="0">
              <a:solidFill>
                <a:schemeClr val="tx1"/>
              </a:solidFill>
            </a:endParaRPr>
          </a:p>
        </p:txBody>
      </p:sp>
      <p:sp>
        <p:nvSpPr>
          <p:cNvPr id="21" name="正方形/長方形 20"/>
          <p:cNvSpPr/>
          <p:nvPr/>
        </p:nvSpPr>
        <p:spPr>
          <a:xfrm>
            <a:off x="4976290" y="4699056"/>
            <a:ext cx="379013" cy="3150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smtClean="0">
                <a:solidFill>
                  <a:schemeClr val="tx1"/>
                </a:solidFill>
              </a:rPr>
              <a:t>北門</a:t>
            </a:r>
            <a:endParaRPr kumimoji="1" lang="ja-JP" altLang="en-US" sz="800" b="1" dirty="0">
              <a:solidFill>
                <a:schemeClr val="tx1"/>
              </a:solidFill>
            </a:endParaRPr>
          </a:p>
        </p:txBody>
      </p:sp>
      <p:sp>
        <p:nvSpPr>
          <p:cNvPr id="22" name="正方形/長方形 21"/>
          <p:cNvSpPr/>
          <p:nvPr/>
        </p:nvSpPr>
        <p:spPr>
          <a:xfrm>
            <a:off x="2089947" y="4112949"/>
            <a:ext cx="1051021" cy="3150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東北大</a:t>
            </a:r>
            <a:endParaRPr kumimoji="1" lang="en-US" altLang="ja-JP" sz="800" dirty="0" smtClean="0">
              <a:solidFill>
                <a:schemeClr val="tx1"/>
              </a:solidFill>
            </a:endParaRPr>
          </a:p>
          <a:p>
            <a:pPr algn="ctr"/>
            <a:r>
              <a:rPr lang="ja-JP" altLang="en-US" sz="800" dirty="0" smtClean="0">
                <a:solidFill>
                  <a:schemeClr val="tx1"/>
                </a:solidFill>
              </a:rPr>
              <a:t>片平キャンパス内</a:t>
            </a:r>
            <a:endParaRPr kumimoji="1" lang="ja-JP" altLang="en-US" sz="800" dirty="0">
              <a:solidFill>
                <a:schemeClr val="tx1"/>
              </a:solidFill>
            </a:endParaRPr>
          </a:p>
        </p:txBody>
      </p:sp>
      <p:sp>
        <p:nvSpPr>
          <p:cNvPr id="10" name="円/楕円 9"/>
          <p:cNvSpPr/>
          <p:nvPr/>
        </p:nvSpPr>
        <p:spPr>
          <a:xfrm>
            <a:off x="2239986" y="4572691"/>
            <a:ext cx="576064" cy="28388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直線矢印コネクタ 12"/>
          <p:cNvCxnSpPr/>
          <p:nvPr/>
        </p:nvCxnSpPr>
        <p:spPr>
          <a:xfrm flipH="1">
            <a:off x="2735390" y="4428675"/>
            <a:ext cx="656724" cy="21602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正方形/長方形 22"/>
          <p:cNvSpPr/>
          <p:nvPr/>
        </p:nvSpPr>
        <p:spPr>
          <a:xfrm>
            <a:off x="3248098" y="4106042"/>
            <a:ext cx="1440160" cy="4306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smtClean="0">
                <a:solidFill>
                  <a:schemeClr val="tx1"/>
                </a:solidFill>
              </a:rPr>
              <a:t>講演会　会場</a:t>
            </a:r>
            <a:endParaRPr kumimoji="1" lang="en-US" altLang="ja-JP" sz="900" b="1" dirty="0" smtClean="0">
              <a:solidFill>
                <a:schemeClr val="tx1"/>
              </a:solidFill>
            </a:endParaRPr>
          </a:p>
          <a:p>
            <a:pPr algn="ctr"/>
            <a:r>
              <a:rPr kumimoji="1" lang="ja-JP" altLang="en-US" sz="900" b="1" dirty="0" smtClean="0">
                <a:solidFill>
                  <a:schemeClr val="tx1"/>
                </a:solidFill>
              </a:rPr>
              <a:t>流体科学研究所</a:t>
            </a:r>
            <a:r>
              <a:rPr kumimoji="1" lang="en-US" altLang="ja-JP" sz="900" b="1" dirty="0" smtClean="0">
                <a:solidFill>
                  <a:schemeClr val="tx1"/>
                </a:solidFill>
              </a:rPr>
              <a:t>2</a:t>
            </a:r>
            <a:r>
              <a:rPr kumimoji="1" lang="ja-JP" altLang="en-US" sz="900" b="1" dirty="0" smtClean="0">
                <a:solidFill>
                  <a:schemeClr val="tx1"/>
                </a:solidFill>
              </a:rPr>
              <a:t>号館</a:t>
            </a:r>
            <a:endParaRPr kumimoji="1" lang="en-US" altLang="ja-JP" sz="900" b="1" dirty="0" smtClean="0">
              <a:solidFill>
                <a:schemeClr val="tx1"/>
              </a:solidFill>
            </a:endParaRPr>
          </a:p>
          <a:p>
            <a:pPr algn="ctr"/>
            <a:r>
              <a:rPr lang="en-US" altLang="ja-JP" sz="900" b="1" dirty="0" smtClean="0">
                <a:solidFill>
                  <a:schemeClr val="tx1"/>
                </a:solidFill>
              </a:rPr>
              <a:t>5</a:t>
            </a:r>
            <a:r>
              <a:rPr lang="ja-JP" altLang="en-US" sz="900" b="1" dirty="0" smtClean="0">
                <a:solidFill>
                  <a:schemeClr val="tx1"/>
                </a:solidFill>
              </a:rPr>
              <a:t>階　大講義室</a:t>
            </a:r>
            <a:endParaRPr kumimoji="1" lang="ja-JP" altLang="en-US" sz="900" b="1" dirty="0">
              <a:solidFill>
                <a:schemeClr val="tx1"/>
              </a:solidFill>
            </a:endParaRPr>
          </a:p>
        </p:txBody>
      </p:sp>
    </p:spTree>
    <p:extLst>
      <p:ext uri="{BB962C8B-B14F-4D97-AF65-F5344CB8AC3E}">
        <p14:creationId xmlns="" xmlns:p14="http://schemas.microsoft.com/office/powerpoint/2010/main" val="8665821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TotalTime>
  <Words>187</Words>
  <Application>Microsoft Office PowerPoint</Application>
  <PresentationFormat>画面に合わせる (4:3)</PresentationFormat>
  <Paragraphs>76</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第四回CFRP研究会　講演会 ～航空宇宙複合材料の開発と課題について～ </vt:lpstr>
      <vt:lpstr>スライド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CFRP研究会設立総会・記念講演 ーCFRP産業への期待と展望ー</dc:title>
  <dc:creator>浦　  啓祐</dc:creator>
  <cp:lastModifiedBy>KOSUKEGAWA Hiroyuki</cp:lastModifiedBy>
  <cp:revision>44</cp:revision>
  <cp:lastPrinted>2015-06-05T00:55:18Z</cp:lastPrinted>
  <dcterms:created xsi:type="dcterms:W3CDTF">2014-09-05T07:07:30Z</dcterms:created>
  <dcterms:modified xsi:type="dcterms:W3CDTF">2015-12-28T05:43:45Z</dcterms:modified>
</cp:coreProperties>
</file>